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9"/>
  </p:notesMasterIdLst>
  <p:sldIdLst>
    <p:sldId id="256" r:id="rId3"/>
    <p:sldId id="272" r:id="rId4"/>
    <p:sldId id="273" r:id="rId5"/>
    <p:sldId id="1858" r:id="rId6"/>
    <p:sldId id="267" r:id="rId7"/>
    <p:sldId id="304" r:id="rId8"/>
    <p:sldId id="305" r:id="rId9"/>
    <p:sldId id="1855" r:id="rId10"/>
    <p:sldId id="1856" r:id="rId11"/>
    <p:sldId id="268" r:id="rId12"/>
    <p:sldId id="276" r:id="rId13"/>
    <p:sldId id="291" r:id="rId14"/>
    <p:sldId id="285" r:id="rId15"/>
    <p:sldId id="283" r:id="rId16"/>
    <p:sldId id="311" r:id="rId17"/>
    <p:sldId id="507" r:id="rId18"/>
    <p:sldId id="503" r:id="rId19"/>
    <p:sldId id="502" r:id="rId20"/>
    <p:sldId id="1849" r:id="rId21"/>
    <p:sldId id="1854" r:id="rId22"/>
    <p:sldId id="257" r:id="rId23"/>
    <p:sldId id="258" r:id="rId24"/>
    <p:sldId id="1851" r:id="rId25"/>
    <p:sldId id="1853" r:id="rId26"/>
    <p:sldId id="1794" r:id="rId27"/>
    <p:sldId id="259" r:id="rId2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6598"/>
    <a:srgbClr val="203876"/>
    <a:srgbClr val="1F3670"/>
    <a:srgbClr val="1C3067"/>
    <a:srgbClr val="1E346D"/>
    <a:srgbClr val="243B7B"/>
    <a:srgbClr val="213876"/>
    <a:srgbClr val="203571"/>
    <a:srgbClr val="F0F0F7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DDC7F-8D38-4E37-9765-4A6C8D3FC739}" v="21" dt="2021-02-12T11:08:46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Best" userId="f775e7fe-56f8-460c-82a1-b40ce2dc471a" providerId="ADAL" clId="{465DDC7F-8D38-4E37-9765-4A6C8D3FC739}"/>
    <pc:docChg chg="undo custSel addSld delSld modSld sldOrd">
      <pc:chgData name="Amy Best" userId="f775e7fe-56f8-460c-82a1-b40ce2dc471a" providerId="ADAL" clId="{465DDC7F-8D38-4E37-9765-4A6C8D3FC739}" dt="2021-02-12T11:09:02.740" v="374" actId="47"/>
      <pc:docMkLst>
        <pc:docMk/>
      </pc:docMkLst>
      <pc:sldChg chg="add">
        <pc:chgData name="Amy Best" userId="f775e7fe-56f8-460c-82a1-b40ce2dc471a" providerId="ADAL" clId="{465DDC7F-8D38-4E37-9765-4A6C8D3FC739}" dt="2021-02-12T10:54:44.237" v="3" actId="47"/>
        <pc:sldMkLst>
          <pc:docMk/>
          <pc:sldMk cId="4066967162" sldId="258"/>
        </pc:sldMkLst>
      </pc:sldChg>
      <pc:sldChg chg="del">
        <pc:chgData name="Amy Best" userId="f775e7fe-56f8-460c-82a1-b40ce2dc471a" providerId="ADAL" clId="{465DDC7F-8D38-4E37-9765-4A6C8D3FC739}" dt="2021-02-12T11:02:04.582" v="114" actId="47"/>
        <pc:sldMkLst>
          <pc:docMk/>
          <pc:sldMk cId="1753145558" sldId="265"/>
        </pc:sldMkLst>
      </pc:sldChg>
      <pc:sldChg chg="modSp mod">
        <pc:chgData name="Amy Best" userId="f775e7fe-56f8-460c-82a1-b40ce2dc471a" providerId="ADAL" clId="{465DDC7F-8D38-4E37-9765-4A6C8D3FC739}" dt="2021-02-12T11:05:13.365" v="328" actId="12"/>
        <pc:sldMkLst>
          <pc:docMk/>
          <pc:sldMk cId="3481168471" sldId="267"/>
        </pc:sldMkLst>
        <pc:spChg chg="mod">
          <ac:chgData name="Amy Best" userId="f775e7fe-56f8-460c-82a1-b40ce2dc471a" providerId="ADAL" clId="{465DDC7F-8D38-4E37-9765-4A6C8D3FC739}" dt="2021-02-12T11:05:13.365" v="328" actId="12"/>
          <ac:spMkLst>
            <pc:docMk/>
            <pc:sldMk cId="3481168471" sldId="267"/>
            <ac:spMk id="4" creationId="{00000000-0000-0000-0000-000000000000}"/>
          </ac:spMkLst>
        </pc:spChg>
        <pc:spChg chg="mod">
          <ac:chgData name="Amy Best" userId="f775e7fe-56f8-460c-82a1-b40ce2dc471a" providerId="ADAL" clId="{465DDC7F-8D38-4E37-9765-4A6C8D3FC739}" dt="2021-02-12T11:04:40.528" v="318" actId="207"/>
          <ac:spMkLst>
            <pc:docMk/>
            <pc:sldMk cId="3481168471" sldId="267"/>
            <ac:spMk id="5" creationId="{00000000-0000-0000-0000-000000000000}"/>
          </ac:spMkLst>
        </pc:spChg>
      </pc:sldChg>
      <pc:sldChg chg="add">
        <pc:chgData name="Amy Best" userId="f775e7fe-56f8-460c-82a1-b40ce2dc471a" providerId="ADAL" clId="{465DDC7F-8D38-4E37-9765-4A6C8D3FC739}" dt="2021-02-12T10:54:42.842" v="0" actId="47"/>
        <pc:sldMkLst>
          <pc:docMk/>
          <pc:sldMk cId="3934534604" sldId="268"/>
        </pc:sldMkLst>
      </pc:sldChg>
      <pc:sldChg chg="modSp mod">
        <pc:chgData name="Amy Best" userId="f775e7fe-56f8-460c-82a1-b40ce2dc471a" providerId="ADAL" clId="{465DDC7F-8D38-4E37-9765-4A6C8D3FC739}" dt="2021-02-12T11:07:29.952" v="351" actId="207"/>
        <pc:sldMkLst>
          <pc:docMk/>
          <pc:sldMk cId="1675289266" sldId="272"/>
        </pc:sldMkLst>
        <pc:spChg chg="mod">
          <ac:chgData name="Amy Best" userId="f775e7fe-56f8-460c-82a1-b40ce2dc471a" providerId="ADAL" clId="{465DDC7F-8D38-4E37-9765-4A6C8D3FC739}" dt="2021-02-12T11:07:29.952" v="351" actId="207"/>
          <ac:spMkLst>
            <pc:docMk/>
            <pc:sldMk cId="1675289266" sldId="272"/>
            <ac:spMk id="5" creationId="{4AEC1F04-CECD-4E32-8605-758A11C606D2}"/>
          </ac:spMkLst>
        </pc:spChg>
      </pc:sldChg>
      <pc:sldChg chg="modSp mod">
        <pc:chgData name="Amy Best" userId="f775e7fe-56f8-460c-82a1-b40ce2dc471a" providerId="ADAL" clId="{465DDC7F-8D38-4E37-9765-4A6C8D3FC739}" dt="2021-02-12T11:07:24.443" v="350" actId="403"/>
        <pc:sldMkLst>
          <pc:docMk/>
          <pc:sldMk cId="449436665" sldId="273"/>
        </pc:sldMkLst>
        <pc:spChg chg="mod">
          <ac:chgData name="Amy Best" userId="f775e7fe-56f8-460c-82a1-b40ce2dc471a" providerId="ADAL" clId="{465DDC7F-8D38-4E37-9765-4A6C8D3FC739}" dt="2021-02-12T11:07:24.443" v="350" actId="403"/>
          <ac:spMkLst>
            <pc:docMk/>
            <pc:sldMk cId="449436665" sldId="273"/>
            <ac:spMk id="2" creationId="{5AB70685-EC0F-4A32-9CEF-F2DA52E1D1AD}"/>
          </ac:spMkLst>
        </pc:spChg>
        <pc:spChg chg="mod">
          <ac:chgData name="Amy Best" userId="f775e7fe-56f8-460c-82a1-b40ce2dc471a" providerId="ADAL" clId="{465DDC7F-8D38-4E37-9765-4A6C8D3FC739}" dt="2021-02-12T11:07:21.257" v="348" actId="207"/>
          <ac:spMkLst>
            <pc:docMk/>
            <pc:sldMk cId="449436665" sldId="273"/>
            <ac:spMk id="3" creationId="{C4C815E1-E6E9-421A-AD4F-395155E30276}"/>
          </ac:spMkLst>
        </pc:spChg>
      </pc:sldChg>
      <pc:sldChg chg="modSp mod">
        <pc:chgData name="Amy Best" userId="f775e7fe-56f8-460c-82a1-b40ce2dc471a" providerId="ADAL" clId="{465DDC7F-8D38-4E37-9765-4A6C8D3FC739}" dt="2021-02-12T11:07:54.553" v="355" actId="207"/>
        <pc:sldMkLst>
          <pc:docMk/>
          <pc:sldMk cId="1572141878" sldId="276"/>
        </pc:sldMkLst>
        <pc:spChg chg="mod">
          <ac:chgData name="Amy Best" userId="f775e7fe-56f8-460c-82a1-b40ce2dc471a" providerId="ADAL" clId="{465DDC7F-8D38-4E37-9765-4A6C8D3FC739}" dt="2021-02-12T11:07:54.553" v="355" actId="207"/>
          <ac:spMkLst>
            <pc:docMk/>
            <pc:sldMk cId="1572141878" sldId="276"/>
            <ac:spMk id="4" creationId="{69312249-E41C-42C6-AC03-9A1A3CC1661C}"/>
          </ac:spMkLst>
        </pc:spChg>
        <pc:spChg chg="mod">
          <ac:chgData name="Amy Best" userId="f775e7fe-56f8-460c-82a1-b40ce2dc471a" providerId="ADAL" clId="{465DDC7F-8D38-4E37-9765-4A6C8D3FC739}" dt="2021-02-12T10:56:23.425" v="12" actId="403"/>
          <ac:spMkLst>
            <pc:docMk/>
            <pc:sldMk cId="1572141878" sldId="276"/>
            <ac:spMk id="5" creationId="{58AA2904-824F-486B-81E7-9DCDC5F65B81}"/>
          </ac:spMkLst>
        </pc:spChg>
      </pc:sldChg>
      <pc:sldChg chg="addSp delSp modSp mod">
        <pc:chgData name="Amy Best" userId="f775e7fe-56f8-460c-82a1-b40ce2dc471a" providerId="ADAL" clId="{465DDC7F-8D38-4E37-9765-4A6C8D3FC739}" dt="2021-02-12T11:08:30.529" v="362" actId="1076"/>
        <pc:sldMkLst>
          <pc:docMk/>
          <pc:sldMk cId="1459228297" sldId="283"/>
        </pc:sldMkLst>
        <pc:spChg chg="add del mod">
          <ac:chgData name="Amy Best" userId="f775e7fe-56f8-460c-82a1-b40ce2dc471a" providerId="ADAL" clId="{465DDC7F-8D38-4E37-9765-4A6C8D3FC739}" dt="2021-02-12T11:08:19.472" v="357"/>
          <ac:spMkLst>
            <pc:docMk/>
            <pc:sldMk cId="1459228297" sldId="283"/>
            <ac:spMk id="3" creationId="{54EE8682-4699-4705-A4DE-D56883F02484}"/>
          </ac:spMkLst>
        </pc:spChg>
        <pc:spChg chg="mod">
          <ac:chgData name="Amy Best" userId="f775e7fe-56f8-460c-82a1-b40ce2dc471a" providerId="ADAL" clId="{465DDC7F-8D38-4E37-9765-4A6C8D3FC739}" dt="2021-02-12T10:58:44.437" v="71" actId="1076"/>
          <ac:spMkLst>
            <pc:docMk/>
            <pc:sldMk cId="1459228297" sldId="283"/>
            <ac:spMk id="5" creationId="{58AA2904-824F-486B-81E7-9DCDC5F65B81}"/>
          </ac:spMkLst>
        </pc:spChg>
        <pc:spChg chg="del mod">
          <ac:chgData name="Amy Best" userId="f775e7fe-56f8-460c-82a1-b40ce2dc471a" providerId="ADAL" clId="{465DDC7F-8D38-4E37-9765-4A6C8D3FC739}" dt="2021-02-12T11:08:12.632" v="356" actId="478"/>
          <ac:spMkLst>
            <pc:docMk/>
            <pc:sldMk cId="1459228297" sldId="283"/>
            <ac:spMk id="6" creationId="{E24A94C9-0489-406D-8C87-65AC4D72058C}"/>
          </ac:spMkLst>
        </pc:spChg>
        <pc:spChg chg="add mod">
          <ac:chgData name="Amy Best" userId="f775e7fe-56f8-460c-82a1-b40ce2dc471a" providerId="ADAL" clId="{465DDC7F-8D38-4E37-9765-4A6C8D3FC739}" dt="2021-02-12T11:08:27.215" v="361" actId="1076"/>
          <ac:spMkLst>
            <pc:docMk/>
            <pc:sldMk cId="1459228297" sldId="283"/>
            <ac:spMk id="8" creationId="{B1974A8C-6BC0-4EF2-B1E9-92901F7F45B0}"/>
          </ac:spMkLst>
        </pc:spChg>
        <pc:picChg chg="mod">
          <ac:chgData name="Amy Best" userId="f775e7fe-56f8-460c-82a1-b40ce2dc471a" providerId="ADAL" clId="{465DDC7F-8D38-4E37-9765-4A6C8D3FC739}" dt="2021-02-12T11:08:30.529" v="362" actId="1076"/>
          <ac:picMkLst>
            <pc:docMk/>
            <pc:sldMk cId="1459228297" sldId="283"/>
            <ac:picMk id="7" creationId="{BD1CAC6F-1E09-4D3E-A129-B23CF0274F90}"/>
          </ac:picMkLst>
        </pc:picChg>
      </pc:sldChg>
      <pc:sldChg chg="modSp del mod">
        <pc:chgData name="Amy Best" userId="f775e7fe-56f8-460c-82a1-b40ce2dc471a" providerId="ADAL" clId="{465DDC7F-8D38-4E37-9765-4A6C8D3FC739}" dt="2021-02-12T11:08:32.152" v="363" actId="47"/>
        <pc:sldMkLst>
          <pc:docMk/>
          <pc:sldMk cId="1152577474" sldId="284"/>
        </pc:sldMkLst>
        <pc:spChg chg="mod">
          <ac:chgData name="Amy Best" userId="f775e7fe-56f8-460c-82a1-b40ce2dc471a" providerId="ADAL" clId="{465DDC7F-8D38-4E37-9765-4A6C8D3FC739}" dt="2021-02-12T10:59:18.673" v="90" actId="14100"/>
          <ac:spMkLst>
            <pc:docMk/>
            <pc:sldMk cId="1152577474" sldId="284"/>
            <ac:spMk id="4" creationId="{69312249-E41C-42C6-AC03-9A1A3CC1661C}"/>
          </ac:spMkLst>
        </pc:spChg>
        <pc:spChg chg="mod">
          <ac:chgData name="Amy Best" userId="f775e7fe-56f8-460c-82a1-b40ce2dc471a" providerId="ADAL" clId="{465DDC7F-8D38-4E37-9765-4A6C8D3FC739}" dt="2021-02-12T10:59:13.597" v="87" actId="1076"/>
          <ac:spMkLst>
            <pc:docMk/>
            <pc:sldMk cId="1152577474" sldId="284"/>
            <ac:spMk id="5" creationId="{58AA2904-824F-486B-81E7-9DCDC5F65B81}"/>
          </ac:spMkLst>
        </pc:spChg>
      </pc:sldChg>
      <pc:sldChg chg="addSp delSp modSp mod">
        <pc:chgData name="Amy Best" userId="f775e7fe-56f8-460c-82a1-b40ce2dc471a" providerId="ADAL" clId="{465DDC7F-8D38-4E37-9765-4A6C8D3FC739}" dt="2021-02-12T10:58:19.571" v="59" actId="1076"/>
        <pc:sldMkLst>
          <pc:docMk/>
          <pc:sldMk cId="3366850780" sldId="285"/>
        </pc:sldMkLst>
        <pc:spChg chg="del mod">
          <ac:chgData name="Amy Best" userId="f775e7fe-56f8-460c-82a1-b40ce2dc471a" providerId="ADAL" clId="{465DDC7F-8D38-4E37-9765-4A6C8D3FC739}" dt="2021-02-12T10:58:10.494" v="57" actId="478"/>
          <ac:spMkLst>
            <pc:docMk/>
            <pc:sldMk cId="3366850780" sldId="285"/>
            <ac:spMk id="4" creationId="{69312249-E41C-42C6-AC03-9A1A3CC1661C}"/>
          </ac:spMkLst>
        </pc:spChg>
        <pc:spChg chg="mod">
          <ac:chgData name="Amy Best" userId="f775e7fe-56f8-460c-82a1-b40ce2dc471a" providerId="ADAL" clId="{465DDC7F-8D38-4E37-9765-4A6C8D3FC739}" dt="2021-02-12T10:57:57.174" v="55" actId="1076"/>
          <ac:spMkLst>
            <pc:docMk/>
            <pc:sldMk cId="3366850780" sldId="285"/>
            <ac:spMk id="5" creationId="{58AA2904-824F-486B-81E7-9DCDC5F65B81}"/>
          </ac:spMkLst>
        </pc:spChg>
        <pc:spChg chg="add mod">
          <ac:chgData name="Amy Best" userId="f775e7fe-56f8-460c-82a1-b40ce2dc471a" providerId="ADAL" clId="{465DDC7F-8D38-4E37-9765-4A6C8D3FC739}" dt="2021-02-12T10:58:19.571" v="59" actId="1076"/>
          <ac:spMkLst>
            <pc:docMk/>
            <pc:sldMk cId="3366850780" sldId="285"/>
            <ac:spMk id="6" creationId="{A0FBE977-AA6C-4B0B-8E15-96910E35908F}"/>
          </ac:spMkLst>
        </pc:spChg>
      </pc:sldChg>
      <pc:sldChg chg="modSp mod">
        <pc:chgData name="Amy Best" userId="f775e7fe-56f8-460c-82a1-b40ce2dc471a" providerId="ADAL" clId="{465DDC7F-8D38-4E37-9765-4A6C8D3FC739}" dt="2021-02-12T10:57:24.853" v="44" actId="2711"/>
        <pc:sldMkLst>
          <pc:docMk/>
          <pc:sldMk cId="115348920" sldId="291"/>
        </pc:sldMkLst>
        <pc:spChg chg="mod">
          <ac:chgData name="Amy Best" userId="f775e7fe-56f8-460c-82a1-b40ce2dc471a" providerId="ADAL" clId="{465DDC7F-8D38-4E37-9765-4A6C8D3FC739}" dt="2021-02-12T10:57:24.853" v="44" actId="2711"/>
          <ac:spMkLst>
            <pc:docMk/>
            <pc:sldMk cId="115348920" sldId="291"/>
            <ac:spMk id="4" creationId="{50DF2C40-3EC0-4B8B-A759-7CDCEA5660D9}"/>
          </ac:spMkLst>
        </pc:spChg>
      </pc:sldChg>
      <pc:sldChg chg="modSp mod ord">
        <pc:chgData name="Amy Best" userId="f775e7fe-56f8-460c-82a1-b40ce2dc471a" providerId="ADAL" clId="{465DDC7F-8D38-4E37-9765-4A6C8D3FC739}" dt="2021-02-12T11:05:05.465" v="325"/>
        <pc:sldMkLst>
          <pc:docMk/>
          <pc:sldMk cId="1180690099" sldId="304"/>
        </pc:sldMkLst>
        <pc:spChg chg="mod">
          <ac:chgData name="Amy Best" userId="f775e7fe-56f8-460c-82a1-b40ce2dc471a" providerId="ADAL" clId="{465DDC7F-8D38-4E37-9765-4A6C8D3FC739}" dt="2021-02-12T11:05:01.203" v="323" actId="113"/>
          <ac:spMkLst>
            <pc:docMk/>
            <pc:sldMk cId="1180690099" sldId="304"/>
            <ac:spMk id="6" creationId="{00000000-0000-0000-0000-000000000000}"/>
          </ac:spMkLst>
        </pc:spChg>
      </pc:sldChg>
      <pc:sldChg chg="modSp mod">
        <pc:chgData name="Amy Best" userId="f775e7fe-56f8-460c-82a1-b40ce2dc471a" providerId="ADAL" clId="{465DDC7F-8D38-4E37-9765-4A6C8D3FC739}" dt="2021-02-12T11:06:59.613" v="347" actId="12"/>
        <pc:sldMkLst>
          <pc:docMk/>
          <pc:sldMk cId="2917285200" sldId="305"/>
        </pc:sldMkLst>
        <pc:spChg chg="mod">
          <ac:chgData name="Amy Best" userId="f775e7fe-56f8-460c-82a1-b40ce2dc471a" providerId="ADAL" clId="{465DDC7F-8D38-4E37-9765-4A6C8D3FC739}" dt="2021-02-12T11:06:05.259" v="338" actId="113"/>
          <ac:spMkLst>
            <pc:docMk/>
            <pc:sldMk cId="2917285200" sldId="305"/>
            <ac:spMk id="2" creationId="{00000000-0000-0000-0000-000000000000}"/>
          </ac:spMkLst>
        </pc:spChg>
        <pc:spChg chg="mod">
          <ac:chgData name="Amy Best" userId="f775e7fe-56f8-460c-82a1-b40ce2dc471a" providerId="ADAL" clId="{465DDC7F-8D38-4E37-9765-4A6C8D3FC739}" dt="2021-02-12T11:06:59.613" v="347" actId="12"/>
          <ac:spMkLst>
            <pc:docMk/>
            <pc:sldMk cId="2917285200" sldId="305"/>
            <ac:spMk id="3" creationId="{00000000-0000-0000-0000-000000000000}"/>
          </ac:spMkLst>
        </pc:spChg>
        <pc:spChg chg="mod">
          <ac:chgData name="Amy Best" userId="f775e7fe-56f8-460c-82a1-b40ce2dc471a" providerId="ADAL" clId="{465DDC7F-8D38-4E37-9765-4A6C8D3FC739}" dt="2021-02-12T11:05:56.925" v="333" actId="207"/>
          <ac:spMkLst>
            <pc:docMk/>
            <pc:sldMk cId="2917285200" sldId="305"/>
            <ac:spMk id="5" creationId="{00000000-0000-0000-0000-000000000000}"/>
          </ac:spMkLst>
        </pc:spChg>
      </pc:sldChg>
      <pc:sldChg chg="addSp delSp modSp mod">
        <pc:chgData name="Amy Best" userId="f775e7fe-56f8-460c-82a1-b40ce2dc471a" providerId="ADAL" clId="{465DDC7F-8D38-4E37-9765-4A6C8D3FC739}" dt="2021-02-12T11:08:46.330" v="367" actId="1076"/>
        <pc:sldMkLst>
          <pc:docMk/>
          <pc:sldMk cId="638095366" sldId="311"/>
        </pc:sldMkLst>
        <pc:spChg chg="del mod">
          <ac:chgData name="Amy Best" userId="f775e7fe-56f8-460c-82a1-b40ce2dc471a" providerId="ADAL" clId="{465DDC7F-8D38-4E37-9765-4A6C8D3FC739}" dt="2021-02-12T11:00:18.057" v="105" actId="478"/>
          <ac:spMkLst>
            <pc:docMk/>
            <pc:sldMk cId="638095366" sldId="311"/>
            <ac:spMk id="4" creationId="{69312249-E41C-42C6-AC03-9A1A3CC1661C}"/>
          </ac:spMkLst>
        </pc:spChg>
        <pc:spChg chg="mod">
          <ac:chgData name="Amy Best" userId="f775e7fe-56f8-460c-82a1-b40ce2dc471a" providerId="ADAL" clId="{465DDC7F-8D38-4E37-9765-4A6C8D3FC739}" dt="2021-02-12T11:00:11.231" v="102" actId="1076"/>
          <ac:spMkLst>
            <pc:docMk/>
            <pc:sldMk cId="638095366" sldId="311"/>
            <ac:spMk id="5" creationId="{58AA2904-824F-486B-81E7-9DCDC5F65B81}"/>
          </ac:spMkLst>
        </pc:spChg>
        <pc:spChg chg="add mod">
          <ac:chgData name="Amy Best" userId="f775e7fe-56f8-460c-82a1-b40ce2dc471a" providerId="ADAL" clId="{465DDC7F-8D38-4E37-9765-4A6C8D3FC739}" dt="2021-02-12T11:08:44.661" v="366" actId="1076"/>
          <ac:spMkLst>
            <pc:docMk/>
            <pc:sldMk cId="638095366" sldId="311"/>
            <ac:spMk id="7" creationId="{BEE89608-88D5-4E12-81EF-01F7F521D776}"/>
          </ac:spMkLst>
        </pc:spChg>
        <pc:picChg chg="mod">
          <ac:chgData name="Amy Best" userId="f775e7fe-56f8-460c-82a1-b40ce2dc471a" providerId="ADAL" clId="{465DDC7F-8D38-4E37-9765-4A6C8D3FC739}" dt="2021-02-12T11:08:46.330" v="367" actId="1076"/>
          <ac:picMkLst>
            <pc:docMk/>
            <pc:sldMk cId="638095366" sldId="311"/>
            <ac:picMk id="6" creationId="{CF96FAA2-5407-4CAC-9AD7-0551184B8170}"/>
          </ac:picMkLst>
        </pc:picChg>
      </pc:sldChg>
      <pc:sldChg chg="modSp mod">
        <pc:chgData name="Amy Best" userId="f775e7fe-56f8-460c-82a1-b40ce2dc471a" providerId="ADAL" clId="{465DDC7F-8D38-4E37-9765-4A6C8D3FC739}" dt="2021-02-12T11:08:58.832" v="372" actId="404"/>
        <pc:sldMkLst>
          <pc:docMk/>
          <pc:sldMk cId="740874616" sldId="503"/>
        </pc:sldMkLst>
        <pc:spChg chg="mod">
          <ac:chgData name="Amy Best" userId="f775e7fe-56f8-460c-82a1-b40ce2dc471a" providerId="ADAL" clId="{465DDC7F-8D38-4E37-9765-4A6C8D3FC739}" dt="2021-02-12T11:08:58.832" v="372" actId="404"/>
          <ac:spMkLst>
            <pc:docMk/>
            <pc:sldMk cId="740874616" sldId="503"/>
            <ac:spMk id="14" creationId="{F3B29314-D1D6-4909-B3A9-B0579DAE3EB8}"/>
          </ac:spMkLst>
        </pc:spChg>
      </pc:sldChg>
      <pc:sldChg chg="del">
        <pc:chgData name="Amy Best" userId="f775e7fe-56f8-460c-82a1-b40ce2dc471a" providerId="ADAL" clId="{465DDC7F-8D38-4E37-9765-4A6C8D3FC739}" dt="2021-02-12T11:09:02.086" v="373" actId="47"/>
        <pc:sldMkLst>
          <pc:docMk/>
          <pc:sldMk cId="3871938999" sldId="504"/>
        </pc:sldMkLst>
      </pc:sldChg>
      <pc:sldChg chg="modSp mod">
        <pc:chgData name="Amy Best" userId="f775e7fe-56f8-460c-82a1-b40ce2dc471a" providerId="ADAL" clId="{465DDC7F-8D38-4E37-9765-4A6C8D3FC739}" dt="2021-02-12T11:08:51.974" v="370" actId="403"/>
        <pc:sldMkLst>
          <pc:docMk/>
          <pc:sldMk cId="763151489" sldId="507"/>
        </pc:sldMkLst>
        <pc:spChg chg="mod">
          <ac:chgData name="Amy Best" userId="f775e7fe-56f8-460c-82a1-b40ce2dc471a" providerId="ADAL" clId="{465DDC7F-8D38-4E37-9765-4A6C8D3FC739}" dt="2021-02-12T11:08:51.974" v="370" actId="403"/>
          <ac:spMkLst>
            <pc:docMk/>
            <pc:sldMk cId="763151489" sldId="507"/>
            <ac:spMk id="2" creationId="{399CE651-16DD-431C-8815-6173CAAED1B6}"/>
          </ac:spMkLst>
        </pc:spChg>
      </pc:sldChg>
      <pc:sldChg chg="del">
        <pc:chgData name="Amy Best" userId="f775e7fe-56f8-460c-82a1-b40ce2dc471a" providerId="ADAL" clId="{465DDC7F-8D38-4E37-9765-4A6C8D3FC739}" dt="2021-02-12T11:09:02.740" v="374" actId="47"/>
        <pc:sldMkLst>
          <pc:docMk/>
          <pc:sldMk cId="3733817621" sldId="514"/>
        </pc:sldMkLst>
      </pc:sldChg>
      <pc:sldChg chg="modSp add mod">
        <pc:chgData name="Amy Best" userId="f775e7fe-56f8-460c-82a1-b40ce2dc471a" providerId="ADAL" clId="{465DDC7F-8D38-4E37-9765-4A6C8D3FC739}" dt="2021-02-12T11:05:36.734" v="332" actId="1076"/>
        <pc:sldMkLst>
          <pc:docMk/>
          <pc:sldMk cId="4282988555" sldId="1855"/>
        </pc:sldMkLst>
        <pc:spChg chg="mod">
          <ac:chgData name="Amy Best" userId="f775e7fe-56f8-460c-82a1-b40ce2dc471a" providerId="ADAL" clId="{465DDC7F-8D38-4E37-9765-4A6C8D3FC739}" dt="2021-02-12T11:05:34.940" v="331" actId="207"/>
          <ac:spMkLst>
            <pc:docMk/>
            <pc:sldMk cId="4282988555" sldId="1855"/>
            <ac:spMk id="4" creationId="{723AF93C-F0CE-4EEB-B577-2CBBA610E846}"/>
          </ac:spMkLst>
        </pc:spChg>
        <pc:spChg chg="mod">
          <ac:chgData name="Amy Best" userId="f775e7fe-56f8-460c-82a1-b40ce2dc471a" providerId="ADAL" clId="{465DDC7F-8D38-4E37-9765-4A6C8D3FC739}" dt="2021-02-12T11:05:36.734" v="332" actId="1076"/>
          <ac:spMkLst>
            <pc:docMk/>
            <pc:sldMk cId="4282988555" sldId="1855"/>
            <ac:spMk id="6" creationId="{AC2EC779-390E-42E4-BCE5-6ABFD7644650}"/>
          </ac:spMkLst>
        </pc:spChg>
      </pc:sldChg>
      <pc:sldChg chg="add">
        <pc:chgData name="Amy Best" userId="f775e7fe-56f8-460c-82a1-b40ce2dc471a" providerId="ADAL" clId="{465DDC7F-8D38-4E37-9765-4A6C8D3FC739}" dt="2021-02-12T10:54:43.290" v="1" actId="47"/>
        <pc:sldMkLst>
          <pc:docMk/>
          <pc:sldMk cId="3088906237" sldId="1856"/>
        </pc:sldMkLst>
      </pc:sldChg>
      <pc:sldChg chg="new del">
        <pc:chgData name="Amy Best" userId="f775e7fe-56f8-460c-82a1-b40ce2dc471a" providerId="ADAL" clId="{465DDC7F-8D38-4E37-9765-4A6C8D3FC739}" dt="2021-02-12T11:08:47.677" v="368" actId="47"/>
        <pc:sldMkLst>
          <pc:docMk/>
          <pc:sldMk cId="694839605" sldId="1857"/>
        </pc:sldMkLst>
      </pc:sldChg>
      <pc:sldChg chg="addSp modSp new mod">
        <pc:chgData name="Amy Best" userId="f775e7fe-56f8-460c-82a1-b40ce2dc471a" providerId="ADAL" clId="{465DDC7F-8D38-4E37-9765-4A6C8D3FC739}" dt="2021-02-12T11:02:10.572" v="137" actId="20577"/>
        <pc:sldMkLst>
          <pc:docMk/>
          <pc:sldMk cId="184277300" sldId="1858"/>
        </pc:sldMkLst>
        <pc:spChg chg="mod">
          <ac:chgData name="Amy Best" userId="f775e7fe-56f8-460c-82a1-b40ce2dc471a" providerId="ADAL" clId="{465DDC7F-8D38-4E37-9765-4A6C8D3FC739}" dt="2021-02-12T11:02:10.572" v="137" actId="20577"/>
          <ac:spMkLst>
            <pc:docMk/>
            <pc:sldMk cId="184277300" sldId="1858"/>
            <ac:spMk id="2" creationId="{8BD58841-B5E2-4F88-A2A9-93758E492DAD}"/>
          </ac:spMkLst>
        </pc:spChg>
        <pc:picChg chg="add mod">
          <ac:chgData name="Amy Best" userId="f775e7fe-56f8-460c-82a1-b40ce2dc471a" providerId="ADAL" clId="{465DDC7F-8D38-4E37-9765-4A6C8D3FC739}" dt="2021-02-12T11:01:53.756" v="112"/>
          <ac:picMkLst>
            <pc:docMk/>
            <pc:sldMk cId="184277300" sldId="1858"/>
            <ac:picMk id="3" creationId="{3B4FB5DD-A7B6-416D-9153-AE5F1E672C08}"/>
          </ac:picMkLst>
        </pc:picChg>
        <pc:picChg chg="add mod">
          <ac:chgData name="Amy Best" userId="f775e7fe-56f8-460c-82a1-b40ce2dc471a" providerId="ADAL" clId="{465DDC7F-8D38-4E37-9765-4A6C8D3FC739}" dt="2021-02-12T11:01:53.756" v="112"/>
          <ac:picMkLst>
            <pc:docMk/>
            <pc:sldMk cId="184277300" sldId="1858"/>
            <ac:picMk id="4" creationId="{4AE0A236-C99C-412C-AC8C-A07D9AD522BC}"/>
          </ac:picMkLst>
        </pc:picChg>
        <pc:picChg chg="add mod">
          <ac:chgData name="Amy Best" userId="f775e7fe-56f8-460c-82a1-b40ce2dc471a" providerId="ADAL" clId="{465DDC7F-8D38-4E37-9765-4A6C8D3FC739}" dt="2021-02-12T11:01:53.756" v="112"/>
          <ac:picMkLst>
            <pc:docMk/>
            <pc:sldMk cId="184277300" sldId="1858"/>
            <ac:picMk id="5" creationId="{BF579DF1-30E5-4E79-97A7-B08BB543FED5}"/>
          </ac:picMkLst>
        </pc:picChg>
        <pc:picChg chg="add mod">
          <ac:chgData name="Amy Best" userId="f775e7fe-56f8-460c-82a1-b40ce2dc471a" providerId="ADAL" clId="{465DDC7F-8D38-4E37-9765-4A6C8D3FC739}" dt="2021-02-12T11:01:53.756" v="112"/>
          <ac:picMkLst>
            <pc:docMk/>
            <pc:sldMk cId="184277300" sldId="1858"/>
            <ac:picMk id="6" creationId="{521816B6-FD43-46D5-AA64-835D7119DF16}"/>
          </ac:picMkLst>
        </pc:picChg>
        <pc:picChg chg="add mod">
          <ac:chgData name="Amy Best" userId="f775e7fe-56f8-460c-82a1-b40ce2dc471a" providerId="ADAL" clId="{465DDC7F-8D38-4E37-9765-4A6C8D3FC739}" dt="2021-02-12T11:01:53.756" v="112"/>
          <ac:picMkLst>
            <pc:docMk/>
            <pc:sldMk cId="184277300" sldId="1858"/>
            <ac:picMk id="7" creationId="{E7F4E234-4BBA-43F0-8B2C-B292C4D3EE63}"/>
          </ac:picMkLst>
        </pc:picChg>
        <pc:picChg chg="add mod">
          <ac:chgData name="Amy Best" userId="f775e7fe-56f8-460c-82a1-b40ce2dc471a" providerId="ADAL" clId="{465DDC7F-8D38-4E37-9765-4A6C8D3FC739}" dt="2021-02-12T11:02:01.521" v="113"/>
          <ac:picMkLst>
            <pc:docMk/>
            <pc:sldMk cId="184277300" sldId="1858"/>
            <ac:picMk id="8" creationId="{C391224A-45D8-4A61-9F3F-5F87568DBA22}"/>
          </ac:picMkLst>
        </pc:picChg>
      </pc:sldChg>
      <pc:sldChg chg="del">
        <pc:chgData name="Amy Best" userId="f775e7fe-56f8-460c-82a1-b40ce2dc471a" providerId="ADAL" clId="{465DDC7F-8D38-4E37-9765-4A6C8D3FC739}" dt="2021-02-12T11:01:40.963" v="111" actId="47"/>
        <pc:sldMkLst>
          <pc:docMk/>
          <pc:sldMk cId="260891978" sldId="1859"/>
        </pc:sldMkLst>
      </pc:sldChg>
      <pc:sldChg chg="del">
        <pc:chgData name="Amy Best" userId="f775e7fe-56f8-460c-82a1-b40ce2dc471a" providerId="ADAL" clId="{465DDC7F-8D38-4E37-9765-4A6C8D3FC739}" dt="2021-02-12T11:01:35.512" v="110"/>
        <pc:sldMkLst>
          <pc:docMk/>
          <pc:sldMk cId="3725860195" sldId="18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E2F7C-B2FA-4133-9359-6F707645DDF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2D27D-F702-4317-A506-BB3F88B67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5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Highly innovative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E0748-F222-468E-95AA-DAEB69456F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81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en-US" baseline="0" dirty="0"/>
              <a:t> do we need new safety biomarkers? It turns out that more than 50% of drugs in development due not make it due to safety.</a:t>
            </a:r>
          </a:p>
          <a:p>
            <a:r>
              <a:rPr lang="en-US" baseline="0" dirty="0"/>
              <a:t>In fact, of those that slip through the cracks, 2-3% are removed from the market due to unexpected toxicity.</a:t>
            </a:r>
          </a:p>
          <a:p>
            <a:pPr defTabSz="897301">
              <a:defRPr/>
            </a:pPr>
            <a:endParaRPr lang="en-US" baseline="0" dirty="0"/>
          </a:p>
          <a:p>
            <a:pPr defTabSz="897301">
              <a:defRPr/>
            </a:pPr>
            <a:r>
              <a:rPr lang="en-US" baseline="0" dirty="0"/>
              <a:t>Regardless, there is still a lack of implementation of safety biomarkers during clinical trials. The FDA recognizes this lack of safety as part of the “Pipeline Problem”.</a:t>
            </a:r>
          </a:p>
          <a:p>
            <a:endParaRPr lang="en-US" baseline="0" dirty="0"/>
          </a:p>
          <a:p>
            <a:r>
              <a:rPr lang="en-US" b="1" baseline="0" dirty="0"/>
              <a:t>There is a need to assess organ injury early on in a clinical trial to ensure a drug is safe and can avoid late-stage (Phase II or III) failures.</a:t>
            </a:r>
          </a:p>
          <a:p>
            <a:endParaRPr lang="en-US" b="0" baseline="0" dirty="0"/>
          </a:p>
          <a:p>
            <a:r>
              <a:rPr lang="en-US" b="0" baseline="0" dirty="0"/>
              <a:t>The PSTC , or Predictive Safety Testing Consortium was established to improve safety testing by evaluating and characterizing biomarkers for FDA Qualification.</a:t>
            </a:r>
          </a:p>
          <a:p>
            <a:endParaRPr lang="en-US" b="0" baseline="0" dirty="0"/>
          </a:p>
          <a:p>
            <a:r>
              <a:rPr lang="en-US" b="0" baseline="0" dirty="0"/>
              <a:t>The PSTC started with kidney injury biomarkers. Currently, creatinine and BUN are the gold standards but are insensitive. Delayed assessment could lead to irreversible kidney damage.</a:t>
            </a:r>
          </a:p>
          <a:p>
            <a:endParaRPr lang="en-US" b="0" baseline="0" dirty="0"/>
          </a:p>
          <a:p>
            <a:r>
              <a:rPr lang="en-US" b="0" baseline="0" dirty="0"/>
              <a:t>AKI can be identified using more sensitive biomarkers.</a:t>
            </a:r>
            <a:endParaRPr lang="en-US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B45E7-9305-4E61-8DD0-B8BBFD146A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45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9DA0AD-8F25-472B-B692-C1BA40D9C921}"/>
              </a:ext>
            </a:extLst>
          </p:cNvPr>
          <p:cNvSpPr/>
          <p:nvPr userDrawn="1"/>
        </p:nvSpPr>
        <p:spPr>
          <a:xfrm>
            <a:off x="25399" y="0"/>
            <a:ext cx="9144000" cy="6858000"/>
          </a:xfrm>
          <a:prstGeom prst="rect">
            <a:avLst/>
          </a:prstGeom>
          <a:solidFill>
            <a:srgbClr val="1D38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EE78B-BF4E-4197-9763-B78BADD8A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9454" y="3863976"/>
            <a:ext cx="6146992" cy="1763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620531-2739-4E6A-8C5C-90FDE3CD5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29" y="2024063"/>
            <a:ext cx="3112941" cy="9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7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14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85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DD353-2BA0-FC48-A3AA-380EC8232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89888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E36EEB2-A5E9-4CB5-AF7F-A947439F0C8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7339" y="256794"/>
            <a:ext cx="9137650" cy="876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 </a:t>
            </a:r>
          </a:p>
        </p:txBody>
      </p:sp>
    </p:spTree>
    <p:extLst>
      <p:ext uri="{BB962C8B-B14F-4D97-AF65-F5344CB8AC3E}">
        <p14:creationId xmlns:p14="http://schemas.microsoft.com/office/powerpoint/2010/main" val="173300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43B3-117C-4015-AA94-81F6E3FEDDE5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25C1-758E-4D91-BF74-89DEA6DEC6E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E9F32-9BBD-40C1-92D9-12876F355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8"/>
            <a:ext cx="9144000" cy="10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49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B9D4-BDE5-DE42-A2AB-C961964BF5B0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8D570-BF4B-8D4D-944F-9EDE80C9D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05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918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561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2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59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96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77A43-D7E7-4B95-869D-CBB32CAE86FE}"/>
              </a:ext>
            </a:extLst>
          </p:cNvPr>
          <p:cNvSpPr/>
          <p:nvPr userDrawn="1"/>
        </p:nvSpPr>
        <p:spPr>
          <a:xfrm rot="16200000">
            <a:off x="4127624" y="-4133656"/>
            <a:ext cx="876695" cy="9144001"/>
          </a:xfrm>
          <a:prstGeom prst="rect">
            <a:avLst/>
          </a:prstGeom>
          <a:solidFill>
            <a:srgbClr val="1D38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FE1C1-4E5E-4BA4-9DFA-26D9D7027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18" y="230190"/>
            <a:ext cx="1527143" cy="448156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E36EEB2-A5E9-4CB5-AF7F-A947439F0C8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9137650" cy="876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 </a:t>
            </a:r>
          </a:p>
        </p:txBody>
      </p:sp>
    </p:spTree>
    <p:extLst>
      <p:ext uri="{BB962C8B-B14F-4D97-AF65-F5344CB8AC3E}">
        <p14:creationId xmlns:p14="http://schemas.microsoft.com/office/powerpoint/2010/main" val="58787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823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22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44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08719"/>
            <a:ext cx="5486400" cy="38188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42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43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0734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60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9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86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62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9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6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28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38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1493F-1B58-4EAD-9D31-D7234973BA4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9B56E-9E47-4014-AF98-AEDCD99C6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3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8292"/>
            <a:ext cx="8229600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8229600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EDC42-2189-41CD-B3F1-570E97AD9DB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81EBA-32AC-481C-8F36-8037D8237C9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" descr="C:\Users\cjwhyte\Desktop\Powerpoint branding idea 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7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C6CC0E-14BD-4EF1-BA0C-829D5331D0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D38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55004-4752-49C1-92EB-B7DC40A94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85" y="3647011"/>
            <a:ext cx="6936429" cy="1990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6750C6-1470-42B9-9101-F6FB21C0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57" y="1917062"/>
            <a:ext cx="3213167" cy="9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56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81575-7C6B-4F98-9014-49A1088E17FA}"/>
              </a:ext>
            </a:extLst>
          </p:cNvPr>
          <p:cNvSpPr txBox="1">
            <a:spLocks/>
          </p:cNvSpPr>
          <p:nvPr/>
        </p:nvSpPr>
        <p:spPr>
          <a:xfrm>
            <a:off x="156203" y="78870"/>
            <a:ext cx="9144000" cy="504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Analyser Applications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312249-E41C-42C6-AC03-9A1A3CC1661C}"/>
              </a:ext>
            </a:extLst>
          </p:cNvPr>
          <p:cNvSpPr txBox="1">
            <a:spLocks/>
          </p:cNvSpPr>
          <p:nvPr/>
        </p:nvSpPr>
        <p:spPr>
          <a:xfrm>
            <a:off x="825840" y="1329598"/>
            <a:ext cx="7804726" cy="3797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1200" kern="0" dirty="0">
                <a:latin typeface="Arial" panose="020B0604020202020204" pitchFamily="34" charset="0"/>
                <a:cs typeface="Arial" panose="020B0604020202020204" pitchFamily="34" charset="0"/>
              </a:rPr>
              <a:t>The analyser applications service at </a:t>
            </a:r>
            <a:r>
              <a:rPr lang="en-GB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Randox</a:t>
            </a:r>
            <a:r>
              <a:rPr lang="en-GB" sz="1200" kern="0" dirty="0">
                <a:latin typeface="Arial" panose="020B0604020202020204" pitchFamily="34" charset="0"/>
                <a:cs typeface="Arial" panose="020B0604020202020204" pitchFamily="34" charset="0"/>
              </a:rPr>
              <a:t> is unparalleled with over </a:t>
            </a:r>
            <a:r>
              <a:rPr lang="en-GB" sz="1200" b="1" kern="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13,000</a:t>
            </a:r>
            <a:r>
              <a:rPr lang="en-GB" sz="12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kern="0" dirty="0">
                <a:latin typeface="Arial" panose="020B0604020202020204" pitchFamily="34" charset="0"/>
                <a:cs typeface="Arial" panose="020B0604020202020204" pitchFamily="34" charset="0"/>
              </a:rPr>
              <a:t>applications on record!</a:t>
            </a:r>
          </a:p>
          <a:p>
            <a:pPr marL="0" indent="0" algn="ctr">
              <a:lnSpc>
                <a:spcPct val="150000"/>
              </a:lnSpc>
              <a:buFontTx/>
              <a:buNone/>
            </a:pPr>
            <a:endParaRPr lang="en-GB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FontTx/>
              <a:buNone/>
            </a:pPr>
            <a:endParaRPr lang="en-GB" sz="12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434CF1-B969-498B-9ABE-B98E5850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07" y="2663752"/>
            <a:ext cx="8425191" cy="3863109"/>
          </a:xfrm>
        </p:spPr>
        <p:txBody>
          <a:bodyPr numCol="2">
            <a:noAutofit/>
          </a:bodyPr>
          <a:lstStyle/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Abbott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Aeroset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/Architect C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Beckman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Synchron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CX4/5/7/9/LX20/DXC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Biolis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24I/Prestige 24I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Cobas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4000/6000/8000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Cobas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Integra 400/800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Hitachi 717/911/912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Hitachi 917/Modular P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Mindray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BS Series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Ortho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Vitros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5600/ Ortho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Vitros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5/ Ortho I FS/ Ortho 4600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Olympus (Beckman Coulter) AU400/600/640/2700/5400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Pentra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400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Siemens Dimension RXL/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Xpand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Konelab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20i/30i/60i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Vitalab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Flexor/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Selectra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E/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Selectra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pPr>
              <a:lnSpc>
                <a:spcPct val="170000"/>
              </a:lnSpc>
              <a:buFont typeface="Gill Sans MT" panose="020B0502020104020203" pitchFamily="34" charset="0"/>
              <a:buChar char="&gt;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…plus many more!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3BFEDF-6B83-4D14-A1FE-AE1A71113F73}"/>
              </a:ext>
            </a:extLst>
          </p:cNvPr>
          <p:cNvSpPr txBox="1">
            <a:spLocks/>
          </p:cNvSpPr>
          <p:nvPr/>
        </p:nvSpPr>
        <p:spPr>
          <a:xfrm>
            <a:off x="734292" y="1797030"/>
            <a:ext cx="7804726" cy="3797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1200" kern="0" dirty="0">
                <a:latin typeface="Arial" panose="020B0604020202020204" pitchFamily="34" charset="0"/>
                <a:cs typeface="Arial" panose="020B0604020202020204" pitchFamily="34" charset="0"/>
              </a:rPr>
              <a:t>We have applications for the following analysers:</a:t>
            </a:r>
            <a:endParaRPr lang="en-GB" sz="12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3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312249-E41C-42C6-AC03-9A1A3CC1661C}"/>
              </a:ext>
            </a:extLst>
          </p:cNvPr>
          <p:cNvSpPr txBox="1">
            <a:spLocks/>
          </p:cNvSpPr>
          <p:nvPr/>
        </p:nvSpPr>
        <p:spPr>
          <a:xfrm>
            <a:off x="479513" y="1300537"/>
            <a:ext cx="7804726" cy="2687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GB" sz="1600" dirty="0" err="1">
                <a:cs typeface="Arial" panose="020B0604020202020204" pitchFamily="34" charset="0"/>
              </a:rPr>
              <a:t>Randox</a:t>
            </a:r>
            <a:r>
              <a:rPr lang="en-GB" sz="1600" dirty="0">
                <a:cs typeface="Arial" panose="020B0604020202020204" pitchFamily="34" charset="0"/>
              </a:rPr>
              <a:t> is continuously investing in our manufacturing capacity and ways to improve the quality and efficiency of our operations.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9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600" dirty="0">
                <a:cs typeface="Arial" panose="020B0604020202020204" pitchFamily="34" charset="0"/>
              </a:rPr>
              <a:t>Within our manufacturing process </a:t>
            </a:r>
            <a:r>
              <a:rPr lang="en-GB" sz="1600" dirty="0" err="1">
                <a:cs typeface="Arial" panose="020B0604020202020204" pitchFamily="34" charset="0"/>
              </a:rPr>
              <a:t>Randox</a:t>
            </a:r>
            <a:r>
              <a:rPr lang="en-GB" sz="1600" dirty="0">
                <a:cs typeface="Arial" panose="020B0604020202020204" pitchFamily="34" charset="0"/>
              </a:rPr>
              <a:t> have extremely tight manufacturing tolerances which ensures uniformity across reagent batches.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7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600" dirty="0" err="1">
                <a:cs typeface="Arial" panose="020B0604020202020204" pitchFamily="34" charset="0"/>
              </a:rPr>
              <a:t>Randox</a:t>
            </a:r>
            <a:r>
              <a:rPr lang="en-GB" sz="1600" dirty="0">
                <a:cs typeface="Arial" panose="020B0604020202020204" pitchFamily="34" charset="0"/>
              </a:rPr>
              <a:t> reagents therefore offer minimal lot-to-lot variation and consistent high quality performance, giving laboratories confidence in the results they produce.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9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600" dirty="0" err="1">
                <a:cs typeface="Arial" panose="020B0604020202020204" pitchFamily="34" charset="0"/>
              </a:rPr>
              <a:t>Randox</a:t>
            </a:r>
            <a:r>
              <a:rPr lang="en-GB" sz="1600" dirty="0">
                <a:cs typeface="Arial" panose="020B0604020202020204" pitchFamily="34" charset="0"/>
              </a:rPr>
              <a:t> reagents also display excellent correlation to reference methods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9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1600" dirty="0" err="1">
                <a:cs typeface="Arial" panose="020B0604020202020204" pitchFamily="34" charset="0"/>
              </a:rPr>
              <a:t>Randox</a:t>
            </a:r>
            <a:r>
              <a:rPr lang="en-GB" sz="1600" dirty="0">
                <a:cs typeface="Arial" panose="020B0604020202020204" pitchFamily="34" charset="0"/>
              </a:rPr>
              <a:t> assays are validated against gold-standard methodologies to ensure performance is of the highest degree and that results returned are as accurate as possible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AA2904-824F-486B-81E7-9DCDC5F65B81}"/>
              </a:ext>
            </a:extLst>
          </p:cNvPr>
          <p:cNvSpPr txBox="1">
            <a:spLocks/>
          </p:cNvSpPr>
          <p:nvPr/>
        </p:nvSpPr>
        <p:spPr>
          <a:xfrm>
            <a:off x="280657" y="379464"/>
            <a:ext cx="9144000" cy="504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Randox</a:t>
            </a:r>
            <a:r>
              <a:rPr lang="en-GB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– Outstanding reagents manufacturing</a:t>
            </a:r>
          </a:p>
        </p:txBody>
      </p:sp>
    </p:spTree>
    <p:extLst>
      <p:ext uri="{BB962C8B-B14F-4D97-AF65-F5344CB8AC3E}">
        <p14:creationId xmlns:p14="http://schemas.microsoft.com/office/powerpoint/2010/main" val="157214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DF2C40-3EC0-4B8B-A759-7CDCEA5660D9}"/>
              </a:ext>
            </a:extLst>
          </p:cNvPr>
          <p:cNvSpPr txBox="1"/>
          <p:nvPr/>
        </p:nvSpPr>
        <p:spPr>
          <a:xfrm>
            <a:off x="0" y="3036585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cs typeface="Arial" panose="020B0604020202020204" pitchFamily="34" charset="0"/>
              </a:rPr>
              <a:t>Niche Tests from </a:t>
            </a:r>
            <a:r>
              <a:rPr lang="en-GB" sz="4500" dirty="0" err="1">
                <a:cs typeface="Arial" panose="020B0604020202020204" pitchFamily="34" charset="0"/>
              </a:rPr>
              <a:t>Randox</a:t>
            </a:r>
            <a:endParaRPr lang="en-GB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AA2904-824F-486B-81E7-9DCDC5F65B81}"/>
              </a:ext>
            </a:extLst>
          </p:cNvPr>
          <p:cNvSpPr txBox="1">
            <a:spLocks/>
          </p:cNvSpPr>
          <p:nvPr/>
        </p:nvSpPr>
        <p:spPr>
          <a:xfrm>
            <a:off x="244444" y="0"/>
            <a:ext cx="9144000" cy="504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Randox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Lipoprotein(a)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Proven performance for truly accurate results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FBE977-AA6C-4B0B-8E15-96910E35908F}"/>
              </a:ext>
            </a:extLst>
          </p:cNvPr>
          <p:cNvSpPr txBox="1">
            <a:spLocks/>
          </p:cNvSpPr>
          <p:nvPr/>
        </p:nvSpPr>
        <p:spPr>
          <a:xfrm>
            <a:off x="479514" y="1465506"/>
            <a:ext cx="7804726" cy="2687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Randox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(a) assay is one of the only methodologies on the market that detects the non-variable part of the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(a) molecule and therefore suffers minimal size related bias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providing more accurate and consistent results. The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Randox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(a) kit is standardised to the WHO/ IFCC reference material SRM 2B and is closest in terms of agreement to the ELISA reference method.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Five calibrators with accuracy-based assigned target values are provided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which accurately reflect the heterogeneity of isoforms present in the general population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Measuring units available in nmol/L upon request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Highly sensitive and specific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method for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(a) detection in serum and plasma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Applications are available for a wide range of biochemistry analysers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which detail instrument-specific settings for the convenient use of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Randox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(a) on a variety of systems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Liquid ready-to-use reagents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for convenience and ease-of-use</a:t>
            </a:r>
          </a:p>
          <a:p>
            <a:pPr>
              <a:lnSpc>
                <a:spcPct val="150000"/>
              </a:lnSpc>
            </a:pP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(a) controls and calibrator available</a:t>
            </a:r>
          </a:p>
        </p:txBody>
      </p:sp>
    </p:spTree>
    <p:extLst>
      <p:ext uri="{BB962C8B-B14F-4D97-AF65-F5344CB8AC3E}">
        <p14:creationId xmlns:p14="http://schemas.microsoft.com/office/powerpoint/2010/main" val="3366850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AA2904-824F-486B-81E7-9DCDC5F65B81}"/>
              </a:ext>
            </a:extLst>
          </p:cNvPr>
          <p:cNvSpPr txBox="1">
            <a:spLocks/>
          </p:cNvSpPr>
          <p:nvPr/>
        </p:nvSpPr>
        <p:spPr>
          <a:xfrm>
            <a:off x="278795" y="306141"/>
            <a:ext cx="9144000" cy="504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Randox</a:t>
            </a:r>
            <a:r>
              <a:rPr lang="en-GB" sz="3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Adiponectin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CAC6F-1E09-4D3E-A129-B23CF0274F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0" t="30463" r="24958" b="30049"/>
          <a:stretch/>
        </p:blipFill>
        <p:spPr>
          <a:xfrm>
            <a:off x="371396" y="1985767"/>
            <a:ext cx="3670176" cy="418264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974A8C-6BC0-4EF2-B1E9-92901F7F45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0" y="1581685"/>
            <a:ext cx="4070099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 niche product from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Randox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meaning that we are one of the only manufacturers to provide the adiponectin test in an automated biochemistry format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Automated immunoturbidimetric assay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offering a more convenient and time efficient method for adiponectin measurement than traditional ELISA based testing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Liquid ready-to-use reagents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for convenience and ease of use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28 day on-board stability at approximately +10ºC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– minimising reagent waste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Applications available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 with instrument specific settings for a wide range of analysers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Adiponectin controls and adiponectin calibrator available</a:t>
            </a:r>
          </a:p>
        </p:txBody>
      </p:sp>
    </p:spTree>
    <p:extLst>
      <p:ext uri="{BB962C8B-B14F-4D97-AF65-F5344CB8AC3E}">
        <p14:creationId xmlns:p14="http://schemas.microsoft.com/office/powerpoint/2010/main" val="145922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AA2904-824F-486B-81E7-9DCDC5F65B81}"/>
              </a:ext>
            </a:extLst>
          </p:cNvPr>
          <p:cNvSpPr txBox="1">
            <a:spLocks/>
          </p:cNvSpPr>
          <p:nvPr/>
        </p:nvSpPr>
        <p:spPr>
          <a:xfrm>
            <a:off x="203201" y="314993"/>
            <a:ext cx="9144000" cy="504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Randox</a:t>
            </a:r>
            <a:r>
              <a:rPr lang="en-GB" sz="3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Cystatin 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96FAA2-5407-4CAC-9AD7-0551184B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52" y="2025980"/>
            <a:ext cx="1663793" cy="280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E89608-88D5-4E12-81EF-01F7F521D776}"/>
              </a:ext>
            </a:extLst>
          </p:cNvPr>
          <p:cNvSpPr txBox="1">
            <a:spLocks/>
          </p:cNvSpPr>
          <p:nvPr/>
        </p:nvSpPr>
        <p:spPr>
          <a:xfrm>
            <a:off x="318655" y="1667058"/>
            <a:ext cx="6645563" cy="3937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Liquid ready-to-use reagents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for ease of use and convenience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Extensive measuring range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- 0.4-10 mg/l. The approximate normal range for cystatin C is 0.57-1.05 mg/l therefore the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Randox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Cystatin C assay will comfortably detect abnormal concentrations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Excellent on board stability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- 28 days at +10°C minimising reagent waste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Latex Enhanced Immunoturbidimetric method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Cystatin C control and cystatin C calibrator available</a:t>
            </a:r>
          </a:p>
        </p:txBody>
      </p:sp>
    </p:spTree>
    <p:extLst>
      <p:ext uri="{BB962C8B-B14F-4D97-AF65-F5344CB8AC3E}">
        <p14:creationId xmlns:p14="http://schemas.microsoft.com/office/powerpoint/2010/main" val="63809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9CE651-16DD-431C-8815-6173CAAED1B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Biochip Array Technology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EFE46A-838F-45A8-9264-DE137A92A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925" y="1690482"/>
            <a:ext cx="1670606" cy="61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rgbClr val="001F5C"/>
                </a:solidFill>
                <a:latin typeface="+mn-lt"/>
                <a:cs typeface="Arial" pitchFamily="34" charset="0"/>
              </a:rPr>
              <a:t>The Biochip</a:t>
            </a:r>
          </a:p>
        </p:txBody>
      </p:sp>
      <p:pic>
        <p:nvPicPr>
          <p:cNvPr id="4" name="Picture 4" descr="PICT2">
            <a:extLst>
              <a:ext uri="{FF2B5EF4-FFF2-40B4-BE49-F238E27FC236}">
                <a16:creationId xmlns:a16="http://schemas.microsoft.com/office/drawing/2014/main" id="{4CB6E84E-2E3B-41C0-9D72-80A69349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1" y="2405949"/>
            <a:ext cx="2727073" cy="3185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0A3FF67-1184-40E6-9716-63F052F3A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352" y="1577120"/>
            <a:ext cx="5189537" cy="4843114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1F5C"/>
                </a:solidFill>
                <a:cs typeface="Arial" pitchFamily="34" charset="0"/>
              </a:rPr>
              <a:t>A chemically activated 9x9mm ceramic chip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1F5C"/>
                </a:solidFill>
                <a:cs typeface="Arial" pitchFamily="34" charset="0"/>
              </a:rPr>
              <a:t>Able to multiplex up to 25 discrete test regions for immunoassay and 100 for molecular assays (includes 3 internal control/reference spots) 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1F5C"/>
                </a:solidFill>
                <a:cs typeface="Arial" pitchFamily="34" charset="0"/>
              </a:rPr>
              <a:t>Enables multiple assays to be performed simultaneously (immunoassay or molecular)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1F5C"/>
                </a:solidFill>
                <a:cs typeface="Arial" pitchFamily="34" charset="0"/>
              </a:rPr>
              <a:t>Utilises ELISA assay methodologies (sandwich or competitive)  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1F5C"/>
                </a:solidFill>
                <a:cs typeface="Arial" pitchFamily="34" charset="0"/>
              </a:rPr>
              <a:t>Offers more flexible batch sizes than traditional ELISA plate testing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1F5C"/>
                </a:solidFill>
                <a:cs typeface="Arial" pitchFamily="34" charset="0"/>
              </a:rPr>
              <a:t>Utilizes a smaller sample volume – 100ul per panel </a:t>
            </a:r>
            <a:endParaRPr lang="en-GB" sz="1800" dirty="0">
              <a:solidFill>
                <a:srgbClr val="001F5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GB" sz="1800" dirty="0">
              <a:solidFill>
                <a:srgbClr val="001F5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5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89954-BA82-4711-A649-BB1158AC0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0" y="926145"/>
            <a:ext cx="7648642" cy="4302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582E38-78AF-4875-AAF0-8E5055A32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2" r="19648"/>
          <a:stretch/>
        </p:blipFill>
        <p:spPr>
          <a:xfrm>
            <a:off x="270182" y="5290214"/>
            <a:ext cx="1202947" cy="109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F52B6-2084-4312-9477-C8EC15E12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78" y="5290214"/>
            <a:ext cx="1374689" cy="137468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42A740-E902-4BF9-B80E-F13A865F1A23}"/>
              </a:ext>
            </a:extLst>
          </p:cNvPr>
          <p:cNvSpPr txBox="1">
            <a:spLocks/>
          </p:cNvSpPr>
          <p:nvPr/>
        </p:nvSpPr>
        <p:spPr>
          <a:xfrm>
            <a:off x="2174169" y="4959220"/>
            <a:ext cx="919163" cy="3309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 err="1">
                <a:solidFill>
                  <a:srgbClr val="001F5C"/>
                </a:solidFill>
                <a:latin typeface="Calibri" panose="020F0502020204030204"/>
              </a:rPr>
              <a:t>MultiSTAT</a:t>
            </a:r>
            <a:endParaRPr lang="en-GB" sz="1200" b="1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>
                <a:solidFill>
                  <a:srgbClr val="001F5C"/>
                </a:solidFill>
                <a:latin typeface="Calibri" panose="020F0502020204030204"/>
              </a:rPr>
              <a:t>	</a:t>
            </a: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7328FA-682B-448F-8230-F8539B1E3AE4}"/>
              </a:ext>
            </a:extLst>
          </p:cNvPr>
          <p:cNvSpPr txBox="1">
            <a:spLocks/>
          </p:cNvSpPr>
          <p:nvPr/>
        </p:nvSpPr>
        <p:spPr>
          <a:xfrm>
            <a:off x="479306" y="4959220"/>
            <a:ext cx="919163" cy="3309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001F5C"/>
                </a:solidFill>
                <a:latin typeface="Calibri" panose="020F0502020204030204"/>
              </a:rPr>
              <a:t>Vivalytic</a:t>
            </a:r>
            <a:endParaRPr lang="en-GB" sz="1200" b="1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>
                <a:solidFill>
                  <a:srgbClr val="001F5C"/>
                </a:solidFill>
                <a:latin typeface="Calibri" panose="020F0502020204030204"/>
              </a:rPr>
              <a:t>	</a:t>
            </a: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629F54-CC18-4AA1-9668-77408E3FD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60" y="5151675"/>
            <a:ext cx="767587" cy="14491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63E3FC-AE9D-4414-A74C-5F8C830E2AC8}"/>
              </a:ext>
            </a:extLst>
          </p:cNvPr>
          <p:cNvSpPr txBox="1">
            <a:spLocks/>
          </p:cNvSpPr>
          <p:nvPr/>
        </p:nvSpPr>
        <p:spPr>
          <a:xfrm>
            <a:off x="3967162" y="4887588"/>
            <a:ext cx="919163" cy="3309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>
                <a:solidFill>
                  <a:srgbClr val="001F5C"/>
                </a:solidFill>
                <a:latin typeface="Calibri" panose="020F0502020204030204"/>
              </a:rPr>
              <a:t>Investigator</a:t>
            </a: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>
                <a:solidFill>
                  <a:srgbClr val="001F5C"/>
                </a:solidFill>
                <a:latin typeface="Calibri" panose="020F0502020204030204"/>
              </a:rPr>
              <a:t>	</a:t>
            </a: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726130-305D-48FA-9E52-967FFB31A4F6}"/>
              </a:ext>
            </a:extLst>
          </p:cNvPr>
          <p:cNvSpPr txBox="1">
            <a:spLocks/>
          </p:cNvSpPr>
          <p:nvPr/>
        </p:nvSpPr>
        <p:spPr>
          <a:xfrm>
            <a:off x="5557254" y="4887588"/>
            <a:ext cx="919163" cy="3309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1F5C"/>
                </a:solidFill>
                <a:latin typeface="Calibri" panose="020F0502020204030204"/>
              </a:rPr>
              <a:t>Discovery </a:t>
            </a:r>
            <a:endParaRPr lang="en-GB" sz="1200" b="1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>
                <a:solidFill>
                  <a:srgbClr val="001F5C"/>
                </a:solidFill>
                <a:latin typeface="Calibri" panose="020F0502020204030204"/>
              </a:rPr>
              <a:t>	</a:t>
            </a: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7EB8FD-D1BF-42EA-B3C9-7F22069F9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32" y="5098461"/>
            <a:ext cx="2471785" cy="13903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FA805C-DD3A-4CAA-91FE-6FF5A28743C0}"/>
              </a:ext>
            </a:extLst>
          </p:cNvPr>
          <p:cNvSpPr txBox="1">
            <a:spLocks/>
          </p:cNvSpPr>
          <p:nvPr/>
        </p:nvSpPr>
        <p:spPr>
          <a:xfrm>
            <a:off x="7569457" y="4888779"/>
            <a:ext cx="919163" cy="3298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>
                <a:solidFill>
                  <a:srgbClr val="001F5C"/>
                </a:solidFill>
                <a:latin typeface="Calibri" panose="020F0502020204030204"/>
              </a:rPr>
              <a:t>Evolution</a:t>
            </a: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r>
              <a:rPr lang="en-GB" sz="1200" b="1" dirty="0">
                <a:solidFill>
                  <a:srgbClr val="001F5C"/>
                </a:solidFill>
                <a:latin typeface="Calibri" panose="020F0502020204030204"/>
              </a:rPr>
              <a:t>									</a:t>
            </a: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  <a:p>
            <a:pPr marL="0" indent="0" algn="ctr" defTabSz="685800">
              <a:lnSpc>
                <a:spcPts val="1500"/>
              </a:lnSpc>
              <a:spcBef>
                <a:spcPts val="0"/>
              </a:spcBef>
              <a:buNone/>
            </a:pPr>
            <a:endParaRPr lang="en-GB" sz="1200" b="1" u="sng" dirty="0">
              <a:solidFill>
                <a:srgbClr val="001F5C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C7ACF5-6FE0-425D-8329-659C3CA8A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78" y="4862698"/>
            <a:ext cx="1661984" cy="1661984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3B29314-D1D6-4909-B3A9-B0579DAE3EB8}"/>
              </a:ext>
            </a:extLst>
          </p:cNvPr>
          <p:cNvSpPr txBox="1">
            <a:spLocks noGrp="1" noChangeArrowheads="1"/>
          </p:cNvSpPr>
          <p:nvPr>
            <p:ph sz="quarter" idx="10"/>
          </p:nvPr>
        </p:nvSpPr>
        <p:spPr bwMode="auto">
          <a:xfrm>
            <a:off x="317500" y="257175"/>
            <a:ext cx="9137650" cy="876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>Biochip Versatility 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6F4958F-E7DA-44FA-8048-C90180DBEAC9}"/>
              </a:ext>
            </a:extLst>
          </p:cNvPr>
          <p:cNvSpPr/>
          <p:nvPr/>
        </p:nvSpPr>
        <p:spPr>
          <a:xfrm>
            <a:off x="317500" y="6341328"/>
            <a:ext cx="8463815" cy="3298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POC 				Semi-Automated		Fully Automated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74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4841" y="131233"/>
            <a:ext cx="4977986" cy="766277"/>
          </a:xfrm>
        </p:spPr>
        <p:txBody>
          <a:bodyPr>
            <a:normAutofit/>
          </a:bodyPr>
          <a:lstStyle/>
          <a:p>
            <a:pPr algn="l"/>
            <a:r>
              <a:rPr lang="en-GB" sz="3000" b="1" dirty="0">
                <a:solidFill>
                  <a:schemeClr val="bg1"/>
                </a:solidFill>
              </a:rPr>
              <a:t>Custom Assay Development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085AE0-0E4A-4A92-BAC2-5228199EF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814" y="1275548"/>
            <a:ext cx="8642621" cy="4402113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Arial" pitchFamily="34" charset="0"/>
                <a:cs typeface="Arial" pitchFamily="34" charset="0"/>
              </a:rPr>
              <a:t>Pharma customers advise their selected biomarkers (based on their clinical discovery work) which have been identified for further exploration in their clinical studies.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Randox has an extensive library of biomarkers which can be custom integrated to meet assay requirement. 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If a new panel is required, and recommend how best to design the assay to meet your needs. 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Randox has in-house design team,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 a new panel is required. The team will recommend how best to design the assay/panel to meet pharma needs.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endParaRPr lang="en-GB" sz="1800" dirty="0">
              <a:latin typeface="Arial" pitchFamily="34" charset="0"/>
              <a:cs typeface="Arial" pitchFamily="34" charset="0"/>
            </a:endParaRP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Randox will complete feasibility incorporating assay optimization and development to an initial RUO stage. </a:t>
            </a:r>
          </a:p>
          <a:p>
            <a:r>
              <a:rPr lang="en-GB" sz="1800" dirty="0">
                <a:latin typeface="Arial" pitchFamily="34" charset="0"/>
                <a:cs typeface="Arial" pitchFamily="34" charset="0"/>
              </a:rPr>
              <a:t>In-house custom development and manufacturing, under full design control, supported by highly experienced QA team. </a:t>
            </a:r>
          </a:p>
          <a:p>
            <a:pPr marL="0" indent="0">
              <a:buNone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5421DE-DFE7-4A28-BC54-2E8CF4BF5EB7}"/>
              </a:ext>
            </a:extLst>
          </p:cNvPr>
          <p:cNvSpPr/>
          <p:nvPr/>
        </p:nvSpPr>
        <p:spPr>
          <a:xfrm>
            <a:off x="943543" y="5595137"/>
            <a:ext cx="1368983" cy="89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Submission of array requirements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5B5F-396F-4057-9F78-C1982233B54F}"/>
              </a:ext>
            </a:extLst>
          </p:cNvPr>
          <p:cNvSpPr/>
          <p:nvPr/>
        </p:nvSpPr>
        <p:spPr>
          <a:xfrm>
            <a:off x="2680186" y="5595136"/>
            <a:ext cx="1596778" cy="88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Custom Team carry out feasibility &amp; provide a quotation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7B629-796B-4818-AFCC-511090D9B195}"/>
              </a:ext>
            </a:extLst>
          </p:cNvPr>
          <p:cNvSpPr/>
          <p:nvPr/>
        </p:nvSpPr>
        <p:spPr>
          <a:xfrm>
            <a:off x="4615876" y="5595137"/>
            <a:ext cx="1596778" cy="89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Manufacture to customer specifications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170D51-4F0F-4FB9-94DF-1ABE0FE670B1}"/>
              </a:ext>
            </a:extLst>
          </p:cNvPr>
          <p:cNvSpPr/>
          <p:nvPr/>
        </p:nvSpPr>
        <p:spPr>
          <a:xfrm>
            <a:off x="6582709" y="5595137"/>
            <a:ext cx="1352257" cy="89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Assays used for sample analysis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5F497B-71EB-40E8-A3D2-5544636A7387}"/>
              </a:ext>
            </a:extLst>
          </p:cNvPr>
          <p:cNvCxnSpPr>
            <a:cxnSpLocks/>
          </p:cNvCxnSpPr>
          <p:nvPr/>
        </p:nvCxnSpPr>
        <p:spPr>
          <a:xfrm>
            <a:off x="4248215" y="6036437"/>
            <a:ext cx="367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8698C8-6659-4E62-968B-867F8AAE8B0F}"/>
              </a:ext>
            </a:extLst>
          </p:cNvPr>
          <p:cNvCxnSpPr>
            <a:cxnSpLocks/>
          </p:cNvCxnSpPr>
          <p:nvPr/>
        </p:nvCxnSpPr>
        <p:spPr>
          <a:xfrm>
            <a:off x="6215048" y="6036437"/>
            <a:ext cx="367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E249E2-1B27-43E5-B65C-C342C9AE1AE8}"/>
              </a:ext>
            </a:extLst>
          </p:cNvPr>
          <p:cNvCxnSpPr>
            <a:cxnSpLocks/>
          </p:cNvCxnSpPr>
          <p:nvPr/>
        </p:nvCxnSpPr>
        <p:spPr>
          <a:xfrm>
            <a:off x="2312525" y="6036437"/>
            <a:ext cx="3676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470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927BA-D62F-4B5A-8914-CB606B4AA09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3FB8A-1E5D-4503-84D6-2A0A45E38772}"/>
              </a:ext>
            </a:extLst>
          </p:cNvPr>
          <p:cNvSpPr txBox="1"/>
          <p:nvPr/>
        </p:nvSpPr>
        <p:spPr>
          <a:xfrm>
            <a:off x="914874" y="2505670"/>
            <a:ext cx="7464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Biomarker examples</a:t>
            </a:r>
            <a:endParaRPr lang="en-GB" sz="4000" dirty="0">
              <a:solidFill>
                <a:schemeClr val="tx2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84B4A06-6CE7-49FB-9DDD-C4B006156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0152" y="4506932"/>
            <a:ext cx="1983696" cy="19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7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AEC1F04-CECD-4E32-8605-758A11C6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5" y="1357427"/>
            <a:ext cx="7350492" cy="564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900" dirty="0">
                <a:cs typeface="Arial" pitchFamily="34" charset="0"/>
              </a:rPr>
              <a:t>UK and Ireland’s largest diagnostic company </a:t>
            </a: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>
                <a:cs typeface="Arial" pitchFamily="34" charset="0"/>
              </a:rPr>
              <a:t>38 years of experience in healthcare diagnostics</a:t>
            </a:r>
            <a:endParaRPr lang="en-GB" sz="1900" dirty="0">
              <a:cs typeface="Arial" pitchFamily="34" charset="0"/>
            </a:endParaRP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900" dirty="0">
                <a:cs typeface="Arial" pitchFamily="34" charset="0"/>
              </a:rPr>
              <a:t>Employing 1,400 people globally with 300 R&amp;D scientists </a:t>
            </a: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>
                <a:cs typeface="Arial" pitchFamily="34" charset="0"/>
              </a:rPr>
              <a:t>International offices and distribution network in 145 countries</a:t>
            </a: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>
                <a:cs typeface="Arial" pitchFamily="34" charset="0"/>
              </a:rPr>
              <a:t>Products used by more than 100,000 laboratories worldwide</a:t>
            </a: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>
                <a:cs typeface="Arial" pitchFamily="34" charset="0"/>
              </a:rPr>
              <a:t>5% of world’s population diagnosed using Randox products </a:t>
            </a: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>
                <a:cs typeface="Arial" pitchFamily="34" charset="0"/>
              </a:rPr>
              <a:t>5th  largest manufacturer of clinical chemistry reagents in the world</a:t>
            </a: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>
                <a:cs typeface="Arial" pitchFamily="34" charset="0"/>
              </a:rPr>
              <a:t>3</a:t>
            </a:r>
            <a:r>
              <a:rPr lang="en-US" sz="1900" baseline="30000" dirty="0">
                <a:cs typeface="Arial" pitchFamily="34" charset="0"/>
              </a:rPr>
              <a:t>rd</a:t>
            </a:r>
            <a:r>
              <a:rPr lang="en-US" sz="1900" dirty="0">
                <a:cs typeface="Arial" pitchFamily="34" charset="0"/>
              </a:rPr>
              <a:t> party assay manufacturer for global IVD companies</a:t>
            </a:r>
          </a:p>
          <a:p>
            <a:pPr marL="257175" indent="-257175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>
                <a:cs typeface="Arial" pitchFamily="34" charset="0"/>
              </a:rPr>
              <a:t>3rd  largest manufacturer of quality control and calibrators.</a:t>
            </a:r>
            <a:endParaRPr lang="en-GB" sz="600" dirty="0">
              <a:cs typeface="Arial" pitchFamily="34" charset="0"/>
            </a:endParaRPr>
          </a:p>
          <a:p>
            <a:pPr>
              <a:lnSpc>
                <a:spcPct val="200000"/>
              </a:lnSpc>
              <a:buClr>
                <a:schemeClr val="bg1">
                  <a:lumMod val="50000"/>
                </a:schemeClr>
              </a:buClr>
            </a:pPr>
            <a:endParaRPr lang="en-US" sz="400" dirty="0">
              <a:solidFill>
                <a:srgbClr val="19407D"/>
              </a:solidFill>
              <a:cs typeface="Arial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27BECA5-693B-4364-B9ED-C53630F13773}"/>
              </a:ext>
            </a:extLst>
          </p:cNvPr>
          <p:cNvSpPr txBox="1">
            <a:spLocks noGrp="1" noChangeArrowheads="1"/>
          </p:cNvSpPr>
          <p:nvPr>
            <p:ph sz="quarter" idx="10"/>
          </p:nvPr>
        </p:nvSpPr>
        <p:spPr bwMode="auto">
          <a:xfrm>
            <a:off x="184164" y="439508"/>
            <a:ext cx="9137650" cy="8763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>Randox Company Overview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65D6C-36AA-4BF6-9AD2-B7B5EFCB7FE2}"/>
              </a:ext>
            </a:extLst>
          </p:cNvPr>
          <p:cNvGrpSpPr/>
          <p:nvPr/>
        </p:nvGrpSpPr>
        <p:grpSpPr>
          <a:xfrm>
            <a:off x="6625894" y="1420408"/>
            <a:ext cx="2780980" cy="2799300"/>
            <a:chOff x="8359803" y="2628628"/>
            <a:chExt cx="4153930" cy="41539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D1887D-09CD-4E6E-A5FA-49103B630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803" y="2628628"/>
              <a:ext cx="4153930" cy="41539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BF3460-6E78-4C33-96D5-86DAD89BC2E1}"/>
                </a:ext>
              </a:extLst>
            </p:cNvPr>
            <p:cNvSpPr txBox="1"/>
            <p:nvPr/>
          </p:nvSpPr>
          <p:spPr>
            <a:xfrm>
              <a:off x="9076531" y="3328246"/>
              <a:ext cx="2709492" cy="2009546"/>
            </a:xfrm>
            <a:prstGeom prst="rect">
              <a:avLst/>
            </a:prstGeom>
            <a:noFill/>
            <a:effectLst>
              <a:outerShdw blurRad="38100" dist="50800" dir="5400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5%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World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Population</a:t>
              </a:r>
              <a:endParaRPr lang="en-US" sz="2400" b="1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28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8BA76-8D1C-DD4F-B81B-1709CFCD4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" y="0"/>
            <a:ext cx="9140342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A4B6B3-CFE7-8B45-910B-43E9DB9C3C07}"/>
              </a:ext>
            </a:extLst>
          </p:cNvPr>
          <p:cNvSpPr txBox="1"/>
          <p:nvPr/>
        </p:nvSpPr>
        <p:spPr>
          <a:xfrm>
            <a:off x="404710" y="238377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225" dirty="0">
                <a:solidFill>
                  <a:schemeClr val="bg1"/>
                </a:solidFill>
                <a:latin typeface="Gill Sans MT Pro Medium" panose="020B0502020104020203" pitchFamily="34" charset="0"/>
              </a:rPr>
              <a:t>RANDOX</a:t>
            </a:r>
            <a:endParaRPr lang="en-US" sz="3200" spc="225" dirty="0">
              <a:solidFill>
                <a:srgbClr val="C0D6F5"/>
              </a:solidFill>
              <a:latin typeface="Gill Sans MT Pro Medium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01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AA5B2C3-DCFE-6040-B295-B34A6A988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342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A4B6B3-CFE7-8B45-910B-43E9DB9C3C07}"/>
              </a:ext>
            </a:extLst>
          </p:cNvPr>
          <p:cNvSpPr txBox="1"/>
          <p:nvPr/>
        </p:nvSpPr>
        <p:spPr>
          <a:xfrm>
            <a:off x="404709" y="238377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225" dirty="0">
                <a:solidFill>
                  <a:schemeClr val="bg1"/>
                </a:solidFill>
                <a:latin typeface="Gill Sans MT Pro Medium" panose="020B0502020104020203" pitchFamily="34" charset="0"/>
              </a:rPr>
              <a:t>RANDOX</a:t>
            </a:r>
            <a:endParaRPr lang="en-US" sz="3200" spc="225" dirty="0">
              <a:solidFill>
                <a:srgbClr val="C0D6F5"/>
              </a:solidFill>
              <a:latin typeface="Gill Sans MT Pro Medium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60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E39BD6D-46E4-5940-B9EF-10F874777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" y="0"/>
            <a:ext cx="9140342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A4B6B3-CFE7-8B45-910B-43E9DB9C3C07}"/>
              </a:ext>
            </a:extLst>
          </p:cNvPr>
          <p:cNvSpPr txBox="1"/>
          <p:nvPr/>
        </p:nvSpPr>
        <p:spPr>
          <a:xfrm>
            <a:off x="404709" y="238377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225" dirty="0">
                <a:solidFill>
                  <a:schemeClr val="bg1"/>
                </a:solidFill>
                <a:latin typeface="Gill Sans MT Pro Medium" panose="020B0502020104020203" pitchFamily="34" charset="0"/>
              </a:rPr>
              <a:t>RANDOX</a:t>
            </a:r>
            <a:endParaRPr lang="en-US" sz="3200" spc="225" dirty="0">
              <a:solidFill>
                <a:srgbClr val="C0D6F5"/>
              </a:solidFill>
              <a:latin typeface="Gill Sans MT Pro Medium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67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F42B-861D-40BC-A1F6-1B75588E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88927"/>
            <a:ext cx="7886700" cy="56832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Stroke </a:t>
            </a:r>
            <a:r>
              <a:rPr lang="fr-FR" dirty="0" err="1">
                <a:solidFill>
                  <a:schemeClr val="bg1"/>
                </a:solidFill>
              </a:rPr>
              <a:t>Biomarker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Array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Tableau 1">
            <a:extLst>
              <a:ext uri="{FF2B5EF4-FFF2-40B4-BE49-F238E27FC236}">
                <a16:creationId xmlns:a16="http://schemas.microsoft.com/office/drawing/2014/main" id="{6B88A779-7A4C-4582-983C-96A44AF93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45797"/>
              </p:ext>
            </p:extLst>
          </p:nvPr>
        </p:nvGraphicFramePr>
        <p:xfrm>
          <a:off x="295275" y="1657350"/>
          <a:ext cx="8553719" cy="4835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8-plex Stroke </a:t>
                      </a:r>
                      <a:r>
                        <a:rPr lang="fr-FR" sz="1400" u="none" strike="noStrike" dirty="0" err="1">
                          <a:effectLst/>
                        </a:rPr>
                        <a:t>Biochip</a:t>
                      </a:r>
                      <a:r>
                        <a:rPr lang="fr-FR" sz="1400" u="none" strike="noStrike" dirty="0">
                          <a:effectLst/>
                        </a:rPr>
                        <a:t> </a:t>
                      </a:r>
                      <a:r>
                        <a:rPr lang="fr-FR" sz="1400" u="none" strike="noStrike" dirty="0" err="1">
                          <a:effectLst/>
                        </a:rPr>
                        <a:t>Array</a:t>
                      </a:r>
                      <a:r>
                        <a:rPr lang="fr-FR" sz="1400" u="none" strike="noStrike" dirty="0">
                          <a:effectLst/>
                        </a:rPr>
                        <a:t> 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Location – </a:t>
                      </a:r>
                      <a:r>
                        <a:rPr lang="fr-FR" sz="1400" u="none" strike="noStrike" dirty="0" err="1">
                          <a:effectLst/>
                        </a:rPr>
                        <a:t>Pathophysiology</a:t>
                      </a:r>
                      <a:r>
                        <a:rPr lang="fr-FR" sz="1400" u="none" strike="noStrike" dirty="0">
                          <a:effectLst/>
                        </a:rPr>
                        <a:t> indication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 err="1">
                          <a:effectLst/>
                        </a:rPr>
                        <a:t>Assay</a:t>
                      </a:r>
                      <a:r>
                        <a:rPr lang="fr-FR" sz="1400" u="none" strike="noStrike" dirty="0">
                          <a:effectLst/>
                        </a:rPr>
                        <a:t> range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 err="1">
                          <a:effectLst/>
                        </a:rPr>
                        <a:t>Sensitivity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GSTP1</a:t>
                      </a:r>
                      <a:endParaRPr lang="fr-FR" sz="12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Cytoplasmic neural and glial cells - Oxidative stress </a:t>
                      </a:r>
                      <a:endParaRPr lang="en-GB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0-200 ng/ml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0.8 </a:t>
                      </a:r>
                      <a:r>
                        <a:rPr lang="fr-FR" sz="1200" u="none" strike="noStrike" dirty="0" err="1">
                          <a:effectLst/>
                        </a:rPr>
                        <a:t>ng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PARK7</a:t>
                      </a:r>
                      <a:endParaRPr lang="fr-FR" sz="12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Cytoplasmic neural and glial cells -  Oxidative stress </a:t>
                      </a:r>
                      <a:endParaRPr lang="en-GB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0-100 ng/ml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0.4 </a:t>
                      </a:r>
                      <a:r>
                        <a:rPr lang="fr-FR" sz="1200" u="none" strike="noStrike" dirty="0" err="1">
                          <a:effectLst/>
                        </a:rPr>
                        <a:t>ng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NDKA</a:t>
                      </a:r>
                      <a:endParaRPr lang="fr-FR" sz="12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Cytoplasmic neural and glial cells - Ischemic cascade</a:t>
                      </a:r>
                      <a:endParaRPr lang="en-GB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0-250 ng/ml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5.3 </a:t>
                      </a:r>
                      <a:r>
                        <a:rPr lang="fr-FR" sz="1200" u="none" strike="noStrike" dirty="0" err="1">
                          <a:effectLst/>
                        </a:rPr>
                        <a:t>ng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01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GFAP</a:t>
                      </a:r>
                      <a:endParaRPr lang="fr-FR" sz="12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CNS astrocytes – Cytoplasmic stress  </a:t>
                      </a:r>
                      <a:endParaRPr lang="fr-F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0-20 ng/ml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0.08 </a:t>
                      </a:r>
                      <a:r>
                        <a:rPr lang="fr-FR" sz="1200" u="none" strike="noStrike" dirty="0" err="1">
                          <a:effectLst/>
                        </a:rPr>
                        <a:t>ng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64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FABP3</a:t>
                      </a:r>
                      <a:endParaRPr lang="fr-FR" sz="12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Cytoplasmic – Cellular damage </a:t>
                      </a:r>
                      <a:endParaRPr lang="fr-F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0-100 ng/ml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0.4 </a:t>
                      </a:r>
                      <a:r>
                        <a:rPr lang="fr-FR" sz="1200" u="none" strike="noStrike" dirty="0" err="1">
                          <a:effectLst/>
                        </a:rPr>
                        <a:t>ng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9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 sTFNr1</a:t>
                      </a:r>
                      <a:endParaRPr lang="fr-FR" sz="12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Systemic circulation - Inflammation</a:t>
                      </a:r>
                      <a:endParaRPr lang="fr-F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0-250 pg/ml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1.0 </a:t>
                      </a:r>
                      <a:r>
                        <a:rPr lang="fr-FR" sz="1200" u="none" strike="noStrike" dirty="0" err="1">
                          <a:effectLst/>
                        </a:rPr>
                        <a:t>pg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501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IL-6</a:t>
                      </a:r>
                      <a:endParaRPr lang="fr-FR" sz="1200" b="0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Systemic circulation – Inflammation</a:t>
                      </a:r>
                      <a:endParaRPr lang="fr-F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0-10 ng/ml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0.04 </a:t>
                      </a:r>
                      <a:r>
                        <a:rPr lang="fr-FR" sz="1200" u="none" strike="noStrike" dirty="0" err="1">
                          <a:effectLst/>
                        </a:rPr>
                        <a:t>ng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D-Dimer </a:t>
                      </a:r>
                      <a:endParaRPr lang="fr-FR" sz="1200" b="0" i="0" u="none" strike="noStrike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Systemic circulation -  Fibrinolysis</a:t>
                      </a:r>
                      <a:endParaRPr lang="fr-F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>
                          <a:effectLst/>
                        </a:rPr>
                        <a:t>0-2000 ng/ml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8.0 </a:t>
                      </a:r>
                      <a:r>
                        <a:rPr lang="fr-FR" sz="1200" u="none" strike="noStrike" dirty="0" err="1">
                          <a:effectLst/>
                        </a:rPr>
                        <a:t>ng</a:t>
                      </a:r>
                      <a:r>
                        <a:rPr lang="fr-FR" sz="1200" u="none" strike="noStrike" dirty="0">
                          <a:effectLst/>
                        </a:rPr>
                        <a:t>/ml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9" marR="5909" marT="590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101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91B2-A419-49B4-A79C-374A7527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842"/>
            <a:ext cx="7886700" cy="742987"/>
          </a:xfrm>
        </p:spPr>
        <p:txBody>
          <a:bodyPr>
            <a:normAutofit/>
          </a:bodyPr>
          <a:lstStyle/>
          <a:p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Biomarkers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Acute </a:t>
            </a:r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DA5C36-024F-4CC5-8B29-0D7B744ADBF8}"/>
              </a:ext>
            </a:extLst>
          </p:cNvPr>
          <p:cNvGraphicFramePr>
            <a:graphicFrameLocks noGrp="1"/>
          </p:cNvGraphicFramePr>
          <p:nvPr/>
        </p:nvGraphicFramePr>
        <p:xfrm>
          <a:off x="403285" y="1539139"/>
          <a:ext cx="3277197" cy="272072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27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362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DIKI Array</a:t>
                      </a:r>
                    </a:p>
                  </a:txBody>
                  <a:tcPr marL="67735" marR="67735" marT="33868" marB="33868">
                    <a:solidFill>
                      <a:srgbClr val="1D38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+mn-lt"/>
                        </a:rPr>
                        <a:t>NGAL</a:t>
                      </a:r>
                    </a:p>
                  </a:txBody>
                  <a:tcPr marL="67735" marR="67735" marT="33868" marB="33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4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+mn-lt"/>
                        </a:rPr>
                        <a:t>Cystatin C</a:t>
                      </a:r>
                    </a:p>
                  </a:txBody>
                  <a:tcPr marL="67735" marR="67735" marT="33868" marB="33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47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</a:rPr>
                        <a:t>Clusterin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735" marR="67735" marT="33868" marB="33868"/>
                </a:tc>
                <a:extLst>
                  <a:ext uri="{0D108BD9-81ED-4DB2-BD59-A6C34878D82A}">
                    <a16:rowId xmlns:a16="http://schemas.microsoft.com/office/drawing/2014/main" val="3113302952"/>
                  </a:ext>
                </a:extLst>
              </a:tr>
              <a:tr h="3684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+mn-lt"/>
                        </a:rPr>
                        <a:t>KIM-1</a:t>
                      </a:r>
                    </a:p>
                  </a:txBody>
                  <a:tcPr marL="67735" marR="67735" marT="33868" marB="33868"/>
                </a:tc>
                <a:extLst>
                  <a:ext uri="{0D108BD9-81ED-4DB2-BD59-A6C34878D82A}">
                    <a16:rowId xmlns:a16="http://schemas.microsoft.com/office/drawing/2014/main" val="3224045201"/>
                  </a:ext>
                </a:extLst>
              </a:tr>
              <a:tr h="368477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7735" marR="67735" marT="33868" marB="33868"/>
                </a:tc>
                <a:extLst>
                  <a:ext uri="{0D108BD9-81ED-4DB2-BD59-A6C34878D82A}">
                    <a16:rowId xmlns:a16="http://schemas.microsoft.com/office/drawing/2014/main" val="3935938782"/>
                  </a:ext>
                </a:extLst>
              </a:tr>
              <a:tr h="3684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+mn-lt"/>
                        </a:rPr>
                        <a:t>Cat. No. EV4274</a:t>
                      </a:r>
                      <a:endParaRPr lang="en-GB" sz="1800" b="1" dirty="0">
                        <a:solidFill>
                          <a:srgbClr val="696A6A"/>
                        </a:solidFill>
                        <a:latin typeface="+mn-lt"/>
                      </a:endParaRPr>
                    </a:p>
                  </a:txBody>
                  <a:tcPr marL="67735" marR="67735" marT="33868" marB="33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C419C74-4BD3-46B4-8CE9-90B61B345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t="22095" r="1903" b="23932"/>
          <a:stretch/>
        </p:blipFill>
        <p:spPr>
          <a:xfrm>
            <a:off x="4082150" y="1692082"/>
            <a:ext cx="4760165" cy="201104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8ED3AD1-2FE9-455D-A443-C833B63A0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745668"/>
              </p:ext>
            </p:extLst>
          </p:nvPr>
        </p:nvGraphicFramePr>
        <p:xfrm>
          <a:off x="679729" y="4438650"/>
          <a:ext cx="7784542" cy="205700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92271">
                  <a:extLst>
                    <a:ext uri="{9D8B030D-6E8A-4147-A177-3AD203B41FA5}">
                      <a16:colId xmlns:a16="http://schemas.microsoft.com/office/drawing/2014/main" val="2022333867"/>
                    </a:ext>
                  </a:extLst>
                </a:gridCol>
                <a:gridCol w="3892271">
                  <a:extLst>
                    <a:ext uri="{9D8B030D-6E8A-4147-A177-3AD203B41FA5}">
                      <a16:colId xmlns:a16="http://schemas.microsoft.com/office/drawing/2014/main" val="2945591779"/>
                    </a:ext>
                  </a:extLst>
                </a:gridCol>
              </a:tblGrid>
              <a:tr h="2316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Parameter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b">
                    <a:solidFill>
                      <a:srgbClr val="1D38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DIKI</a:t>
                      </a:r>
                    </a:p>
                  </a:txBody>
                  <a:tcPr marL="6358" marR="6358" marT="6358" marB="0" anchor="b">
                    <a:solidFill>
                      <a:srgbClr val="1D38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07390"/>
                  </a:ext>
                </a:extLst>
              </a:tr>
              <a:tr h="3004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Immunoassay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Sandwich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extLst>
                  <a:ext uri="{0D108BD9-81ED-4DB2-BD59-A6C34878D82A}">
                    <a16:rowId xmlns:a16="http://schemas.microsoft.com/office/drawing/2014/main" val="3941170374"/>
                  </a:ext>
                </a:extLst>
              </a:tr>
              <a:tr h="3004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Sample Matrix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Urine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extLst>
                  <a:ext uri="{0D108BD9-81ED-4DB2-BD59-A6C34878D82A}">
                    <a16:rowId xmlns:a16="http://schemas.microsoft.com/office/drawing/2014/main" val="1833513973"/>
                  </a:ext>
                </a:extLst>
              </a:tr>
              <a:tr h="5743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Sample Volume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100 µL of Diluted sample*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extLst>
                  <a:ext uri="{0D108BD9-81ED-4DB2-BD59-A6C34878D82A}">
                    <a16:rowId xmlns:a16="http://schemas.microsoft.com/office/drawing/2014/main" val="2598934588"/>
                  </a:ext>
                </a:extLst>
              </a:tr>
              <a:tr h="3004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Sample Dilution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 in 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ctr"/>
                </a:tc>
                <a:extLst>
                  <a:ext uri="{0D108BD9-81ED-4DB2-BD59-A6C34878D82A}">
                    <a16:rowId xmlns:a16="http://schemas.microsoft.com/office/drawing/2014/main" val="2537150132"/>
                  </a:ext>
                </a:extLst>
              </a:tr>
              <a:tr h="300494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*10 µL urine required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8" marR="6358" marT="6358" marB="0" anchor="b"/>
                </a:tc>
                <a:extLst>
                  <a:ext uri="{0D108BD9-81ED-4DB2-BD59-A6C34878D82A}">
                    <a16:rowId xmlns:a16="http://schemas.microsoft.com/office/drawing/2014/main" val="15426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2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2">
            <a:extLst>
              <a:ext uri="{FF2B5EF4-FFF2-40B4-BE49-F238E27FC236}">
                <a16:creationId xmlns:a16="http://schemas.microsoft.com/office/drawing/2014/main" id="{1D23B95D-7002-46D8-9B5B-7D0C30C5C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1440" y="111631"/>
            <a:ext cx="74346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GB" sz="3600" dirty="0">
                <a:solidFill>
                  <a:schemeClr val="bg1"/>
                </a:solidFill>
                <a:latin typeface="+mn-lt"/>
                <a:cs typeface="Arial" pitchFamily="34" charset="0"/>
              </a:rPr>
              <a:t> Randox Th-17 multiplex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D47063-B28E-43E4-B314-2618E439FDEC}"/>
              </a:ext>
            </a:extLst>
          </p:cNvPr>
          <p:cNvGraphicFramePr>
            <a:graphicFrameLocks noGrp="1"/>
          </p:cNvGraphicFramePr>
          <p:nvPr/>
        </p:nvGraphicFramePr>
        <p:xfrm>
          <a:off x="1292108" y="1906494"/>
          <a:ext cx="6096000" cy="1988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0043796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73556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BioMarker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Sensitivity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02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IL-17F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1.00 </a:t>
                      </a:r>
                      <a:r>
                        <a:rPr lang="en-GB" sz="2000" dirty="0" err="1"/>
                        <a:t>pg</a:t>
                      </a:r>
                      <a:r>
                        <a:rPr lang="en-GB" sz="2000" dirty="0"/>
                        <a:t>/mL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164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IL-17A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 0.49 </a:t>
                      </a:r>
                      <a:r>
                        <a:rPr lang="en-GB" sz="2000" dirty="0" err="1"/>
                        <a:t>pg</a:t>
                      </a:r>
                      <a:r>
                        <a:rPr lang="en-GB" sz="2000" dirty="0"/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5777"/>
                  </a:ext>
                </a:extLst>
              </a:tr>
              <a:tr h="37188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IL-22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0.10 </a:t>
                      </a:r>
                      <a:r>
                        <a:rPr lang="en-GB" sz="2000" dirty="0" err="1"/>
                        <a:t>pg</a:t>
                      </a:r>
                      <a:r>
                        <a:rPr lang="en-GB" sz="2000" dirty="0"/>
                        <a:t>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525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IL-23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pg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93258"/>
                  </a:ext>
                </a:extLst>
              </a:tr>
            </a:tbl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E5013C40-DF0C-4C56-AAF5-FAFBCC85E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260" y="4382357"/>
            <a:ext cx="1983696" cy="19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32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966069-9C2B-42CB-A4D9-C74A9F5218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D38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A14E9-7070-45D7-9CA9-0228F8544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90" b="89009" l="9982" r="90203">
                        <a14:foregroundMark x1="14233" y1="69009" x2="14233" y2="69009"/>
                        <a14:foregroundMark x1="9982" y1="71712" x2="9982" y2="71712"/>
                        <a14:foregroundMark x1="32717" y1="87748" x2="32717" y2="87748"/>
                        <a14:foregroundMark x1="60259" y1="89369" x2="60259" y2="89369"/>
                        <a14:foregroundMark x1="29205" y1="15315" x2="29205" y2="15315"/>
                        <a14:foregroundMark x1="27172" y1="10270" x2="27172" y2="10270"/>
                        <a14:foregroundMark x1="85582" y1="54414" x2="85582" y2="54414"/>
                        <a14:foregroundMark x1="90203" y1="51712" x2="90203" y2="51712"/>
                      </a14:backgroundRemoval>
                    </a14:imgEffect>
                  </a14:imgLayer>
                </a14:imgProps>
              </a:ext>
            </a:extLst>
          </a:blip>
          <a:srcRect l="7250" t="5799" r="4006" b="4173"/>
          <a:stretch/>
        </p:blipFill>
        <p:spPr>
          <a:xfrm rot="5400000">
            <a:off x="2529019" y="1206109"/>
            <a:ext cx="4271815" cy="4445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BDD72-B7DD-43F3-9774-238E706E3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14" y="2633870"/>
            <a:ext cx="2061371" cy="604932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86D8DE07-5A67-4F47-A1E9-886CAAB88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663" y="3676718"/>
            <a:ext cx="9324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Questions &amp; Initial feed-back</a:t>
            </a:r>
            <a:endParaRPr lang="en-GB" sz="28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96BC01-9113-644B-BF3D-38C693F3F6DC}"/>
              </a:ext>
            </a:extLst>
          </p:cNvPr>
          <p:cNvCxnSpPr/>
          <p:nvPr/>
        </p:nvCxnSpPr>
        <p:spPr>
          <a:xfrm>
            <a:off x="4277414" y="3518452"/>
            <a:ext cx="51683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20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B70685-EC0F-4A32-9CEF-F2DA52E1D1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Capabilities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15E1-E6E9-421A-AD4F-395155E30276}"/>
              </a:ext>
            </a:extLst>
          </p:cNvPr>
          <p:cNvSpPr txBox="1">
            <a:spLocks/>
          </p:cNvSpPr>
          <p:nvPr/>
        </p:nvSpPr>
        <p:spPr>
          <a:xfrm>
            <a:off x="317339" y="1483297"/>
            <a:ext cx="6915565" cy="5117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Manufacturer of raw materials for use in Dx and Therapeutics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Polyclonal and Monoclonal antibodies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Antibody fragments (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ScFv’s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sdAb’s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Recombinant proteins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IVD Assays and QC Material 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and manufacture of immunoassay and molecular assays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Calibri" panose="020F0502020204030204"/>
              </a:rPr>
              <a:t>Extensive test menu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covering a wide range of disease states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Calibri" panose="020F0502020204030204"/>
              </a:rPr>
              <a:t>Capable of developing and commercializing assays on 3</a:t>
            </a:r>
            <a:r>
              <a:rPr lang="en-US" sz="1600" baseline="30000" dirty="0">
                <a:latin typeface="Calibri" panose="020F0502020204030204"/>
              </a:rPr>
              <a:t>rd</a:t>
            </a:r>
            <a:r>
              <a:rPr lang="en-US" sz="1600" dirty="0">
                <a:latin typeface="Calibri" panose="020F0502020204030204"/>
              </a:rPr>
              <a:t> party analyzers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Extensive portfolio of high-quality QC material 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Biochip Array Technology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Randox’s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proprietary technology for multiplex testing across a wide portfolio of biomarkers with an expertise in inflammatory biomarkers. </a:t>
            </a:r>
          </a:p>
          <a:p>
            <a:pPr marL="685800" marR="0" lvl="1" indent="-22860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sng" strike="noStrike" kern="1200" cap="none" spc="0" normalizeH="0" baseline="0" noProof="0" dirty="0">
              <a:ln>
                <a:noFill/>
              </a:ln>
              <a:solidFill>
                <a:srgbClr val="001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F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n-GB" sz="1200" b="0" i="0" u="sng" strike="noStrike" kern="1200" cap="none" spc="0" normalizeH="0" baseline="0" noProof="0" dirty="0">
              <a:ln>
                <a:noFill/>
              </a:ln>
              <a:solidFill>
                <a:srgbClr val="001F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F6138-D81A-4FF9-80A0-84315621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70" y="1955676"/>
            <a:ext cx="1134223" cy="1072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9517DE-44F6-4E29-9700-724845FB29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48" y="3719057"/>
            <a:ext cx="1100908" cy="1133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DD783-88E5-4667-8FCA-75C9130E9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98" y="5542558"/>
            <a:ext cx="663671" cy="11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3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D58841-B5E2-4F88-A2A9-93758E492D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Randox Quality Control </a:t>
            </a:r>
            <a:endParaRPr lang="en-GB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B4FB5DD-A7B6-416D-9153-AE5F1E67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810" y="2034068"/>
            <a:ext cx="24072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AE0A236-C99C-412C-AC8C-A07D9AD5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0443" y="2414274"/>
            <a:ext cx="3169933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F579DF1-30E5-4E79-97A7-B08BB543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3534" y="5512801"/>
            <a:ext cx="1529643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21816B6-FD43-46D5-AA64-835D7119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5512801"/>
            <a:ext cx="2372284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ynseya\AppData\Local\Microsoft\Windows\Temporary Internet Files\Content.Outlook\TD1491XY\EQA.jpg">
            <a:extLst>
              <a:ext uri="{FF2B5EF4-FFF2-40B4-BE49-F238E27FC236}">
                <a16:creationId xmlns:a16="http://schemas.microsoft.com/office/drawing/2014/main" id="{E7F4E234-4BBA-43F0-8B2C-B292C4D3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12" y="2003588"/>
            <a:ext cx="2312407" cy="304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391224A-45D8-4A61-9F3F-5F87568D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18" y="5544586"/>
            <a:ext cx="2370294" cy="3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7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0298" y="0"/>
            <a:ext cx="7886700" cy="1325563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Randox Acusera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4860" y="1445378"/>
            <a:ext cx="8334280" cy="494636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Leading manufacturer of true third party control materials supplying over 60,000 laboratories worldwide </a:t>
            </a:r>
          </a:p>
          <a:p>
            <a:pPr marL="0" indent="0">
              <a:buClr>
                <a:schemeClr val="accent4"/>
              </a:buClr>
              <a:buNone/>
            </a:pPr>
            <a:endParaRPr lang="en-GB" dirty="0"/>
          </a:p>
          <a:p>
            <a:r>
              <a:rPr lang="en-GB" dirty="0"/>
              <a:t>Flexible product range covering over 350 routine and esoteric analytes </a:t>
            </a:r>
          </a:p>
          <a:p>
            <a:endParaRPr lang="en-GB" dirty="0"/>
          </a:p>
          <a:p>
            <a:r>
              <a:rPr lang="en-GB" dirty="0"/>
              <a:t>World’s leading supplier of QC material to EQA schemes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largest manufacturer of QC and calibrators globally </a:t>
            </a:r>
          </a:p>
          <a:p>
            <a:endParaRPr lang="en-GB" dirty="0"/>
          </a:p>
          <a:p>
            <a:r>
              <a:rPr lang="en-GB" dirty="0"/>
              <a:t>Choice of liquid or lyophilised controls depending on customer requirements</a:t>
            </a:r>
          </a:p>
          <a:p>
            <a:endParaRPr lang="en-GB" dirty="0"/>
          </a:p>
          <a:p>
            <a:r>
              <a:rPr lang="en-GB" dirty="0"/>
              <a:t>Largest manufacturer of customised quality controls </a:t>
            </a:r>
          </a:p>
          <a:p>
            <a:pPr>
              <a:buClr>
                <a:schemeClr val="accent4"/>
              </a:buCl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168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2091273"/>
            <a:ext cx="8151513" cy="39703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Clinical Chemistry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Immunoassay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Immunology/Proteins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Cardiac Markers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Haematology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Coagulation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Urine Chemistry 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Drugs of Abuse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b="1" dirty="0">
              <a:latin typeface="+mj-lt"/>
              <a:cs typeface="Arial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b="1" dirty="0">
              <a:latin typeface="+mj-lt"/>
              <a:cs typeface="Arial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b="1" dirty="0">
              <a:latin typeface="+mj-lt"/>
              <a:cs typeface="Arial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b="1" dirty="0">
              <a:latin typeface="+mj-lt"/>
              <a:cs typeface="Arial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b="1" dirty="0">
              <a:latin typeface="+mj-lt"/>
              <a:cs typeface="Arial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  <a:cs typeface="Arial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7864" y="2132856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Therapeutic Drugs</a:t>
            </a:r>
          </a:p>
          <a:p>
            <a:pPr marL="342900" indent="-34290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Tumour Markers</a:t>
            </a:r>
          </a:p>
          <a:p>
            <a:pPr marL="342900" indent="-34290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Maternal Screening</a:t>
            </a:r>
          </a:p>
          <a:p>
            <a:pPr marL="342900" indent="-34290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Lipids</a:t>
            </a:r>
          </a:p>
          <a:p>
            <a:pPr marL="342900" indent="-34290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HbA1c</a:t>
            </a:r>
          </a:p>
          <a:p>
            <a:pPr marL="342900" indent="-34290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Blood Gas</a:t>
            </a:r>
          </a:p>
          <a:p>
            <a:pPr marL="342900" indent="-34290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 pitchFamily="34" charset="0"/>
              </a:rPr>
              <a:t>Speciality/Research </a:t>
            </a:r>
          </a:p>
        </p:txBody>
      </p:sp>
      <p:pic>
        <p:nvPicPr>
          <p:cNvPr id="1026" name="Picture 2" descr="C:\Users\lynseya\AppData\Local\Microsoft\Windows\Temporary Internet Files\Content.Outlook\TD1491XY\vials-(circles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868" y="1927041"/>
            <a:ext cx="2951069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3184" y="6194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  <a:cs typeface="Arial" pitchFamily="34" charset="0"/>
              </a:rPr>
              <a:t>The Acusera QC Range</a:t>
            </a:r>
          </a:p>
        </p:txBody>
      </p:sp>
    </p:spTree>
    <p:extLst>
      <p:ext uri="{BB962C8B-B14F-4D97-AF65-F5344CB8AC3E}">
        <p14:creationId xmlns:p14="http://schemas.microsoft.com/office/powerpoint/2010/main" val="118069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8" y="22722"/>
            <a:ext cx="8229600" cy="1143000"/>
          </a:xfrm>
        </p:spPr>
        <p:txBody>
          <a:bodyPr>
            <a:normAutofit/>
          </a:bodyPr>
          <a:lstStyle/>
          <a:p>
            <a:pPr>
              <a:buClr>
                <a:schemeClr val="accent4"/>
              </a:buClr>
            </a:pPr>
            <a:r>
              <a:rPr lang="en-GB" sz="3600" dirty="0">
                <a:solidFill>
                  <a:schemeClr val="bg1"/>
                </a:solidFill>
              </a:rPr>
              <a:t>Key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08" y="1622079"/>
            <a:ext cx="8229600" cy="4525963"/>
          </a:xfrm>
        </p:spPr>
        <p:txBody>
          <a:bodyPr/>
          <a:lstStyle/>
          <a:p>
            <a:pPr marL="685800" lvl="1">
              <a:buFont typeface="Arial" panose="020B0604020202020204" pitchFamily="34" charset="0"/>
              <a:buChar char="•"/>
            </a:pPr>
            <a:r>
              <a:rPr lang="en-GB" sz="1800" b="1" dirty="0">
                <a:latin typeface="+mj-lt"/>
                <a:cs typeface="Arial" pitchFamily="34" charset="0"/>
              </a:rPr>
              <a:t>Cost Effective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Consolidation 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Clinically significant levels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Reduced waste </a:t>
            </a:r>
          </a:p>
          <a:p>
            <a:pPr lvl="2" indent="-285750">
              <a:buClr>
                <a:schemeClr val="accent4"/>
              </a:buClr>
            </a:pPr>
            <a:endParaRPr lang="en-GB" sz="1400" dirty="0">
              <a:latin typeface="+mj-lt"/>
              <a:cs typeface="Arial" pitchFamily="34" charset="0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800" b="1" dirty="0">
                <a:latin typeface="+mj-lt"/>
                <a:cs typeface="Arial" pitchFamily="34" charset="0"/>
              </a:rPr>
              <a:t>High Quality 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Accurate 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True third party 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Commutable 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Consistent 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Material and Manufacturing </a:t>
            </a:r>
          </a:p>
          <a:p>
            <a:pPr lvl="2" indent="-285750">
              <a:buClr>
                <a:schemeClr val="accent4"/>
              </a:buClr>
            </a:pPr>
            <a:endParaRPr lang="en-GB" sz="1400" dirty="0">
              <a:latin typeface="+mj-lt"/>
              <a:cs typeface="Arial" pitchFamily="34" charset="0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sz="1800" b="1" dirty="0">
                <a:latin typeface="+mj-lt"/>
                <a:cs typeface="Arial" pitchFamily="34" charset="0"/>
              </a:rPr>
              <a:t>Flexibility 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Extensive analyte menu</a:t>
            </a:r>
          </a:p>
          <a:p>
            <a:pPr lvl="2" indent="-285750">
              <a:buFont typeface="Segoe UI" panose="020B0502040204020203" pitchFamily="34" charset="0"/>
              <a:buChar char="―"/>
            </a:pPr>
            <a:r>
              <a:rPr lang="en-GB" sz="1400" dirty="0">
                <a:latin typeface="+mj-lt"/>
                <a:cs typeface="Arial" pitchFamily="34" charset="0"/>
              </a:rPr>
              <a:t>Variety of formats </a:t>
            </a:r>
          </a:p>
          <a:p>
            <a:pPr>
              <a:buClr>
                <a:schemeClr val="accent4"/>
              </a:buClr>
            </a:pPr>
            <a:endParaRPr lang="en-GB" dirty="0">
              <a:latin typeface="+mj-lt"/>
            </a:endParaRPr>
          </a:p>
        </p:txBody>
      </p:sp>
      <p:pic>
        <p:nvPicPr>
          <p:cNvPr id="4" name="Picture 2" descr="C:\Users\lynseya\AppData\Local\Microsoft\Windows\Temporary Internet Files\Content.Outlook\TD1491XY\acusera-(circles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8400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6568" y="5943600"/>
            <a:ext cx="8126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4"/>
              </a:buClr>
            </a:pPr>
            <a:r>
              <a:rPr lang="en-GB" sz="2200" b="1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n-GB" sz="2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ost Effective + High Quality + Flexibility = Increased Efficiency and Accuracy </a:t>
            </a:r>
          </a:p>
        </p:txBody>
      </p:sp>
    </p:spTree>
    <p:extLst>
      <p:ext uri="{BB962C8B-B14F-4D97-AF65-F5344CB8AC3E}">
        <p14:creationId xmlns:p14="http://schemas.microsoft.com/office/powerpoint/2010/main" val="2917285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E0EAE1-7021-43E6-9F84-A527FC67DDE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r>
              <a:rPr lang="en-GB" sz="3600" dirty="0"/>
              <a:t>Biochemistry Reagents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AF93C-F0CE-4EEB-B577-2CBBA610E846}"/>
              </a:ext>
            </a:extLst>
          </p:cNvPr>
          <p:cNvSpPr txBox="1"/>
          <p:nvPr/>
        </p:nvSpPr>
        <p:spPr>
          <a:xfrm>
            <a:off x="262784" y="1393743"/>
            <a:ext cx="8618431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1600" dirty="0">
                <a:cs typeface="Arial" panose="020B0604020202020204" pitchFamily="34" charset="0"/>
              </a:rPr>
              <a:t>The market-leading reagents portfolio from Randox is internationally recognised as being of the highest quality, offering rapid and reliable results.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EC779-390E-42E4-BCE5-6ABFD7644650}"/>
              </a:ext>
            </a:extLst>
          </p:cNvPr>
          <p:cNvSpPr txBox="1"/>
          <p:nvPr/>
        </p:nvSpPr>
        <p:spPr>
          <a:xfrm>
            <a:off x="262784" y="2409775"/>
            <a:ext cx="8473577" cy="4155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b="1" dirty="0">
                <a:cs typeface="Arial" panose="020B0604020202020204" pitchFamily="34" charset="0"/>
              </a:rPr>
              <a:t>Choice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Over 100 assays for biochemical use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Over 450 reagent kits to choose from, incorporating different reagent formats, method options and kit sizes</a:t>
            </a:r>
          </a:p>
          <a:p>
            <a:pPr algn="just">
              <a:lnSpc>
                <a:spcPct val="150000"/>
              </a:lnSpc>
            </a:pPr>
            <a:endParaRPr lang="en-GB" sz="1400" dirty="0"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GB" sz="1600" b="1" dirty="0">
                <a:cs typeface="Arial" panose="020B0604020202020204" pitchFamily="34" charset="0"/>
              </a:rPr>
              <a:t>Quality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Outstanding assay development in combination with high performance methodologies contribute to the uncompromised quality offered by Randox reagents</a:t>
            </a:r>
          </a:p>
          <a:p>
            <a:pPr algn="just">
              <a:lnSpc>
                <a:spcPct val="150000"/>
              </a:lnSpc>
            </a:pPr>
            <a:endParaRPr lang="en-GB" sz="1600" dirty="0"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GB" sz="1600" b="1" dirty="0">
                <a:cs typeface="Arial" panose="020B0604020202020204" pitchFamily="34" charset="0"/>
              </a:rPr>
              <a:t>Innovation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Randox can provide an extensive range of speciality assays which offer laboratories the opportunity to benefit from more advanced testing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88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F498DF-64F9-4BB9-905E-741BB6433A4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Test Menu </a:t>
            </a:r>
            <a:endParaRPr lang="en-GB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CE8C59-3C6B-4AE0-A97B-B46F5E61CC02}"/>
              </a:ext>
            </a:extLst>
          </p:cNvPr>
          <p:cNvSpPr txBox="1">
            <a:spLocks/>
          </p:cNvSpPr>
          <p:nvPr/>
        </p:nvSpPr>
        <p:spPr>
          <a:xfrm>
            <a:off x="591440" y="1427368"/>
            <a:ext cx="7804726" cy="2687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The test menu offered by Randox includes the most extensive range of 115 routine and niche tests:</a:t>
            </a:r>
            <a:endParaRPr lang="en-GB" sz="1200" kern="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B8EE74-D778-4CFB-B40F-40C6D358D1CA}"/>
              </a:ext>
            </a:extLst>
          </p:cNvPr>
          <p:cNvSpPr txBox="1">
            <a:spLocks/>
          </p:cNvSpPr>
          <p:nvPr/>
        </p:nvSpPr>
        <p:spPr>
          <a:xfrm>
            <a:off x="317339" y="1985054"/>
            <a:ext cx="8352928" cy="4616152"/>
          </a:xfrm>
          <a:prstGeom prst="rect">
            <a:avLst/>
          </a:prstGeom>
        </p:spPr>
        <p:txBody>
          <a:bodyPr numCol="6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Acetaminophen 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Acid </a:t>
            </a:r>
            <a:r>
              <a:rPr lang="en-GB" sz="1150" dirty="0" err="1">
                <a:latin typeface="Arial" panose="020B0604020202020204" pitchFamily="34" charset="0"/>
                <a:cs typeface="Arial" panose="020B0604020202020204" pitchFamily="34" charset="0"/>
              </a:rPr>
              <a:t>Phos</a:t>
            </a:r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Adiponectin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Albumin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Aldolase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ALP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α-I-Acid Glycoprotein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α-I-Antitrypsin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Ammonia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Amylase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Amylase (Pancreatic)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Apo A-I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Apo A-II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Apo B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Apo C-II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Apo C-III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Apo 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Barbiturates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Benzodiazepines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ß</a:t>
            </a:r>
            <a:r>
              <a:rPr lang="en-GB" sz="11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r>
              <a:rPr lang="en-GB" sz="1300" b="1" dirty="0">
                <a:latin typeface="Arial" panose="020B0604020202020204" pitchFamily="34" charset="0"/>
                <a:cs typeface="Arial" panose="020B0604020202020204" pitchFamily="34" charset="0"/>
              </a:rPr>
              <a:t>Bile Acids</a:t>
            </a:r>
          </a:p>
          <a:p>
            <a:pPr>
              <a:lnSpc>
                <a:spcPct val="120000"/>
              </a:lnSpc>
            </a:pPr>
            <a:r>
              <a:rPr lang="en-GB" sz="1300" b="1" dirty="0">
                <a:latin typeface="Arial" panose="020B0604020202020204" pitchFamily="34" charset="0"/>
                <a:cs typeface="Arial" panose="020B0604020202020204" pitchFamily="34" charset="0"/>
              </a:rPr>
              <a:t>Bilirubin (Total/Direct)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Calcium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Cannabinoids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Carbamazepine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Ceruloplasmin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Chloride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Cholesterol (Total)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HDL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HDL2/3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LDL</a:t>
            </a:r>
          </a:p>
          <a:p>
            <a:r>
              <a:rPr lang="en-GB" sz="1150" b="1" dirty="0" err="1">
                <a:latin typeface="Arial" panose="020B0604020202020204" pitchFamily="34" charset="0"/>
                <a:cs typeface="Arial" panose="020B0604020202020204" pitchFamily="34" charset="0"/>
              </a:rPr>
              <a:t>sdLDL</a:t>
            </a:r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Cholinesterase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CK-MB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CK-NAC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11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 Total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Cocaine Metabolite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C-C3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C-C4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Creatinine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CRP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Canine CRP</a:t>
            </a:r>
          </a:p>
          <a:p>
            <a:r>
              <a:rPr lang="en-GB" sz="1150" dirty="0" err="1">
                <a:latin typeface="Arial" panose="020B0604020202020204" pitchFamily="34" charset="0"/>
                <a:cs typeface="Arial" panose="020B0604020202020204" pitchFamily="34" charset="0"/>
              </a:rPr>
              <a:t>frCRP</a:t>
            </a:r>
            <a:endParaRPr lang="en-GB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50" dirty="0" err="1">
                <a:latin typeface="Arial" panose="020B0604020202020204" pitchFamily="34" charset="0"/>
                <a:cs typeface="Arial" panose="020B0604020202020204" pitchFamily="34" charset="0"/>
              </a:rPr>
              <a:t>hsCRP</a:t>
            </a:r>
            <a:endParaRPr lang="en-GB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Cystatin C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Digoxin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Ecstasy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EDDP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Ethanol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Fibrinogen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Ferritin</a:t>
            </a:r>
          </a:p>
          <a:p>
            <a:r>
              <a:rPr lang="en-GB" sz="1150" b="1" dirty="0" err="1">
                <a:latin typeface="Arial" panose="020B0604020202020204" pitchFamily="34" charset="0"/>
                <a:cs typeface="Arial" panose="020B0604020202020204" pitchFamily="34" charset="0"/>
              </a:rPr>
              <a:t>Fructosamine</a:t>
            </a:r>
            <a:endParaRPr lang="en-GB" sz="11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G-6-PDH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GGT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Gentamicin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GLDH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Glutamate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Glutamine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Glutathione Peroxidase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Glutathione Reductase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Glycerol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Haemoglobin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Haptoglobin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HbA1c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H-FABP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Homocysteine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D-3-H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IgA</a:t>
            </a:r>
          </a:p>
          <a:p>
            <a:r>
              <a:rPr lang="en-GB" sz="1150" b="1" dirty="0" err="1"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endParaRPr lang="en-GB" sz="11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Iron/UIBC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Lactate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LDH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LAP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Lipase</a:t>
            </a:r>
          </a:p>
          <a:p>
            <a:r>
              <a:rPr lang="en-GB" sz="1150" dirty="0" err="1"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Lithium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Magnesium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Methadone</a:t>
            </a:r>
          </a:p>
          <a:p>
            <a:r>
              <a:rPr lang="en-GB" sz="1150" dirty="0" err="1">
                <a:latin typeface="Arial" panose="020B0604020202020204" pitchFamily="34" charset="0"/>
                <a:cs typeface="Arial" panose="020B0604020202020204" pitchFamily="34" charset="0"/>
              </a:rPr>
              <a:t>Methamp</a:t>
            </a:r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Microalbumin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Myoglobin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NEFA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Opiates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Phenobarbital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Phenytoin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Phosphorus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Potassium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Pregnancy Test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Sodium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Soluble Transferrin Receptor (</a:t>
            </a:r>
            <a:r>
              <a:rPr lang="en-GB" sz="1150" dirty="0" err="1">
                <a:latin typeface="Arial" panose="020B0604020202020204" pitchFamily="34" charset="0"/>
                <a:cs typeface="Arial" panose="020B0604020202020204" pitchFamily="34" charset="0"/>
              </a:rPr>
              <a:t>sTfR</a:t>
            </a:r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sPLA</a:t>
            </a:r>
            <a:r>
              <a:rPr lang="en-GB" sz="11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-IIA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Superoxide Dismutase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Syphilis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TIBC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TAS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Total Protein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Transferrin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Transthyretin (Prealbumin)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Triglycerides</a:t>
            </a:r>
          </a:p>
          <a:p>
            <a:r>
              <a:rPr lang="en-GB" sz="1150" b="1" dirty="0" err="1">
                <a:latin typeface="Arial" panose="020B0604020202020204" pitchFamily="34" charset="0"/>
                <a:cs typeface="Arial" panose="020B0604020202020204" pitchFamily="34" charset="0"/>
              </a:rPr>
              <a:t>TxBCardio</a:t>
            </a:r>
            <a:endParaRPr lang="en-GB" sz="11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Urea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Uric Acid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Urinary Protein</a:t>
            </a:r>
          </a:p>
          <a:p>
            <a:r>
              <a:rPr lang="en-GB" sz="1150" dirty="0">
                <a:latin typeface="Arial" panose="020B0604020202020204" pitchFamily="34" charset="0"/>
                <a:cs typeface="Arial" panose="020B0604020202020204" pitchFamily="34" charset="0"/>
              </a:rPr>
              <a:t>Valproic Acid</a:t>
            </a:r>
          </a:p>
          <a:p>
            <a:r>
              <a:rPr lang="en-GB" sz="1150" b="1" dirty="0">
                <a:latin typeface="Arial" panose="020B0604020202020204" pitchFamily="34" charset="0"/>
                <a:cs typeface="Arial" panose="020B0604020202020204" pitchFamily="34" charset="0"/>
              </a:rPr>
              <a:t>Zinc</a:t>
            </a:r>
          </a:p>
        </p:txBody>
      </p:sp>
    </p:spTree>
    <p:extLst>
      <p:ext uri="{BB962C8B-B14F-4D97-AF65-F5344CB8AC3E}">
        <p14:creationId xmlns:p14="http://schemas.microsoft.com/office/powerpoint/2010/main" val="3088906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x slide.potx" id="{2905CD06-E864-4C37-9694-080962A1BF8D}" vid="{BBFFF50B-FD61-4397-895E-35EC5EE5C883}"/>
    </a:ext>
  </a:extLst>
</a:theme>
</file>

<file path=ppt/theme/theme2.xml><?xml version="1.0" encoding="utf-8"?>
<a:theme xmlns:a="http://schemas.openxmlformats.org/drawingml/2006/main" name="1_Custom Design">
  <a:themeElements>
    <a:clrScheme name="Randox QC">
      <a:dk1>
        <a:srgbClr val="646363"/>
      </a:dk1>
      <a:lt1>
        <a:srgbClr val="646363"/>
      </a:lt1>
      <a:dk2>
        <a:srgbClr val="FFFFFF"/>
      </a:dk2>
      <a:lt2>
        <a:srgbClr val="FFFFFF"/>
      </a:lt2>
      <a:accent1>
        <a:srgbClr val="FABF81"/>
      </a:accent1>
      <a:accent2>
        <a:srgbClr val="283583"/>
      </a:accent2>
      <a:accent3>
        <a:srgbClr val="D0D0D0"/>
      </a:accent3>
      <a:accent4>
        <a:srgbClr val="EE7402"/>
      </a:accent4>
      <a:accent5>
        <a:srgbClr val="8A99CB"/>
      </a:accent5>
      <a:accent6>
        <a:srgbClr val="9D9D9C"/>
      </a:accent6>
      <a:hlink>
        <a:srgbClr val="EE7402"/>
      </a:hlink>
      <a:folHlink>
        <a:srgbClr val="283583"/>
      </a:folHlink>
    </a:clrScheme>
    <a:fontScheme name="Randox QC">
      <a:majorFont>
        <a:latin typeface="Segoe UI"/>
        <a:ea typeface="ＭＳ Ｐゴシック"/>
        <a:cs typeface="ＭＳ Ｐゴシック"/>
      </a:majorFont>
      <a:minorFont>
        <a:latin typeface="Segoe U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CDx Overview</Template>
  <TotalTime>3518</TotalTime>
  <Words>1766</Words>
  <Application>Microsoft Office PowerPoint</Application>
  <PresentationFormat>On-screen Show (4:3)</PresentationFormat>
  <Paragraphs>409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Gill Sans MT</vt:lpstr>
      <vt:lpstr>Gill Sans MT Pro Medium</vt:lpstr>
      <vt:lpstr>Segoe UI</vt:lpstr>
      <vt:lpstr>Wingdings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Randox Acusera</vt:lpstr>
      <vt:lpstr>The Acusera QC Range</vt:lpstr>
      <vt:lpstr>Key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Assay Development </vt:lpstr>
      <vt:lpstr>PowerPoint Presentation</vt:lpstr>
      <vt:lpstr>PowerPoint Presentation</vt:lpstr>
      <vt:lpstr>PowerPoint Presentation</vt:lpstr>
      <vt:lpstr>PowerPoint Presentation</vt:lpstr>
      <vt:lpstr>Stroke Biomarker Array</vt:lpstr>
      <vt:lpstr>Biomarkers- Acute kidney injury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Best</dc:creator>
  <cp:lastModifiedBy>Amy Best</cp:lastModifiedBy>
  <cp:revision>71</cp:revision>
  <cp:lastPrinted>2020-02-28T11:22:34Z</cp:lastPrinted>
  <dcterms:created xsi:type="dcterms:W3CDTF">2020-02-13T14:39:22Z</dcterms:created>
  <dcterms:modified xsi:type="dcterms:W3CDTF">2021-02-12T11:09:06Z</dcterms:modified>
</cp:coreProperties>
</file>