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88" r:id="rId2"/>
    <p:sldId id="321" r:id="rId3"/>
    <p:sldId id="306" r:id="rId4"/>
    <p:sldId id="259" r:id="rId5"/>
    <p:sldId id="258" r:id="rId6"/>
    <p:sldId id="317" r:id="rId7"/>
    <p:sldId id="256" r:id="rId8"/>
    <p:sldId id="266" r:id="rId9"/>
    <p:sldId id="263" r:id="rId10"/>
    <p:sldId id="275" r:id="rId11"/>
    <p:sldId id="307" r:id="rId12"/>
    <p:sldId id="267" r:id="rId13"/>
    <p:sldId id="278" r:id="rId14"/>
    <p:sldId id="274" r:id="rId15"/>
    <p:sldId id="282" r:id="rId16"/>
    <p:sldId id="280" r:id="rId17"/>
    <p:sldId id="308" r:id="rId18"/>
    <p:sldId id="319" r:id="rId19"/>
    <p:sldId id="309" r:id="rId20"/>
    <p:sldId id="310" r:id="rId21"/>
    <p:sldId id="311" r:id="rId22"/>
    <p:sldId id="315" r:id="rId23"/>
    <p:sldId id="268" r:id="rId24"/>
    <p:sldId id="318" r:id="rId25"/>
    <p:sldId id="276" r:id="rId26"/>
    <p:sldId id="284" r:id="rId27"/>
    <p:sldId id="304" r:id="rId28"/>
    <p:sldId id="305" r:id="rId29"/>
    <p:sldId id="269" r:id="rId30"/>
    <p:sldId id="320" r:id="rId31"/>
    <p:sldId id="27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Magee" initials="RM" lastIdx="1" clrIdx="0">
    <p:extLst>
      <p:ext uri="{19B8F6BF-5375-455C-9EA6-DF929625EA0E}">
        <p15:presenceInfo xmlns:p15="http://schemas.microsoft.com/office/powerpoint/2012/main" userId="S::RachelM0517@randox.com::4d4c16cd-b0fe-4461-925a-935ffd8746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B63"/>
    <a:srgbClr val="101E4A"/>
    <a:srgbClr val="1D3168"/>
    <a:srgbClr val="253E80"/>
    <a:srgbClr val="233A7A"/>
    <a:srgbClr val="1E2E61"/>
    <a:srgbClr val="1D3875"/>
    <a:srgbClr val="203064"/>
    <a:srgbClr val="4A5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07" autoAdjust="0"/>
  </p:normalViewPr>
  <p:slideViewPr>
    <p:cSldViewPr snapToGrid="0">
      <p:cViewPr varScale="1">
        <p:scale>
          <a:sx n="90" d="100"/>
          <a:sy n="90" d="100"/>
        </p:scale>
        <p:origin x="14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CB08E0-834B-46AF-8E0F-24A13D34F48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B0C9DCB3-67E3-4020-A956-0DC85A1A9A44}">
      <dgm:prSet phldrT="[Text]"/>
      <dgm:spPr/>
      <dgm:t>
        <a:bodyPr/>
        <a:lstStyle/>
        <a:p>
          <a:r>
            <a:rPr lang="en-US" dirty="0"/>
            <a:t>Randox Covid-19</a:t>
          </a:r>
          <a:endParaRPr lang="en-GB" dirty="0"/>
        </a:p>
      </dgm:t>
    </dgm:pt>
    <dgm:pt modelId="{59C52BC6-ADAB-4902-9743-7787821BF172}" type="parTrans" cxnId="{3CB9A907-8C91-4958-B4C6-9F36C54AFD98}">
      <dgm:prSet/>
      <dgm:spPr/>
      <dgm:t>
        <a:bodyPr/>
        <a:lstStyle/>
        <a:p>
          <a:endParaRPr lang="en-GB"/>
        </a:p>
      </dgm:t>
    </dgm:pt>
    <dgm:pt modelId="{2CE8D319-2F83-431E-A527-7ECEC98979F6}" type="sibTrans" cxnId="{3CB9A907-8C91-4958-B4C6-9F36C54AFD98}">
      <dgm:prSet/>
      <dgm:spPr/>
      <dgm:t>
        <a:bodyPr/>
        <a:lstStyle/>
        <a:p>
          <a:endParaRPr lang="en-GB"/>
        </a:p>
      </dgm:t>
    </dgm:pt>
    <dgm:pt modelId="{DE3BFAB7-4C93-4843-B01D-4B5067FF63CA}">
      <dgm:prSet phldrT="[Text]" custT="1"/>
      <dgm:spPr/>
      <dgm:t>
        <a:bodyPr/>
        <a:lstStyle/>
        <a:p>
          <a:r>
            <a:rPr lang="en-US" sz="1800" dirty="0"/>
            <a:t>POC</a:t>
          </a:r>
          <a:r>
            <a:rPr lang="en-US" sz="1300" dirty="0"/>
            <a:t> </a:t>
          </a:r>
          <a:endParaRPr lang="en-GB" sz="1300" dirty="0"/>
        </a:p>
      </dgm:t>
    </dgm:pt>
    <dgm:pt modelId="{E416A6B9-B659-4C5E-AA85-E019EDAA74BA}" type="parTrans" cxnId="{B4EECA04-8C25-406F-B847-A24BC631D138}">
      <dgm:prSet/>
      <dgm:spPr/>
      <dgm:t>
        <a:bodyPr/>
        <a:lstStyle/>
        <a:p>
          <a:endParaRPr lang="en-GB"/>
        </a:p>
      </dgm:t>
    </dgm:pt>
    <dgm:pt modelId="{7958B8CA-B743-4F54-A9E0-892A1BAEC890}" type="sibTrans" cxnId="{B4EECA04-8C25-406F-B847-A24BC631D138}">
      <dgm:prSet/>
      <dgm:spPr/>
      <dgm:t>
        <a:bodyPr/>
        <a:lstStyle/>
        <a:p>
          <a:endParaRPr lang="en-GB"/>
        </a:p>
      </dgm:t>
    </dgm:pt>
    <dgm:pt modelId="{742B405C-6EED-4576-B331-3745AA928222}">
      <dgm:prSet phldrT="[Text]" custT="1"/>
      <dgm:spPr/>
      <dgm:t>
        <a:bodyPr/>
        <a:lstStyle/>
        <a:p>
          <a:r>
            <a:rPr lang="en-US" sz="1400" dirty="0"/>
            <a:t>Near Patient </a:t>
          </a:r>
          <a:endParaRPr lang="en-GB" sz="1400" dirty="0"/>
        </a:p>
      </dgm:t>
    </dgm:pt>
    <dgm:pt modelId="{B5052B8E-B471-419A-82B5-F8CEC4B5D7E9}" type="parTrans" cxnId="{C127739D-9991-49E0-85CB-5234FF651778}">
      <dgm:prSet/>
      <dgm:spPr/>
      <dgm:t>
        <a:bodyPr/>
        <a:lstStyle/>
        <a:p>
          <a:endParaRPr lang="en-GB"/>
        </a:p>
      </dgm:t>
    </dgm:pt>
    <dgm:pt modelId="{2667DFEE-BD56-4EE0-9EBE-3F2178E6DAE5}" type="sibTrans" cxnId="{C127739D-9991-49E0-85CB-5234FF651778}">
      <dgm:prSet/>
      <dgm:spPr/>
      <dgm:t>
        <a:bodyPr/>
        <a:lstStyle/>
        <a:p>
          <a:endParaRPr lang="en-GB"/>
        </a:p>
      </dgm:t>
    </dgm:pt>
    <dgm:pt modelId="{B172DFB7-C1D4-4170-B0F3-576BF56AD03F}">
      <dgm:prSet phldrT="[Text]" custT="1"/>
      <dgm:spPr/>
      <dgm:t>
        <a:bodyPr/>
        <a:lstStyle/>
        <a:p>
          <a:r>
            <a:rPr lang="en-US" sz="1400" dirty="0"/>
            <a:t>Home Testing </a:t>
          </a:r>
          <a:endParaRPr lang="en-GB" sz="1400" dirty="0"/>
        </a:p>
      </dgm:t>
    </dgm:pt>
    <dgm:pt modelId="{725BA157-604B-4E8A-B7E7-F2A358BE4A53}" type="parTrans" cxnId="{7C926A03-261A-4544-B393-026AA91DD596}">
      <dgm:prSet/>
      <dgm:spPr/>
      <dgm:t>
        <a:bodyPr/>
        <a:lstStyle/>
        <a:p>
          <a:endParaRPr lang="en-GB"/>
        </a:p>
      </dgm:t>
    </dgm:pt>
    <dgm:pt modelId="{FE616AA8-226F-4DCC-9981-52277280B225}" type="sibTrans" cxnId="{7C926A03-261A-4544-B393-026AA91DD596}">
      <dgm:prSet/>
      <dgm:spPr/>
      <dgm:t>
        <a:bodyPr/>
        <a:lstStyle/>
        <a:p>
          <a:endParaRPr lang="en-GB"/>
        </a:p>
      </dgm:t>
    </dgm:pt>
    <dgm:pt modelId="{11D45203-D565-4A8E-8497-7ACED4DE6A28}">
      <dgm:prSet phldrT="[Text]"/>
      <dgm:spPr/>
      <dgm:t>
        <a:bodyPr/>
        <a:lstStyle/>
        <a:p>
          <a:r>
            <a:rPr lang="en-US" dirty="0"/>
            <a:t>Low and high plex assays </a:t>
          </a:r>
          <a:endParaRPr lang="en-GB" dirty="0"/>
        </a:p>
      </dgm:t>
    </dgm:pt>
    <dgm:pt modelId="{F7341EC8-86CE-47E6-9089-BC592EF83B61}" type="parTrans" cxnId="{595A55C3-8E4C-4EB4-B69A-BF159C27677B}">
      <dgm:prSet/>
      <dgm:spPr/>
      <dgm:t>
        <a:bodyPr/>
        <a:lstStyle/>
        <a:p>
          <a:endParaRPr lang="en-GB"/>
        </a:p>
      </dgm:t>
    </dgm:pt>
    <dgm:pt modelId="{FD7F3EF4-7618-4FED-8CEB-F95CDBC23EC5}" type="sibTrans" cxnId="{595A55C3-8E4C-4EB4-B69A-BF159C27677B}">
      <dgm:prSet/>
      <dgm:spPr/>
      <dgm:t>
        <a:bodyPr/>
        <a:lstStyle/>
        <a:p>
          <a:endParaRPr lang="en-GB"/>
        </a:p>
      </dgm:t>
    </dgm:pt>
    <dgm:pt modelId="{CABCC028-F993-47C7-89B4-5CC6B85B1F78}">
      <dgm:prSet custT="1"/>
      <dgm:spPr/>
      <dgm:t>
        <a:bodyPr/>
        <a:lstStyle/>
        <a:p>
          <a:r>
            <a:rPr lang="en-US" sz="1400" dirty="0"/>
            <a:t>Flexible options</a:t>
          </a:r>
          <a:endParaRPr lang="en-GB" sz="1400" dirty="0"/>
        </a:p>
      </dgm:t>
    </dgm:pt>
    <dgm:pt modelId="{AFC257C1-0243-4F7E-91FC-F0F9E2BC2BAA}" type="parTrans" cxnId="{F5C6787B-A278-4EE4-9290-C56C4E4972BD}">
      <dgm:prSet/>
      <dgm:spPr/>
      <dgm:t>
        <a:bodyPr/>
        <a:lstStyle/>
        <a:p>
          <a:endParaRPr lang="en-GB"/>
        </a:p>
      </dgm:t>
    </dgm:pt>
    <dgm:pt modelId="{4C70EDB1-73A9-4EF0-9F38-446EF0D382B8}" type="sibTrans" cxnId="{F5C6787B-A278-4EE4-9290-C56C4E4972BD}">
      <dgm:prSet/>
      <dgm:spPr/>
      <dgm:t>
        <a:bodyPr/>
        <a:lstStyle/>
        <a:p>
          <a:endParaRPr lang="en-GB"/>
        </a:p>
      </dgm:t>
    </dgm:pt>
    <dgm:pt modelId="{9B37697F-7A23-41F7-B24E-2584A3EB7A02}">
      <dgm:prSet custT="1"/>
      <dgm:spPr/>
      <dgm:t>
        <a:bodyPr/>
        <a:lstStyle/>
        <a:p>
          <a:r>
            <a:rPr lang="en-US" sz="1400" dirty="0"/>
            <a:t>High throughout</a:t>
          </a:r>
          <a:endParaRPr lang="en-GB" sz="1400" dirty="0"/>
        </a:p>
      </dgm:t>
    </dgm:pt>
    <dgm:pt modelId="{1E8DB4BE-B0E7-4089-957D-C27D20439E74}" type="parTrans" cxnId="{2D51DD70-20E3-4158-8EB4-8818959A0957}">
      <dgm:prSet/>
      <dgm:spPr/>
      <dgm:t>
        <a:bodyPr/>
        <a:lstStyle/>
        <a:p>
          <a:endParaRPr lang="en-GB"/>
        </a:p>
      </dgm:t>
    </dgm:pt>
    <dgm:pt modelId="{6C5E70A5-E6F5-4FD6-B38A-BB38D8A38F7F}" type="sibTrans" cxnId="{2D51DD70-20E3-4158-8EB4-8818959A0957}">
      <dgm:prSet/>
      <dgm:spPr/>
      <dgm:t>
        <a:bodyPr/>
        <a:lstStyle/>
        <a:p>
          <a:endParaRPr lang="en-GB"/>
        </a:p>
      </dgm:t>
    </dgm:pt>
    <dgm:pt modelId="{DAB28AF3-9FCF-44EE-B966-48F6937276CC}">
      <dgm:prSet custT="1"/>
      <dgm:spPr/>
      <dgm:t>
        <a:bodyPr/>
        <a:lstStyle/>
        <a:p>
          <a:r>
            <a:rPr lang="en-US" sz="1200" dirty="0"/>
            <a:t>Corporate Testing</a:t>
          </a:r>
          <a:endParaRPr lang="en-GB" sz="1200" dirty="0"/>
        </a:p>
      </dgm:t>
    </dgm:pt>
    <dgm:pt modelId="{0FBA72FA-97AB-44E6-99EB-74E9B1D57348}" type="parTrans" cxnId="{E9F19270-5F0B-4BCE-9B04-9BD239CE67CA}">
      <dgm:prSet/>
      <dgm:spPr/>
      <dgm:t>
        <a:bodyPr/>
        <a:lstStyle/>
        <a:p>
          <a:endParaRPr lang="en-GB"/>
        </a:p>
      </dgm:t>
    </dgm:pt>
    <dgm:pt modelId="{7BF26A43-58E4-4062-910B-D116516E1824}" type="sibTrans" cxnId="{E9F19270-5F0B-4BCE-9B04-9BD239CE67CA}">
      <dgm:prSet/>
      <dgm:spPr/>
      <dgm:t>
        <a:bodyPr/>
        <a:lstStyle/>
        <a:p>
          <a:endParaRPr lang="en-GB"/>
        </a:p>
      </dgm:t>
    </dgm:pt>
    <dgm:pt modelId="{BE0E3942-DDAA-4B0B-8E18-E3501125DFC7}">
      <dgm:prSet custT="1"/>
      <dgm:spPr/>
      <dgm:t>
        <a:bodyPr/>
        <a:lstStyle/>
        <a:p>
          <a:r>
            <a:rPr lang="en-US" sz="1600" dirty="0"/>
            <a:t>QC </a:t>
          </a:r>
          <a:endParaRPr lang="en-GB" sz="1600" dirty="0"/>
        </a:p>
      </dgm:t>
    </dgm:pt>
    <dgm:pt modelId="{498DD929-02FD-4D09-B876-5DE8836D5F3F}" type="parTrans" cxnId="{984378C0-3458-4B49-91C8-BEDF530FB133}">
      <dgm:prSet/>
      <dgm:spPr/>
      <dgm:t>
        <a:bodyPr/>
        <a:lstStyle/>
        <a:p>
          <a:endParaRPr lang="en-GB"/>
        </a:p>
      </dgm:t>
    </dgm:pt>
    <dgm:pt modelId="{D30170CA-84F8-4C93-A5A5-AB34A74CA44E}" type="sibTrans" cxnId="{984378C0-3458-4B49-91C8-BEDF530FB133}">
      <dgm:prSet/>
      <dgm:spPr/>
      <dgm:t>
        <a:bodyPr/>
        <a:lstStyle/>
        <a:p>
          <a:endParaRPr lang="en-GB"/>
        </a:p>
      </dgm:t>
    </dgm:pt>
    <dgm:pt modelId="{8F75C935-0F1B-492A-9BD9-9C03B288DA7E}" type="pres">
      <dgm:prSet presAssocID="{83CB08E0-834B-46AF-8E0F-24A13D34F485}" presName="Name0" presStyleCnt="0">
        <dgm:presLayoutVars>
          <dgm:chMax val="1"/>
          <dgm:dir/>
          <dgm:animLvl val="ctr"/>
          <dgm:resizeHandles val="exact"/>
        </dgm:presLayoutVars>
      </dgm:prSet>
      <dgm:spPr/>
    </dgm:pt>
    <dgm:pt modelId="{BEF1A825-4EAB-45A8-8F65-52DFB541D37C}" type="pres">
      <dgm:prSet presAssocID="{B0C9DCB3-67E3-4020-A956-0DC85A1A9A44}" presName="centerShape" presStyleLbl="node0" presStyleIdx="0" presStyleCnt="1"/>
      <dgm:spPr/>
    </dgm:pt>
    <dgm:pt modelId="{4CF3BBE8-E18F-4053-B9DB-D1F4623EEF55}" type="pres">
      <dgm:prSet presAssocID="{DE3BFAB7-4C93-4843-B01D-4B5067FF63CA}" presName="node" presStyleLbl="node1" presStyleIdx="0" presStyleCnt="8">
        <dgm:presLayoutVars>
          <dgm:bulletEnabled val="1"/>
        </dgm:presLayoutVars>
      </dgm:prSet>
      <dgm:spPr/>
    </dgm:pt>
    <dgm:pt modelId="{1D0D79E4-DCA3-4BF7-B7FB-946B7DA7BD8E}" type="pres">
      <dgm:prSet presAssocID="{DE3BFAB7-4C93-4843-B01D-4B5067FF63CA}" presName="dummy" presStyleCnt="0"/>
      <dgm:spPr/>
    </dgm:pt>
    <dgm:pt modelId="{4433EA4C-36E3-4A0A-A640-70470B3A98E4}" type="pres">
      <dgm:prSet presAssocID="{7958B8CA-B743-4F54-A9E0-892A1BAEC890}" presName="sibTrans" presStyleLbl="sibTrans2D1" presStyleIdx="0" presStyleCnt="8"/>
      <dgm:spPr/>
    </dgm:pt>
    <dgm:pt modelId="{6BCCB60F-A770-4A71-99A7-B6116834EBB7}" type="pres">
      <dgm:prSet presAssocID="{742B405C-6EED-4576-B331-3745AA928222}" presName="node" presStyleLbl="node1" presStyleIdx="1" presStyleCnt="8">
        <dgm:presLayoutVars>
          <dgm:bulletEnabled val="1"/>
        </dgm:presLayoutVars>
      </dgm:prSet>
      <dgm:spPr/>
    </dgm:pt>
    <dgm:pt modelId="{BA582C21-F46D-43CC-B298-9FE79D9551DE}" type="pres">
      <dgm:prSet presAssocID="{742B405C-6EED-4576-B331-3745AA928222}" presName="dummy" presStyleCnt="0"/>
      <dgm:spPr/>
    </dgm:pt>
    <dgm:pt modelId="{2CE30975-4958-47E3-820B-4FF29BC9D2A5}" type="pres">
      <dgm:prSet presAssocID="{2667DFEE-BD56-4EE0-9EBE-3F2178E6DAE5}" presName="sibTrans" presStyleLbl="sibTrans2D1" presStyleIdx="1" presStyleCnt="8"/>
      <dgm:spPr/>
    </dgm:pt>
    <dgm:pt modelId="{603C4AEE-D4D1-487F-9327-77BC71BAE6DD}" type="pres">
      <dgm:prSet presAssocID="{BE0E3942-DDAA-4B0B-8E18-E3501125DFC7}" presName="node" presStyleLbl="node1" presStyleIdx="2" presStyleCnt="8" custRadScaleRad="100002" custRadScaleInc="2260">
        <dgm:presLayoutVars>
          <dgm:bulletEnabled val="1"/>
        </dgm:presLayoutVars>
      </dgm:prSet>
      <dgm:spPr/>
    </dgm:pt>
    <dgm:pt modelId="{BC53CE89-F0AF-4FE6-8012-852C2C2B71A2}" type="pres">
      <dgm:prSet presAssocID="{BE0E3942-DDAA-4B0B-8E18-E3501125DFC7}" presName="dummy" presStyleCnt="0"/>
      <dgm:spPr/>
    </dgm:pt>
    <dgm:pt modelId="{09E0E0EA-795A-4931-9B67-A89F014A4573}" type="pres">
      <dgm:prSet presAssocID="{D30170CA-84F8-4C93-A5A5-AB34A74CA44E}" presName="sibTrans" presStyleLbl="sibTrans2D1" presStyleIdx="2" presStyleCnt="8"/>
      <dgm:spPr/>
    </dgm:pt>
    <dgm:pt modelId="{07E4BFD4-5383-4951-9BB3-047E033B0941}" type="pres">
      <dgm:prSet presAssocID="{DAB28AF3-9FCF-44EE-B966-48F6937276CC}" presName="node" presStyleLbl="node1" presStyleIdx="3" presStyleCnt="8" custScaleX="126553" custScaleY="103851">
        <dgm:presLayoutVars>
          <dgm:bulletEnabled val="1"/>
        </dgm:presLayoutVars>
      </dgm:prSet>
      <dgm:spPr/>
    </dgm:pt>
    <dgm:pt modelId="{C9303513-701F-422F-8610-6F781A8E73CE}" type="pres">
      <dgm:prSet presAssocID="{DAB28AF3-9FCF-44EE-B966-48F6937276CC}" presName="dummy" presStyleCnt="0"/>
      <dgm:spPr/>
    </dgm:pt>
    <dgm:pt modelId="{903BD597-424B-4274-A783-1398FE8F6E50}" type="pres">
      <dgm:prSet presAssocID="{7BF26A43-58E4-4062-910B-D116516E1824}" presName="sibTrans" presStyleLbl="sibTrans2D1" presStyleIdx="3" presStyleCnt="8"/>
      <dgm:spPr/>
    </dgm:pt>
    <dgm:pt modelId="{E9737C64-CEC8-47AD-8E28-219340E244BE}" type="pres">
      <dgm:prSet presAssocID="{B172DFB7-C1D4-4170-B0F3-576BF56AD03F}" presName="node" presStyleLbl="node1" presStyleIdx="4" presStyleCnt="8">
        <dgm:presLayoutVars>
          <dgm:bulletEnabled val="1"/>
        </dgm:presLayoutVars>
      </dgm:prSet>
      <dgm:spPr/>
    </dgm:pt>
    <dgm:pt modelId="{C1096540-7F4B-4549-926A-F9F55232DB61}" type="pres">
      <dgm:prSet presAssocID="{B172DFB7-C1D4-4170-B0F3-576BF56AD03F}" presName="dummy" presStyleCnt="0"/>
      <dgm:spPr/>
    </dgm:pt>
    <dgm:pt modelId="{A89DB9BE-3A8B-4922-908F-B5757A30870B}" type="pres">
      <dgm:prSet presAssocID="{FE616AA8-226F-4DCC-9981-52277280B225}" presName="sibTrans" presStyleLbl="sibTrans2D1" presStyleIdx="4" presStyleCnt="8"/>
      <dgm:spPr/>
    </dgm:pt>
    <dgm:pt modelId="{B87857DC-D9C0-4DE4-9ABB-53A6D3D1F721}" type="pres">
      <dgm:prSet presAssocID="{CABCC028-F993-47C7-89B4-5CC6B85B1F78}" presName="node" presStyleLbl="node1" presStyleIdx="5" presStyleCnt="8" custRadScaleRad="100018" custRadScaleInc="5408">
        <dgm:presLayoutVars>
          <dgm:bulletEnabled val="1"/>
        </dgm:presLayoutVars>
      </dgm:prSet>
      <dgm:spPr/>
    </dgm:pt>
    <dgm:pt modelId="{F307A2CF-2E60-4512-80A9-93C983DACD94}" type="pres">
      <dgm:prSet presAssocID="{CABCC028-F993-47C7-89B4-5CC6B85B1F78}" presName="dummy" presStyleCnt="0"/>
      <dgm:spPr/>
    </dgm:pt>
    <dgm:pt modelId="{AA3CEC47-DB09-4295-940E-BD5C84508209}" type="pres">
      <dgm:prSet presAssocID="{4C70EDB1-73A9-4EF0-9F38-446EF0D382B8}" presName="sibTrans" presStyleLbl="sibTrans2D1" presStyleIdx="5" presStyleCnt="8"/>
      <dgm:spPr/>
    </dgm:pt>
    <dgm:pt modelId="{1595D656-6E1B-4E42-BA16-EFB75E262ECA}" type="pres">
      <dgm:prSet presAssocID="{9B37697F-7A23-41F7-B24E-2584A3EB7A02}" presName="node" presStyleLbl="node1" presStyleIdx="6" presStyleCnt="8">
        <dgm:presLayoutVars>
          <dgm:bulletEnabled val="1"/>
        </dgm:presLayoutVars>
      </dgm:prSet>
      <dgm:spPr/>
    </dgm:pt>
    <dgm:pt modelId="{EEF7DB43-E9C5-4A18-8BA3-CFA2C17999C1}" type="pres">
      <dgm:prSet presAssocID="{9B37697F-7A23-41F7-B24E-2584A3EB7A02}" presName="dummy" presStyleCnt="0"/>
      <dgm:spPr/>
    </dgm:pt>
    <dgm:pt modelId="{FEDCD09E-6861-47C5-972A-F5513E988517}" type="pres">
      <dgm:prSet presAssocID="{6C5E70A5-E6F5-4FD6-B38A-BB38D8A38F7F}" presName="sibTrans" presStyleLbl="sibTrans2D1" presStyleIdx="6" presStyleCnt="8"/>
      <dgm:spPr/>
    </dgm:pt>
    <dgm:pt modelId="{4AFFDFEB-1057-4426-9C6E-5D5FAFCD8BCC}" type="pres">
      <dgm:prSet presAssocID="{11D45203-D565-4A8E-8497-7ACED4DE6A28}" presName="node" presStyleLbl="node1" presStyleIdx="7" presStyleCnt="8">
        <dgm:presLayoutVars>
          <dgm:bulletEnabled val="1"/>
        </dgm:presLayoutVars>
      </dgm:prSet>
      <dgm:spPr/>
    </dgm:pt>
    <dgm:pt modelId="{96F0B568-C523-4CA4-AEB0-C8896DFD9AB3}" type="pres">
      <dgm:prSet presAssocID="{11D45203-D565-4A8E-8497-7ACED4DE6A28}" presName="dummy" presStyleCnt="0"/>
      <dgm:spPr/>
    </dgm:pt>
    <dgm:pt modelId="{DF69C977-D0EC-40C3-8846-55DD23F43F59}" type="pres">
      <dgm:prSet presAssocID="{FD7F3EF4-7618-4FED-8CEB-F95CDBC23EC5}" presName="sibTrans" presStyleLbl="sibTrans2D1" presStyleIdx="7" presStyleCnt="8"/>
      <dgm:spPr/>
    </dgm:pt>
  </dgm:ptLst>
  <dgm:cxnLst>
    <dgm:cxn modelId="{7C926A03-261A-4544-B393-026AA91DD596}" srcId="{B0C9DCB3-67E3-4020-A956-0DC85A1A9A44}" destId="{B172DFB7-C1D4-4170-B0F3-576BF56AD03F}" srcOrd="4" destOrd="0" parTransId="{725BA157-604B-4E8A-B7E7-F2A358BE4A53}" sibTransId="{FE616AA8-226F-4DCC-9981-52277280B225}"/>
    <dgm:cxn modelId="{B4EECA04-8C25-406F-B847-A24BC631D138}" srcId="{B0C9DCB3-67E3-4020-A956-0DC85A1A9A44}" destId="{DE3BFAB7-4C93-4843-B01D-4B5067FF63CA}" srcOrd="0" destOrd="0" parTransId="{E416A6B9-B659-4C5E-AA85-E019EDAA74BA}" sibTransId="{7958B8CA-B743-4F54-A9E0-892A1BAEC890}"/>
    <dgm:cxn modelId="{3CB9A907-8C91-4958-B4C6-9F36C54AFD98}" srcId="{83CB08E0-834B-46AF-8E0F-24A13D34F485}" destId="{B0C9DCB3-67E3-4020-A956-0DC85A1A9A44}" srcOrd="0" destOrd="0" parTransId="{59C52BC6-ADAB-4902-9743-7787821BF172}" sibTransId="{2CE8D319-2F83-431E-A527-7ECEC98979F6}"/>
    <dgm:cxn modelId="{19360012-56C9-4D34-9922-94F4C40941C0}" type="presOf" srcId="{D30170CA-84F8-4C93-A5A5-AB34A74CA44E}" destId="{09E0E0EA-795A-4931-9B67-A89F014A4573}" srcOrd="0" destOrd="0" presId="urn:microsoft.com/office/officeart/2005/8/layout/radial6"/>
    <dgm:cxn modelId="{806F6C26-8D84-4D9F-B7A8-939ADEC1987F}" type="presOf" srcId="{DAB28AF3-9FCF-44EE-B966-48F6937276CC}" destId="{07E4BFD4-5383-4951-9BB3-047E033B0941}" srcOrd="0" destOrd="0" presId="urn:microsoft.com/office/officeart/2005/8/layout/radial6"/>
    <dgm:cxn modelId="{0ECFA32D-577C-4267-B395-718960D5F2E9}" type="presOf" srcId="{B172DFB7-C1D4-4170-B0F3-576BF56AD03F}" destId="{E9737C64-CEC8-47AD-8E28-219340E244BE}" srcOrd="0" destOrd="0" presId="urn:microsoft.com/office/officeart/2005/8/layout/radial6"/>
    <dgm:cxn modelId="{7FD0C839-4435-4325-8DB5-D822B69A02C3}" type="presOf" srcId="{11D45203-D565-4A8E-8497-7ACED4DE6A28}" destId="{4AFFDFEB-1057-4426-9C6E-5D5FAFCD8BCC}" srcOrd="0" destOrd="0" presId="urn:microsoft.com/office/officeart/2005/8/layout/radial6"/>
    <dgm:cxn modelId="{087CDD3F-73F5-4FE8-8F2E-3487DF61BCE4}" type="presOf" srcId="{B0C9DCB3-67E3-4020-A956-0DC85A1A9A44}" destId="{BEF1A825-4EAB-45A8-8F65-52DFB541D37C}" srcOrd="0" destOrd="0" presId="urn:microsoft.com/office/officeart/2005/8/layout/radial6"/>
    <dgm:cxn modelId="{CFF9945D-A32C-44D3-8AAA-2AFD27D7559B}" type="presOf" srcId="{DE3BFAB7-4C93-4843-B01D-4B5067FF63CA}" destId="{4CF3BBE8-E18F-4053-B9DB-D1F4623EEF55}" srcOrd="0" destOrd="0" presId="urn:microsoft.com/office/officeart/2005/8/layout/radial6"/>
    <dgm:cxn modelId="{FF18CF5D-20E0-43A5-AD23-677DEBF67A99}" type="presOf" srcId="{742B405C-6EED-4576-B331-3745AA928222}" destId="{6BCCB60F-A770-4A71-99A7-B6116834EBB7}" srcOrd="0" destOrd="0" presId="urn:microsoft.com/office/officeart/2005/8/layout/radial6"/>
    <dgm:cxn modelId="{9B829C41-F326-4130-B469-DBCAA6D24FB5}" type="presOf" srcId="{CABCC028-F993-47C7-89B4-5CC6B85B1F78}" destId="{B87857DC-D9C0-4DE4-9ABB-53A6D3D1F721}" srcOrd="0" destOrd="0" presId="urn:microsoft.com/office/officeart/2005/8/layout/radial6"/>
    <dgm:cxn modelId="{E9F19270-5F0B-4BCE-9B04-9BD239CE67CA}" srcId="{B0C9DCB3-67E3-4020-A956-0DC85A1A9A44}" destId="{DAB28AF3-9FCF-44EE-B966-48F6937276CC}" srcOrd="3" destOrd="0" parTransId="{0FBA72FA-97AB-44E6-99EB-74E9B1D57348}" sibTransId="{7BF26A43-58E4-4062-910B-D116516E1824}"/>
    <dgm:cxn modelId="{2D51DD70-20E3-4158-8EB4-8818959A0957}" srcId="{B0C9DCB3-67E3-4020-A956-0DC85A1A9A44}" destId="{9B37697F-7A23-41F7-B24E-2584A3EB7A02}" srcOrd="6" destOrd="0" parTransId="{1E8DB4BE-B0E7-4089-957D-C27D20439E74}" sibTransId="{6C5E70A5-E6F5-4FD6-B38A-BB38D8A38F7F}"/>
    <dgm:cxn modelId="{F5C6787B-A278-4EE4-9290-C56C4E4972BD}" srcId="{B0C9DCB3-67E3-4020-A956-0DC85A1A9A44}" destId="{CABCC028-F993-47C7-89B4-5CC6B85B1F78}" srcOrd="5" destOrd="0" parTransId="{AFC257C1-0243-4F7E-91FC-F0F9E2BC2BAA}" sibTransId="{4C70EDB1-73A9-4EF0-9F38-446EF0D382B8}"/>
    <dgm:cxn modelId="{9F216A7C-6DE3-4DE2-B175-673818514DBC}" type="presOf" srcId="{9B37697F-7A23-41F7-B24E-2584A3EB7A02}" destId="{1595D656-6E1B-4E42-BA16-EFB75E262ECA}" srcOrd="0" destOrd="0" presId="urn:microsoft.com/office/officeart/2005/8/layout/radial6"/>
    <dgm:cxn modelId="{8E2BFC9A-EFFF-481F-B72E-3EFD5477FF11}" type="presOf" srcId="{BE0E3942-DDAA-4B0B-8E18-E3501125DFC7}" destId="{603C4AEE-D4D1-487F-9327-77BC71BAE6DD}" srcOrd="0" destOrd="0" presId="urn:microsoft.com/office/officeart/2005/8/layout/radial6"/>
    <dgm:cxn modelId="{FB79649C-FD4C-4454-8D45-94FEF83EF635}" type="presOf" srcId="{4C70EDB1-73A9-4EF0-9F38-446EF0D382B8}" destId="{AA3CEC47-DB09-4295-940E-BD5C84508209}" srcOrd="0" destOrd="0" presId="urn:microsoft.com/office/officeart/2005/8/layout/radial6"/>
    <dgm:cxn modelId="{C127739D-9991-49E0-85CB-5234FF651778}" srcId="{B0C9DCB3-67E3-4020-A956-0DC85A1A9A44}" destId="{742B405C-6EED-4576-B331-3745AA928222}" srcOrd="1" destOrd="0" parTransId="{B5052B8E-B471-419A-82B5-F8CEC4B5D7E9}" sibTransId="{2667DFEE-BD56-4EE0-9EBE-3F2178E6DAE5}"/>
    <dgm:cxn modelId="{638B2FB6-2D69-46BA-8D3C-2F35437C8FA3}" type="presOf" srcId="{FD7F3EF4-7618-4FED-8CEB-F95CDBC23EC5}" destId="{DF69C977-D0EC-40C3-8846-55DD23F43F59}" srcOrd="0" destOrd="0" presId="urn:microsoft.com/office/officeart/2005/8/layout/radial6"/>
    <dgm:cxn modelId="{984378C0-3458-4B49-91C8-BEDF530FB133}" srcId="{B0C9DCB3-67E3-4020-A956-0DC85A1A9A44}" destId="{BE0E3942-DDAA-4B0B-8E18-E3501125DFC7}" srcOrd="2" destOrd="0" parTransId="{498DD929-02FD-4D09-B876-5DE8836D5F3F}" sibTransId="{D30170CA-84F8-4C93-A5A5-AB34A74CA44E}"/>
    <dgm:cxn modelId="{1F044DC2-E743-4DF1-8110-F7C8575F2DE5}" type="presOf" srcId="{2667DFEE-BD56-4EE0-9EBE-3F2178E6DAE5}" destId="{2CE30975-4958-47E3-820B-4FF29BC9D2A5}" srcOrd="0" destOrd="0" presId="urn:microsoft.com/office/officeart/2005/8/layout/radial6"/>
    <dgm:cxn modelId="{595A55C3-8E4C-4EB4-B69A-BF159C27677B}" srcId="{B0C9DCB3-67E3-4020-A956-0DC85A1A9A44}" destId="{11D45203-D565-4A8E-8497-7ACED4DE6A28}" srcOrd="7" destOrd="0" parTransId="{F7341EC8-86CE-47E6-9089-BC592EF83B61}" sibTransId="{FD7F3EF4-7618-4FED-8CEB-F95CDBC23EC5}"/>
    <dgm:cxn modelId="{B82ED2D2-E013-416F-92C2-9A9BFAEAE501}" type="presOf" srcId="{7BF26A43-58E4-4062-910B-D116516E1824}" destId="{903BD597-424B-4274-A783-1398FE8F6E50}" srcOrd="0" destOrd="0" presId="urn:microsoft.com/office/officeart/2005/8/layout/radial6"/>
    <dgm:cxn modelId="{29E76FD6-7D71-42F3-B424-9A97FD16D916}" type="presOf" srcId="{FE616AA8-226F-4DCC-9981-52277280B225}" destId="{A89DB9BE-3A8B-4922-908F-B5757A30870B}" srcOrd="0" destOrd="0" presId="urn:microsoft.com/office/officeart/2005/8/layout/radial6"/>
    <dgm:cxn modelId="{95A086D7-334B-42D3-ABE6-27C4D63475AF}" type="presOf" srcId="{7958B8CA-B743-4F54-A9E0-892A1BAEC890}" destId="{4433EA4C-36E3-4A0A-A640-70470B3A98E4}" srcOrd="0" destOrd="0" presId="urn:microsoft.com/office/officeart/2005/8/layout/radial6"/>
    <dgm:cxn modelId="{BA6B43DC-6F96-4067-9E84-CDD6F72EF4D1}" type="presOf" srcId="{6C5E70A5-E6F5-4FD6-B38A-BB38D8A38F7F}" destId="{FEDCD09E-6861-47C5-972A-F5513E988517}" srcOrd="0" destOrd="0" presId="urn:microsoft.com/office/officeart/2005/8/layout/radial6"/>
    <dgm:cxn modelId="{2DE948EE-233D-468C-8066-615E88B5D7A4}" type="presOf" srcId="{83CB08E0-834B-46AF-8E0F-24A13D34F485}" destId="{8F75C935-0F1B-492A-9BD9-9C03B288DA7E}" srcOrd="0" destOrd="0" presId="urn:microsoft.com/office/officeart/2005/8/layout/radial6"/>
    <dgm:cxn modelId="{31017C2F-0F1F-4993-9CD7-7833D415C1D4}" type="presParOf" srcId="{8F75C935-0F1B-492A-9BD9-9C03B288DA7E}" destId="{BEF1A825-4EAB-45A8-8F65-52DFB541D37C}" srcOrd="0" destOrd="0" presId="urn:microsoft.com/office/officeart/2005/8/layout/radial6"/>
    <dgm:cxn modelId="{0541BDE5-AAAE-4647-9E7F-B74BD19FDF46}" type="presParOf" srcId="{8F75C935-0F1B-492A-9BD9-9C03B288DA7E}" destId="{4CF3BBE8-E18F-4053-B9DB-D1F4623EEF55}" srcOrd="1" destOrd="0" presId="urn:microsoft.com/office/officeart/2005/8/layout/radial6"/>
    <dgm:cxn modelId="{EA652B63-40CB-4691-A661-7B65560FBF16}" type="presParOf" srcId="{8F75C935-0F1B-492A-9BD9-9C03B288DA7E}" destId="{1D0D79E4-DCA3-4BF7-B7FB-946B7DA7BD8E}" srcOrd="2" destOrd="0" presId="urn:microsoft.com/office/officeart/2005/8/layout/radial6"/>
    <dgm:cxn modelId="{2079EBBE-D889-47BF-9978-BE1961D7759B}" type="presParOf" srcId="{8F75C935-0F1B-492A-9BD9-9C03B288DA7E}" destId="{4433EA4C-36E3-4A0A-A640-70470B3A98E4}" srcOrd="3" destOrd="0" presId="urn:microsoft.com/office/officeart/2005/8/layout/radial6"/>
    <dgm:cxn modelId="{25C35BAA-CD85-49FE-B719-795D732B3A5B}" type="presParOf" srcId="{8F75C935-0F1B-492A-9BD9-9C03B288DA7E}" destId="{6BCCB60F-A770-4A71-99A7-B6116834EBB7}" srcOrd="4" destOrd="0" presId="urn:microsoft.com/office/officeart/2005/8/layout/radial6"/>
    <dgm:cxn modelId="{F720AB94-88E1-4517-A49B-521598810987}" type="presParOf" srcId="{8F75C935-0F1B-492A-9BD9-9C03B288DA7E}" destId="{BA582C21-F46D-43CC-B298-9FE79D9551DE}" srcOrd="5" destOrd="0" presId="urn:microsoft.com/office/officeart/2005/8/layout/radial6"/>
    <dgm:cxn modelId="{6A4835BF-5EA9-4C24-B108-AFCF152929B8}" type="presParOf" srcId="{8F75C935-0F1B-492A-9BD9-9C03B288DA7E}" destId="{2CE30975-4958-47E3-820B-4FF29BC9D2A5}" srcOrd="6" destOrd="0" presId="urn:microsoft.com/office/officeart/2005/8/layout/radial6"/>
    <dgm:cxn modelId="{F6563A63-BA58-42B7-8CFB-A5952236BF66}" type="presParOf" srcId="{8F75C935-0F1B-492A-9BD9-9C03B288DA7E}" destId="{603C4AEE-D4D1-487F-9327-77BC71BAE6DD}" srcOrd="7" destOrd="0" presId="urn:microsoft.com/office/officeart/2005/8/layout/radial6"/>
    <dgm:cxn modelId="{2FA66111-A3A5-4F3E-A7EE-ED36CFC787B8}" type="presParOf" srcId="{8F75C935-0F1B-492A-9BD9-9C03B288DA7E}" destId="{BC53CE89-F0AF-4FE6-8012-852C2C2B71A2}" srcOrd="8" destOrd="0" presId="urn:microsoft.com/office/officeart/2005/8/layout/radial6"/>
    <dgm:cxn modelId="{93ECC937-5F82-4ADA-95F3-5C92D1B0C129}" type="presParOf" srcId="{8F75C935-0F1B-492A-9BD9-9C03B288DA7E}" destId="{09E0E0EA-795A-4931-9B67-A89F014A4573}" srcOrd="9" destOrd="0" presId="urn:microsoft.com/office/officeart/2005/8/layout/radial6"/>
    <dgm:cxn modelId="{86B766B5-4112-4273-8623-3606657CC93B}" type="presParOf" srcId="{8F75C935-0F1B-492A-9BD9-9C03B288DA7E}" destId="{07E4BFD4-5383-4951-9BB3-047E033B0941}" srcOrd="10" destOrd="0" presId="urn:microsoft.com/office/officeart/2005/8/layout/radial6"/>
    <dgm:cxn modelId="{659A071D-4ADE-4978-8AA5-B2AD849407B8}" type="presParOf" srcId="{8F75C935-0F1B-492A-9BD9-9C03B288DA7E}" destId="{C9303513-701F-422F-8610-6F781A8E73CE}" srcOrd="11" destOrd="0" presId="urn:microsoft.com/office/officeart/2005/8/layout/radial6"/>
    <dgm:cxn modelId="{5D132016-B567-41FC-95DB-F3302F9B52D7}" type="presParOf" srcId="{8F75C935-0F1B-492A-9BD9-9C03B288DA7E}" destId="{903BD597-424B-4274-A783-1398FE8F6E50}" srcOrd="12" destOrd="0" presId="urn:microsoft.com/office/officeart/2005/8/layout/radial6"/>
    <dgm:cxn modelId="{BF73B684-D327-456F-8335-2AA24DED3D1A}" type="presParOf" srcId="{8F75C935-0F1B-492A-9BD9-9C03B288DA7E}" destId="{E9737C64-CEC8-47AD-8E28-219340E244BE}" srcOrd="13" destOrd="0" presId="urn:microsoft.com/office/officeart/2005/8/layout/radial6"/>
    <dgm:cxn modelId="{2263AFC6-E985-4FA3-8C1A-2836AFB0FDD7}" type="presParOf" srcId="{8F75C935-0F1B-492A-9BD9-9C03B288DA7E}" destId="{C1096540-7F4B-4549-926A-F9F55232DB61}" srcOrd="14" destOrd="0" presId="urn:microsoft.com/office/officeart/2005/8/layout/radial6"/>
    <dgm:cxn modelId="{41ED3AAF-8D10-4DA6-883D-A7A0840A374B}" type="presParOf" srcId="{8F75C935-0F1B-492A-9BD9-9C03B288DA7E}" destId="{A89DB9BE-3A8B-4922-908F-B5757A30870B}" srcOrd="15" destOrd="0" presId="urn:microsoft.com/office/officeart/2005/8/layout/radial6"/>
    <dgm:cxn modelId="{05417A26-5CB1-410C-987C-01A25B253526}" type="presParOf" srcId="{8F75C935-0F1B-492A-9BD9-9C03B288DA7E}" destId="{B87857DC-D9C0-4DE4-9ABB-53A6D3D1F721}" srcOrd="16" destOrd="0" presId="urn:microsoft.com/office/officeart/2005/8/layout/radial6"/>
    <dgm:cxn modelId="{E6A4A23F-24DC-4FBE-9F3D-76584CE98475}" type="presParOf" srcId="{8F75C935-0F1B-492A-9BD9-9C03B288DA7E}" destId="{F307A2CF-2E60-4512-80A9-93C983DACD94}" srcOrd="17" destOrd="0" presId="urn:microsoft.com/office/officeart/2005/8/layout/radial6"/>
    <dgm:cxn modelId="{F10177D5-19EE-4C8F-8372-807E88563003}" type="presParOf" srcId="{8F75C935-0F1B-492A-9BD9-9C03B288DA7E}" destId="{AA3CEC47-DB09-4295-940E-BD5C84508209}" srcOrd="18" destOrd="0" presId="urn:microsoft.com/office/officeart/2005/8/layout/radial6"/>
    <dgm:cxn modelId="{BA4EEF7A-539E-49A2-BFEC-70C17DD98BE0}" type="presParOf" srcId="{8F75C935-0F1B-492A-9BD9-9C03B288DA7E}" destId="{1595D656-6E1B-4E42-BA16-EFB75E262ECA}" srcOrd="19" destOrd="0" presId="urn:microsoft.com/office/officeart/2005/8/layout/radial6"/>
    <dgm:cxn modelId="{C6C10007-1679-4706-9F7B-F69B0B0228B1}" type="presParOf" srcId="{8F75C935-0F1B-492A-9BD9-9C03B288DA7E}" destId="{EEF7DB43-E9C5-4A18-8BA3-CFA2C17999C1}" srcOrd="20" destOrd="0" presId="urn:microsoft.com/office/officeart/2005/8/layout/radial6"/>
    <dgm:cxn modelId="{BA494D88-146F-4AFD-B5F2-EEA56505B3A3}" type="presParOf" srcId="{8F75C935-0F1B-492A-9BD9-9C03B288DA7E}" destId="{FEDCD09E-6861-47C5-972A-F5513E988517}" srcOrd="21" destOrd="0" presId="urn:microsoft.com/office/officeart/2005/8/layout/radial6"/>
    <dgm:cxn modelId="{BC9C01F4-9CDD-4FF1-A11E-90FE6296D49A}" type="presParOf" srcId="{8F75C935-0F1B-492A-9BD9-9C03B288DA7E}" destId="{4AFFDFEB-1057-4426-9C6E-5D5FAFCD8BCC}" srcOrd="22" destOrd="0" presId="urn:microsoft.com/office/officeart/2005/8/layout/radial6"/>
    <dgm:cxn modelId="{9AF6C084-287D-42D0-B78E-AF7DA18ECAE9}" type="presParOf" srcId="{8F75C935-0F1B-492A-9BD9-9C03B288DA7E}" destId="{96F0B568-C523-4CA4-AEB0-C8896DFD9AB3}" srcOrd="23" destOrd="0" presId="urn:microsoft.com/office/officeart/2005/8/layout/radial6"/>
    <dgm:cxn modelId="{1B96D4FE-0EE1-4705-9AAF-A95855425758}" type="presParOf" srcId="{8F75C935-0F1B-492A-9BD9-9C03B288DA7E}" destId="{DF69C977-D0EC-40C3-8846-55DD23F43F59}"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9C977-D0EC-40C3-8846-55DD23F43F59}">
      <dsp:nvSpPr>
        <dsp:cNvPr id="0" name=""/>
        <dsp:cNvSpPr/>
      </dsp:nvSpPr>
      <dsp:spPr>
        <a:xfrm>
          <a:off x="1799350" y="404712"/>
          <a:ext cx="3656249" cy="3656249"/>
        </a:xfrm>
        <a:prstGeom prst="blockArc">
          <a:avLst>
            <a:gd name="adj1" fmla="val 13500000"/>
            <a:gd name="adj2" fmla="val 16200000"/>
            <a:gd name="adj3" fmla="val 34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DCD09E-6861-47C5-972A-F5513E988517}">
      <dsp:nvSpPr>
        <dsp:cNvPr id="0" name=""/>
        <dsp:cNvSpPr/>
      </dsp:nvSpPr>
      <dsp:spPr>
        <a:xfrm>
          <a:off x="1799350" y="404712"/>
          <a:ext cx="3656249" cy="3656249"/>
        </a:xfrm>
        <a:prstGeom prst="blockArc">
          <a:avLst>
            <a:gd name="adj1" fmla="val 10800000"/>
            <a:gd name="adj2" fmla="val 13500000"/>
            <a:gd name="adj3" fmla="val 34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3CEC47-DB09-4295-940E-BD5C84508209}">
      <dsp:nvSpPr>
        <dsp:cNvPr id="0" name=""/>
        <dsp:cNvSpPr/>
      </dsp:nvSpPr>
      <dsp:spPr>
        <a:xfrm>
          <a:off x="1799350" y="405176"/>
          <a:ext cx="3656249" cy="3656249"/>
        </a:xfrm>
        <a:prstGeom prst="blockArc">
          <a:avLst>
            <a:gd name="adj1" fmla="val 8149308"/>
            <a:gd name="adj2" fmla="val 10800888"/>
            <a:gd name="adj3" fmla="val 34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9DB9BE-3A8B-4922-908F-B5757A30870B}">
      <dsp:nvSpPr>
        <dsp:cNvPr id="0" name=""/>
        <dsp:cNvSpPr/>
      </dsp:nvSpPr>
      <dsp:spPr>
        <a:xfrm>
          <a:off x="1798899" y="404712"/>
          <a:ext cx="3656249" cy="3656249"/>
        </a:xfrm>
        <a:prstGeom prst="blockArc">
          <a:avLst>
            <a:gd name="adj1" fmla="val 5399137"/>
            <a:gd name="adj2" fmla="val 8148071"/>
            <a:gd name="adj3" fmla="val 34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3BD597-424B-4274-A783-1398FE8F6E50}">
      <dsp:nvSpPr>
        <dsp:cNvPr id="0" name=""/>
        <dsp:cNvSpPr/>
      </dsp:nvSpPr>
      <dsp:spPr>
        <a:xfrm>
          <a:off x="1799350" y="404712"/>
          <a:ext cx="3656249" cy="3656249"/>
        </a:xfrm>
        <a:prstGeom prst="blockArc">
          <a:avLst>
            <a:gd name="adj1" fmla="val 2700000"/>
            <a:gd name="adj2" fmla="val 5400000"/>
            <a:gd name="adj3" fmla="val 34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E0E0EA-795A-4931-9B67-A89F014A4573}">
      <dsp:nvSpPr>
        <dsp:cNvPr id="0" name=""/>
        <dsp:cNvSpPr/>
      </dsp:nvSpPr>
      <dsp:spPr>
        <a:xfrm>
          <a:off x="1799386" y="404676"/>
          <a:ext cx="3656249" cy="3656249"/>
        </a:xfrm>
        <a:prstGeom prst="blockArc">
          <a:avLst>
            <a:gd name="adj1" fmla="val 20410"/>
            <a:gd name="adj2" fmla="val 2700098"/>
            <a:gd name="adj3" fmla="val 34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E30975-4958-47E3-820B-4FF29BC9D2A5}">
      <dsp:nvSpPr>
        <dsp:cNvPr id="0" name=""/>
        <dsp:cNvSpPr/>
      </dsp:nvSpPr>
      <dsp:spPr>
        <a:xfrm>
          <a:off x="1799386" y="404748"/>
          <a:ext cx="3656249" cy="3656249"/>
        </a:xfrm>
        <a:prstGeom prst="blockArc">
          <a:avLst>
            <a:gd name="adj1" fmla="val 18899903"/>
            <a:gd name="adj2" fmla="val 20272"/>
            <a:gd name="adj3" fmla="val 34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33EA4C-36E3-4A0A-A640-70470B3A98E4}">
      <dsp:nvSpPr>
        <dsp:cNvPr id="0" name=""/>
        <dsp:cNvSpPr/>
      </dsp:nvSpPr>
      <dsp:spPr>
        <a:xfrm>
          <a:off x="1799350" y="404712"/>
          <a:ext cx="3656249" cy="3656249"/>
        </a:xfrm>
        <a:prstGeom prst="blockArc">
          <a:avLst>
            <a:gd name="adj1" fmla="val 16200000"/>
            <a:gd name="adj2" fmla="val 18900000"/>
            <a:gd name="adj3" fmla="val 342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F1A825-4EAB-45A8-8F65-52DFB541D37C}">
      <dsp:nvSpPr>
        <dsp:cNvPr id="0" name=""/>
        <dsp:cNvSpPr/>
      </dsp:nvSpPr>
      <dsp:spPr>
        <a:xfrm>
          <a:off x="3005773" y="1611135"/>
          <a:ext cx="1243402" cy="1243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Randox Covid-19</a:t>
          </a:r>
          <a:endParaRPr lang="en-GB" sz="1900" kern="1200" dirty="0"/>
        </a:p>
      </dsp:txBody>
      <dsp:txXfrm>
        <a:off x="3187865" y="1793227"/>
        <a:ext cx="879218" cy="879218"/>
      </dsp:txXfrm>
    </dsp:sp>
    <dsp:sp modelId="{4CF3BBE8-E18F-4053-B9DB-D1F4623EEF55}">
      <dsp:nvSpPr>
        <dsp:cNvPr id="0" name=""/>
        <dsp:cNvSpPr/>
      </dsp:nvSpPr>
      <dsp:spPr>
        <a:xfrm>
          <a:off x="3192284" y="855"/>
          <a:ext cx="870381" cy="8703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POC</a:t>
          </a:r>
          <a:r>
            <a:rPr lang="en-US" sz="1300" kern="1200" dirty="0"/>
            <a:t> </a:t>
          </a:r>
          <a:endParaRPr lang="en-GB" sz="1300" kern="1200" dirty="0"/>
        </a:p>
      </dsp:txBody>
      <dsp:txXfrm>
        <a:off x="3319748" y="128319"/>
        <a:ext cx="615453" cy="615453"/>
      </dsp:txXfrm>
    </dsp:sp>
    <dsp:sp modelId="{6BCCB60F-A770-4A71-99A7-B6116834EBB7}">
      <dsp:nvSpPr>
        <dsp:cNvPr id="0" name=""/>
        <dsp:cNvSpPr/>
      </dsp:nvSpPr>
      <dsp:spPr>
        <a:xfrm>
          <a:off x="4462807" y="527123"/>
          <a:ext cx="870381" cy="8703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Near Patient </a:t>
          </a:r>
          <a:endParaRPr lang="en-GB" sz="1400" kern="1200" dirty="0"/>
        </a:p>
      </dsp:txBody>
      <dsp:txXfrm>
        <a:off x="4590271" y="654587"/>
        <a:ext cx="615453" cy="615453"/>
      </dsp:txXfrm>
    </dsp:sp>
    <dsp:sp modelId="{603C4AEE-D4D1-487F-9327-77BC71BAE6DD}">
      <dsp:nvSpPr>
        <dsp:cNvPr id="0" name=""/>
        <dsp:cNvSpPr/>
      </dsp:nvSpPr>
      <dsp:spPr>
        <a:xfrm>
          <a:off x="4989079" y="1808277"/>
          <a:ext cx="870381" cy="8703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QC </a:t>
          </a:r>
          <a:endParaRPr lang="en-GB" sz="1600" kern="1200" dirty="0"/>
        </a:p>
      </dsp:txBody>
      <dsp:txXfrm>
        <a:off x="5116543" y="1935741"/>
        <a:ext cx="615453" cy="615453"/>
      </dsp:txXfrm>
    </dsp:sp>
    <dsp:sp modelId="{07E4BFD4-5383-4951-9BB3-047E033B0941}">
      <dsp:nvSpPr>
        <dsp:cNvPr id="0" name=""/>
        <dsp:cNvSpPr/>
      </dsp:nvSpPr>
      <dsp:spPr>
        <a:xfrm>
          <a:off x="4347251" y="3051410"/>
          <a:ext cx="1101493" cy="9038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Corporate Testing</a:t>
          </a:r>
          <a:endParaRPr lang="en-GB" sz="1200" kern="1200" dirty="0"/>
        </a:p>
      </dsp:txBody>
      <dsp:txXfrm>
        <a:off x="4508561" y="3183783"/>
        <a:ext cx="778873" cy="639153"/>
      </dsp:txXfrm>
    </dsp:sp>
    <dsp:sp modelId="{E9737C64-CEC8-47AD-8E28-219340E244BE}">
      <dsp:nvSpPr>
        <dsp:cNvPr id="0" name=""/>
        <dsp:cNvSpPr/>
      </dsp:nvSpPr>
      <dsp:spPr>
        <a:xfrm>
          <a:off x="3192284" y="3594437"/>
          <a:ext cx="870381" cy="8703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Home Testing </a:t>
          </a:r>
          <a:endParaRPr lang="en-GB" sz="1400" kern="1200" dirty="0"/>
        </a:p>
      </dsp:txBody>
      <dsp:txXfrm>
        <a:off x="3319748" y="3721901"/>
        <a:ext cx="615453" cy="615453"/>
      </dsp:txXfrm>
    </dsp:sp>
    <dsp:sp modelId="{B87857DC-D9C0-4DE4-9ABB-53A6D3D1F721}">
      <dsp:nvSpPr>
        <dsp:cNvPr id="0" name=""/>
        <dsp:cNvSpPr/>
      </dsp:nvSpPr>
      <dsp:spPr>
        <a:xfrm>
          <a:off x="1903669" y="3050279"/>
          <a:ext cx="870381" cy="8703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Flexible options</a:t>
          </a:r>
          <a:endParaRPr lang="en-GB" sz="1400" kern="1200" dirty="0"/>
        </a:p>
      </dsp:txBody>
      <dsp:txXfrm>
        <a:off x="2031133" y="3177743"/>
        <a:ext cx="615453" cy="615453"/>
      </dsp:txXfrm>
    </dsp:sp>
    <dsp:sp modelId="{1595D656-6E1B-4E42-BA16-EFB75E262ECA}">
      <dsp:nvSpPr>
        <dsp:cNvPr id="0" name=""/>
        <dsp:cNvSpPr/>
      </dsp:nvSpPr>
      <dsp:spPr>
        <a:xfrm>
          <a:off x="1395493" y="1797646"/>
          <a:ext cx="870381" cy="8703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High throughout</a:t>
          </a:r>
          <a:endParaRPr lang="en-GB" sz="1400" kern="1200" dirty="0"/>
        </a:p>
      </dsp:txBody>
      <dsp:txXfrm>
        <a:off x="1522957" y="1925110"/>
        <a:ext cx="615453" cy="615453"/>
      </dsp:txXfrm>
    </dsp:sp>
    <dsp:sp modelId="{4AFFDFEB-1057-4426-9C6E-5D5FAFCD8BCC}">
      <dsp:nvSpPr>
        <dsp:cNvPr id="0" name=""/>
        <dsp:cNvSpPr/>
      </dsp:nvSpPr>
      <dsp:spPr>
        <a:xfrm>
          <a:off x="1921761" y="527123"/>
          <a:ext cx="870381" cy="8703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Low and high plex assays </a:t>
          </a:r>
          <a:endParaRPr lang="en-GB" sz="1200" kern="1200" dirty="0"/>
        </a:p>
      </dsp:txBody>
      <dsp:txXfrm>
        <a:off x="2049225" y="654587"/>
        <a:ext cx="615453" cy="61545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8A856-2928-42F7-97AF-D0C077EEFC63}" type="datetimeFigureOut">
              <a:rPr lang="en-GB" smtClean="0"/>
              <a:t>02/10/2020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C172B-8F25-4747-BD73-BBE8E6DD8FFD}" type="slidenum">
              <a:rPr lang="en-GB" smtClean="0"/>
              <a:t>‹#›</a:t>
            </a:fld>
            <a:endParaRPr lang="en-GB"/>
          </a:p>
        </p:txBody>
      </p:sp>
    </p:spTree>
    <p:extLst>
      <p:ext uri="{BB962C8B-B14F-4D97-AF65-F5344CB8AC3E}">
        <p14:creationId xmlns:p14="http://schemas.microsoft.com/office/powerpoint/2010/main" val="1477856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7A43B3-117C-4015-AA94-81F6E3FEDDE5}"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8B25C1-758E-4D91-BF74-89DEA6DEC6E6}" type="slidenum">
              <a:rPr lang="en-GB" smtClean="0"/>
              <a:t>‹#›</a:t>
            </a:fld>
            <a:endParaRPr lang="en-GB"/>
          </a:p>
        </p:txBody>
      </p:sp>
      <p:pic>
        <p:nvPicPr>
          <p:cNvPr id="8" name="Picture 7">
            <a:extLst>
              <a:ext uri="{FF2B5EF4-FFF2-40B4-BE49-F238E27FC236}">
                <a16:creationId xmlns:a16="http://schemas.microsoft.com/office/drawing/2014/main" id="{5501251B-CA59-44EE-BE34-3410DAC49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08"/>
            <a:ext cx="9144000" cy="1097455"/>
          </a:xfrm>
          <a:prstGeom prst="rect">
            <a:avLst/>
          </a:prstGeom>
        </p:spPr>
      </p:pic>
    </p:spTree>
    <p:extLst>
      <p:ext uri="{BB962C8B-B14F-4D97-AF65-F5344CB8AC3E}">
        <p14:creationId xmlns:p14="http://schemas.microsoft.com/office/powerpoint/2010/main" val="744722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7A43B3-117C-4015-AA94-81F6E3FEDDE5}"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8B25C1-758E-4D91-BF74-89DEA6DEC6E6}" type="slidenum">
              <a:rPr lang="en-GB" smtClean="0"/>
              <a:t>‹#›</a:t>
            </a:fld>
            <a:endParaRPr lang="en-GB"/>
          </a:p>
        </p:txBody>
      </p:sp>
    </p:spTree>
    <p:extLst>
      <p:ext uri="{BB962C8B-B14F-4D97-AF65-F5344CB8AC3E}">
        <p14:creationId xmlns:p14="http://schemas.microsoft.com/office/powerpoint/2010/main" val="14376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7A43B3-117C-4015-AA94-81F6E3FEDDE5}"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8B25C1-758E-4D91-BF74-89DEA6DEC6E6}" type="slidenum">
              <a:rPr lang="en-GB" smtClean="0"/>
              <a:t>‹#›</a:t>
            </a:fld>
            <a:endParaRPr lang="en-GB"/>
          </a:p>
        </p:txBody>
      </p:sp>
    </p:spTree>
    <p:extLst>
      <p:ext uri="{BB962C8B-B14F-4D97-AF65-F5344CB8AC3E}">
        <p14:creationId xmlns:p14="http://schemas.microsoft.com/office/powerpoint/2010/main" val="3754168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077A43-D7E7-4B95-869D-CBB32CAE86FE}"/>
              </a:ext>
            </a:extLst>
          </p:cNvPr>
          <p:cNvSpPr/>
          <p:nvPr userDrawn="1"/>
        </p:nvSpPr>
        <p:spPr>
          <a:xfrm rot="16200000">
            <a:off x="4127624" y="-4133656"/>
            <a:ext cx="876695" cy="9144001"/>
          </a:xfrm>
          <a:prstGeom prst="rect">
            <a:avLst/>
          </a:prstGeom>
          <a:solidFill>
            <a:srgbClr val="1D38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94BFE1C1-4E5E-4BA4-9DFA-26D9D7027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518" y="230190"/>
            <a:ext cx="1527143" cy="448156"/>
          </a:xfrm>
          <a:prstGeom prst="rect">
            <a:avLst/>
          </a:prstGeom>
        </p:spPr>
      </p:pic>
      <p:sp>
        <p:nvSpPr>
          <p:cNvPr id="28" name="Content Placeholder 27">
            <a:extLst>
              <a:ext uri="{FF2B5EF4-FFF2-40B4-BE49-F238E27FC236}">
                <a16:creationId xmlns:a16="http://schemas.microsoft.com/office/drawing/2014/main" id="{EE36EEB2-A5E9-4CB5-AF7F-A947439F0C80}"/>
              </a:ext>
            </a:extLst>
          </p:cNvPr>
          <p:cNvSpPr>
            <a:spLocks noGrp="1"/>
          </p:cNvSpPr>
          <p:nvPr>
            <p:ph sz="quarter" idx="10" hasCustomPrompt="1"/>
          </p:nvPr>
        </p:nvSpPr>
        <p:spPr>
          <a:xfrm>
            <a:off x="0" y="0"/>
            <a:ext cx="9137650" cy="876300"/>
          </a:xfrm>
        </p:spPr>
        <p:txBody>
          <a:bodyPr/>
          <a:lstStyle>
            <a:lvl1pPr marL="0" indent="0">
              <a:buNone/>
              <a:defRPr>
                <a:solidFill>
                  <a:schemeClr val="bg1"/>
                </a:solidFill>
              </a:defRPr>
            </a:lvl1pPr>
          </a:lstStyle>
          <a:p>
            <a:pPr lvl="0"/>
            <a:r>
              <a:rPr lang="en-US" dirty="0"/>
              <a:t>Insert Text </a:t>
            </a:r>
          </a:p>
        </p:txBody>
      </p:sp>
    </p:spTree>
    <p:extLst>
      <p:ext uri="{BB962C8B-B14F-4D97-AF65-F5344CB8AC3E}">
        <p14:creationId xmlns:p14="http://schemas.microsoft.com/office/powerpoint/2010/main" val="717835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9DA0AD-8F25-472B-B692-C1BA40D9C921}"/>
              </a:ext>
            </a:extLst>
          </p:cNvPr>
          <p:cNvSpPr/>
          <p:nvPr userDrawn="1"/>
        </p:nvSpPr>
        <p:spPr>
          <a:xfrm>
            <a:off x="25399" y="0"/>
            <a:ext cx="9144000" cy="6858000"/>
          </a:xfrm>
          <a:prstGeom prst="rect">
            <a:avLst/>
          </a:prstGeom>
          <a:solidFill>
            <a:srgbClr val="1D38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CDDEE78B-BF4E-4197-9763-B78BADD8A061}"/>
              </a:ext>
            </a:extLst>
          </p:cNvPr>
          <p:cNvPicPr>
            <a:picLocks noChangeAspect="1"/>
          </p:cNvPicPr>
          <p:nvPr userDrawn="1"/>
        </p:nvPicPr>
        <p:blipFill>
          <a:blip r:embed="rId2"/>
          <a:stretch>
            <a:fillRect/>
          </a:stretch>
        </p:blipFill>
        <p:spPr>
          <a:xfrm>
            <a:off x="1479454" y="3863976"/>
            <a:ext cx="6146992" cy="1763711"/>
          </a:xfrm>
          <a:prstGeom prst="rect">
            <a:avLst/>
          </a:prstGeom>
        </p:spPr>
      </p:pic>
      <p:pic>
        <p:nvPicPr>
          <p:cNvPr id="9" name="Picture 8">
            <a:extLst>
              <a:ext uri="{FF2B5EF4-FFF2-40B4-BE49-F238E27FC236}">
                <a16:creationId xmlns:a16="http://schemas.microsoft.com/office/drawing/2014/main" id="{F3620531-2739-4E6A-8C5C-90FDE3CD5E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929" y="2024063"/>
            <a:ext cx="3112941" cy="913526"/>
          </a:xfrm>
          <a:prstGeom prst="rect">
            <a:avLst/>
          </a:prstGeom>
        </p:spPr>
      </p:pic>
    </p:spTree>
    <p:extLst>
      <p:ext uri="{BB962C8B-B14F-4D97-AF65-F5344CB8AC3E}">
        <p14:creationId xmlns:p14="http://schemas.microsoft.com/office/powerpoint/2010/main" val="257370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7A43B3-117C-4015-AA94-81F6E3FEDDE5}"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8B25C1-758E-4D91-BF74-89DEA6DEC6E6}" type="slidenum">
              <a:rPr lang="en-GB" smtClean="0"/>
              <a:t>‹#›</a:t>
            </a:fld>
            <a:endParaRPr lang="en-GB"/>
          </a:p>
        </p:txBody>
      </p:sp>
      <p:pic>
        <p:nvPicPr>
          <p:cNvPr id="7" name="Picture 6">
            <a:extLst>
              <a:ext uri="{FF2B5EF4-FFF2-40B4-BE49-F238E27FC236}">
                <a16:creationId xmlns:a16="http://schemas.microsoft.com/office/drawing/2014/main" id="{D9CE9F32-9BBD-40C1-92D9-12876F355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08"/>
            <a:ext cx="9144000" cy="1097455"/>
          </a:xfrm>
          <a:prstGeom prst="rect">
            <a:avLst/>
          </a:prstGeom>
        </p:spPr>
      </p:pic>
    </p:spTree>
    <p:extLst>
      <p:ext uri="{BB962C8B-B14F-4D97-AF65-F5344CB8AC3E}">
        <p14:creationId xmlns:p14="http://schemas.microsoft.com/office/powerpoint/2010/main" val="18863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7A43B3-117C-4015-AA94-81F6E3FEDDE5}" type="datetimeFigureOut">
              <a:rPr lang="en-GB" smtClean="0"/>
              <a:t>02/10/2020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8B25C1-758E-4D91-BF74-89DEA6DEC6E6}" type="slidenum">
              <a:rPr lang="en-GB" smtClean="0"/>
              <a:t>‹#›</a:t>
            </a:fld>
            <a:endParaRPr lang="en-GB"/>
          </a:p>
        </p:txBody>
      </p:sp>
    </p:spTree>
    <p:extLst>
      <p:ext uri="{BB962C8B-B14F-4D97-AF65-F5344CB8AC3E}">
        <p14:creationId xmlns:p14="http://schemas.microsoft.com/office/powerpoint/2010/main" val="139722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7A43B3-117C-4015-AA94-81F6E3FEDDE5}" type="datetimeFigureOut">
              <a:rPr lang="en-GB" smtClean="0"/>
              <a:t>02/10/2020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8B25C1-758E-4D91-BF74-89DEA6DEC6E6}" type="slidenum">
              <a:rPr lang="en-GB" smtClean="0"/>
              <a:t>‹#›</a:t>
            </a:fld>
            <a:endParaRPr lang="en-GB"/>
          </a:p>
        </p:txBody>
      </p:sp>
    </p:spTree>
    <p:extLst>
      <p:ext uri="{BB962C8B-B14F-4D97-AF65-F5344CB8AC3E}">
        <p14:creationId xmlns:p14="http://schemas.microsoft.com/office/powerpoint/2010/main" val="71959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7A43B3-117C-4015-AA94-81F6E3FEDDE5}" type="datetimeFigureOut">
              <a:rPr lang="en-GB" smtClean="0"/>
              <a:t>02/10/2020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8B25C1-758E-4D91-BF74-89DEA6DEC6E6}" type="slidenum">
              <a:rPr lang="en-GB" smtClean="0"/>
              <a:t>‹#›</a:t>
            </a:fld>
            <a:endParaRPr lang="en-GB"/>
          </a:p>
        </p:txBody>
      </p:sp>
    </p:spTree>
    <p:extLst>
      <p:ext uri="{BB962C8B-B14F-4D97-AF65-F5344CB8AC3E}">
        <p14:creationId xmlns:p14="http://schemas.microsoft.com/office/powerpoint/2010/main" val="94776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7A43B3-117C-4015-AA94-81F6E3FEDDE5}" type="datetimeFigureOut">
              <a:rPr lang="en-GB" smtClean="0"/>
              <a:t>02/10/2020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8B25C1-758E-4D91-BF74-89DEA6DEC6E6}" type="slidenum">
              <a:rPr lang="en-GB" smtClean="0"/>
              <a:t>‹#›</a:t>
            </a:fld>
            <a:endParaRPr lang="en-GB"/>
          </a:p>
        </p:txBody>
      </p:sp>
    </p:spTree>
    <p:extLst>
      <p:ext uri="{BB962C8B-B14F-4D97-AF65-F5344CB8AC3E}">
        <p14:creationId xmlns:p14="http://schemas.microsoft.com/office/powerpoint/2010/main" val="2273953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7A43B3-117C-4015-AA94-81F6E3FEDDE5}" type="datetimeFigureOut">
              <a:rPr lang="en-GB" smtClean="0"/>
              <a:t>02/10/2020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8B25C1-758E-4D91-BF74-89DEA6DEC6E6}" type="slidenum">
              <a:rPr lang="en-GB" smtClean="0"/>
              <a:t>‹#›</a:t>
            </a:fld>
            <a:endParaRPr lang="en-GB"/>
          </a:p>
        </p:txBody>
      </p:sp>
    </p:spTree>
    <p:extLst>
      <p:ext uri="{BB962C8B-B14F-4D97-AF65-F5344CB8AC3E}">
        <p14:creationId xmlns:p14="http://schemas.microsoft.com/office/powerpoint/2010/main" val="90952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7A43B3-117C-4015-AA94-81F6E3FEDDE5}" type="datetimeFigureOut">
              <a:rPr lang="en-GB" smtClean="0"/>
              <a:t>02/10/2020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8B25C1-758E-4D91-BF74-89DEA6DEC6E6}" type="slidenum">
              <a:rPr lang="en-GB" smtClean="0"/>
              <a:t>‹#›</a:t>
            </a:fld>
            <a:endParaRPr lang="en-GB"/>
          </a:p>
        </p:txBody>
      </p:sp>
    </p:spTree>
    <p:extLst>
      <p:ext uri="{BB962C8B-B14F-4D97-AF65-F5344CB8AC3E}">
        <p14:creationId xmlns:p14="http://schemas.microsoft.com/office/powerpoint/2010/main" val="61462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7A43B3-117C-4015-AA94-81F6E3FEDDE5}" type="datetimeFigureOut">
              <a:rPr lang="en-GB" smtClean="0"/>
              <a:t>02/10/2020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8B25C1-758E-4D91-BF74-89DEA6DEC6E6}" type="slidenum">
              <a:rPr lang="en-GB" smtClean="0"/>
              <a:t>‹#›</a:t>
            </a:fld>
            <a:endParaRPr lang="en-GB"/>
          </a:p>
        </p:txBody>
      </p:sp>
    </p:spTree>
    <p:extLst>
      <p:ext uri="{BB962C8B-B14F-4D97-AF65-F5344CB8AC3E}">
        <p14:creationId xmlns:p14="http://schemas.microsoft.com/office/powerpoint/2010/main" val="1542564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A43B3-117C-4015-AA94-81F6E3FEDDE5}" type="datetimeFigureOut">
              <a:rPr lang="en-GB" smtClean="0"/>
              <a:t>02/10/2020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B25C1-758E-4D91-BF74-89DEA6DEC6E6}" type="slidenum">
              <a:rPr lang="en-GB" smtClean="0"/>
              <a:t>‹#›</a:t>
            </a:fld>
            <a:endParaRPr lang="en-GB"/>
          </a:p>
        </p:txBody>
      </p:sp>
    </p:spTree>
    <p:extLst>
      <p:ext uri="{BB962C8B-B14F-4D97-AF65-F5344CB8AC3E}">
        <p14:creationId xmlns:p14="http://schemas.microsoft.com/office/powerpoint/2010/main" val="3915589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3.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F0A5-924B-4E75-8D47-8F1900AD832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79DC860-ED83-4171-82EF-210B1D3740C8}"/>
              </a:ext>
            </a:extLst>
          </p:cNvPr>
          <p:cNvSpPr>
            <a:spLocks noGrp="1"/>
          </p:cNvSpPr>
          <p:nvPr>
            <p:ph type="subTitle" idx="1"/>
          </p:nvPr>
        </p:nvSpPr>
        <p:spPr/>
        <p:txBody>
          <a:bodyPr/>
          <a:lstStyle/>
          <a:p>
            <a:endParaRPr lang="en-GB"/>
          </a:p>
        </p:txBody>
      </p:sp>
      <p:sp>
        <p:nvSpPr>
          <p:cNvPr id="4" name="Rectangle 3">
            <a:extLst>
              <a:ext uri="{FF2B5EF4-FFF2-40B4-BE49-F238E27FC236}">
                <a16:creationId xmlns:a16="http://schemas.microsoft.com/office/drawing/2014/main" id="{0D07E2AF-DABD-4D20-ADA0-44E61F56D27D}"/>
              </a:ext>
            </a:extLst>
          </p:cNvPr>
          <p:cNvSpPr/>
          <p:nvPr/>
        </p:nvSpPr>
        <p:spPr>
          <a:xfrm>
            <a:off x="0" y="0"/>
            <a:ext cx="9144000" cy="6858000"/>
          </a:xfrm>
          <a:prstGeom prst="rect">
            <a:avLst/>
          </a:prstGeom>
          <a:solidFill>
            <a:srgbClr val="1D38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C6A328C6-B023-4F11-BDDB-2A824DA6F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821" y="1859330"/>
            <a:ext cx="3678358" cy="1079454"/>
          </a:xfrm>
          <a:prstGeom prst="rect">
            <a:avLst/>
          </a:prstGeom>
        </p:spPr>
      </p:pic>
      <p:pic>
        <p:nvPicPr>
          <p:cNvPr id="6" name="Picture 5">
            <a:extLst>
              <a:ext uri="{FF2B5EF4-FFF2-40B4-BE49-F238E27FC236}">
                <a16:creationId xmlns:a16="http://schemas.microsoft.com/office/drawing/2014/main" id="{47C1BABD-DFB4-449E-AFEB-B4D0373E9260}"/>
              </a:ext>
            </a:extLst>
          </p:cNvPr>
          <p:cNvPicPr>
            <a:picLocks noChangeAspect="1"/>
          </p:cNvPicPr>
          <p:nvPr/>
        </p:nvPicPr>
        <p:blipFill>
          <a:blip r:embed="rId3"/>
          <a:stretch>
            <a:fillRect/>
          </a:stretch>
        </p:blipFill>
        <p:spPr>
          <a:xfrm>
            <a:off x="1708687" y="3191470"/>
            <a:ext cx="5938727" cy="1813644"/>
          </a:xfrm>
          <a:prstGeom prst="rect">
            <a:avLst/>
          </a:prstGeom>
        </p:spPr>
      </p:pic>
    </p:spTree>
    <p:extLst>
      <p:ext uri="{BB962C8B-B14F-4D97-AF65-F5344CB8AC3E}">
        <p14:creationId xmlns:p14="http://schemas.microsoft.com/office/powerpoint/2010/main" val="2467680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E5F5E5-CABD-4AF1-9B27-5CD095ECF30C}"/>
              </a:ext>
            </a:extLst>
          </p:cNvPr>
          <p:cNvPicPr>
            <a:picLocks noChangeAspect="1"/>
          </p:cNvPicPr>
          <p:nvPr/>
        </p:nvPicPr>
        <p:blipFill>
          <a:blip r:embed="rId2"/>
          <a:stretch>
            <a:fillRect/>
          </a:stretch>
        </p:blipFill>
        <p:spPr>
          <a:xfrm>
            <a:off x="0" y="1414020"/>
            <a:ext cx="9137650" cy="4997619"/>
          </a:xfrm>
          <a:prstGeom prst="rect">
            <a:avLst/>
          </a:prstGeom>
        </p:spPr>
      </p:pic>
      <p:sp>
        <p:nvSpPr>
          <p:cNvPr id="10" name="Title 1">
            <a:extLst>
              <a:ext uri="{FF2B5EF4-FFF2-40B4-BE49-F238E27FC236}">
                <a16:creationId xmlns:a16="http://schemas.microsoft.com/office/drawing/2014/main" id="{95F8B0E0-E950-4714-B621-237946AFCE3F}"/>
              </a:ext>
            </a:extLst>
          </p:cNvPr>
          <p:cNvSpPr txBox="1">
            <a:spLocks/>
          </p:cNvSpPr>
          <p:nvPr/>
        </p:nvSpPr>
        <p:spPr>
          <a:xfrm>
            <a:off x="234604" y="285795"/>
            <a:ext cx="3436328" cy="5760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chemeClr val="bg1"/>
                </a:solidFill>
                <a:latin typeface="+mn-lt"/>
              </a:rPr>
              <a:t>Vivalytic</a:t>
            </a:r>
            <a:r>
              <a:rPr lang="en-US" sz="2800" dirty="0">
                <a:solidFill>
                  <a:schemeClr val="bg1"/>
                </a:solidFill>
                <a:latin typeface="+mn-lt"/>
              </a:rPr>
              <a:t> </a:t>
            </a:r>
            <a:r>
              <a:rPr lang="en-US" sz="2800" dirty="0" err="1">
                <a:solidFill>
                  <a:schemeClr val="bg1"/>
                </a:solidFill>
                <a:latin typeface="+mn-lt"/>
              </a:rPr>
              <a:t>Worfklow</a:t>
            </a:r>
            <a:endParaRPr lang="en-GB" sz="2800" dirty="0">
              <a:solidFill>
                <a:schemeClr val="bg1"/>
              </a:solidFill>
              <a:latin typeface="+mn-lt"/>
            </a:endParaRPr>
          </a:p>
        </p:txBody>
      </p:sp>
    </p:spTree>
    <p:extLst>
      <p:ext uri="{BB962C8B-B14F-4D97-AF65-F5344CB8AC3E}">
        <p14:creationId xmlns:p14="http://schemas.microsoft.com/office/powerpoint/2010/main" val="3614540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356669-3580-4211-9D8A-C62D2359451A}"/>
              </a:ext>
            </a:extLst>
          </p:cNvPr>
          <p:cNvSpPr>
            <a:spLocks noGrp="1"/>
          </p:cNvSpPr>
          <p:nvPr>
            <p:ph sz="quarter" idx="10"/>
          </p:nvPr>
        </p:nvSpPr>
        <p:spPr/>
        <p:txBody>
          <a:bodyPr/>
          <a:lstStyle/>
          <a:p>
            <a:endParaRPr lang="en-GB"/>
          </a:p>
        </p:txBody>
      </p:sp>
      <p:pic>
        <p:nvPicPr>
          <p:cNvPr id="3" name="Content Placeholder 4">
            <a:extLst>
              <a:ext uri="{FF2B5EF4-FFF2-40B4-BE49-F238E27FC236}">
                <a16:creationId xmlns:a16="http://schemas.microsoft.com/office/drawing/2014/main" id="{E90402E9-1B37-4182-8437-E909B897C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357" y="-266700"/>
            <a:ext cx="16174995" cy="7124700"/>
          </a:xfrm>
          <a:prstGeom prst="rect">
            <a:avLst/>
          </a:prstGeom>
        </p:spPr>
      </p:pic>
    </p:spTree>
    <p:extLst>
      <p:ext uri="{BB962C8B-B14F-4D97-AF65-F5344CB8AC3E}">
        <p14:creationId xmlns:p14="http://schemas.microsoft.com/office/powerpoint/2010/main" val="46430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99F445-B2A6-4F65-869C-BDE934A3A831}"/>
              </a:ext>
            </a:extLst>
          </p:cNvPr>
          <p:cNvSpPr>
            <a:spLocks noGrp="1"/>
          </p:cNvSpPr>
          <p:nvPr>
            <p:ph sz="quarter" idx="10"/>
          </p:nvPr>
        </p:nvSpPr>
        <p:spPr/>
        <p:txBody>
          <a:bodyPr/>
          <a:lstStyle/>
          <a:p>
            <a:endParaRPr lang="en-GB"/>
          </a:p>
        </p:txBody>
      </p:sp>
      <p:pic>
        <p:nvPicPr>
          <p:cNvPr id="3" name="Content Placeholder 4">
            <a:extLst>
              <a:ext uri="{FF2B5EF4-FFF2-40B4-BE49-F238E27FC236}">
                <a16:creationId xmlns:a16="http://schemas.microsoft.com/office/drawing/2014/main" id="{5CE9963F-1EC3-46A7-B590-496B3DB3D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12" y="-2303033"/>
            <a:ext cx="13721312" cy="9161033"/>
          </a:xfrm>
          <a:prstGeom prst="rect">
            <a:avLst/>
          </a:prstGeom>
        </p:spPr>
      </p:pic>
    </p:spTree>
    <p:extLst>
      <p:ext uri="{BB962C8B-B14F-4D97-AF65-F5344CB8AC3E}">
        <p14:creationId xmlns:p14="http://schemas.microsoft.com/office/powerpoint/2010/main" val="3657675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273D04-E001-42CE-BB4B-441CD4100D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94" r="11384"/>
          <a:stretch/>
        </p:blipFill>
        <p:spPr>
          <a:xfrm>
            <a:off x="-95530" y="0"/>
            <a:ext cx="9897898" cy="6858000"/>
          </a:xfrm>
        </p:spPr>
      </p:pic>
    </p:spTree>
    <p:extLst>
      <p:ext uri="{BB962C8B-B14F-4D97-AF65-F5344CB8AC3E}">
        <p14:creationId xmlns:p14="http://schemas.microsoft.com/office/powerpoint/2010/main" val="2961439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6A0AB4-5E56-447D-9553-2DAE0905D024}"/>
              </a:ext>
            </a:extLst>
          </p:cNvPr>
          <p:cNvSpPr txBox="1"/>
          <p:nvPr/>
        </p:nvSpPr>
        <p:spPr>
          <a:xfrm>
            <a:off x="239802" y="314266"/>
            <a:ext cx="6638076" cy="584775"/>
          </a:xfrm>
          <a:prstGeom prst="rect">
            <a:avLst/>
          </a:prstGeom>
          <a:noFill/>
        </p:spPr>
        <p:txBody>
          <a:bodyPr wrap="square" rtlCol="0">
            <a:spAutoFit/>
          </a:bodyPr>
          <a:lstStyle/>
          <a:p>
            <a:r>
              <a:rPr lang="en-US" sz="3200" dirty="0">
                <a:solidFill>
                  <a:schemeClr val="bg1"/>
                </a:solidFill>
              </a:rPr>
              <a:t>SARS-CoV-2 Test Options</a:t>
            </a:r>
            <a:endParaRPr lang="en-GB" sz="3200" dirty="0">
              <a:solidFill>
                <a:schemeClr val="bg1"/>
              </a:solidFill>
            </a:endParaRPr>
          </a:p>
        </p:txBody>
      </p:sp>
      <p:graphicFrame>
        <p:nvGraphicFramePr>
          <p:cNvPr id="5" name="Table 4">
            <a:extLst>
              <a:ext uri="{FF2B5EF4-FFF2-40B4-BE49-F238E27FC236}">
                <a16:creationId xmlns:a16="http://schemas.microsoft.com/office/drawing/2014/main" id="{4FEBC00B-471D-46C6-9721-CB4C23933E4F}"/>
              </a:ext>
            </a:extLst>
          </p:cNvPr>
          <p:cNvGraphicFramePr>
            <a:graphicFrameLocks noGrp="1"/>
          </p:cNvGraphicFramePr>
          <p:nvPr>
            <p:extLst>
              <p:ext uri="{D42A27DB-BD31-4B8C-83A1-F6EECF244321}">
                <p14:modId xmlns:p14="http://schemas.microsoft.com/office/powerpoint/2010/main" val="3282901300"/>
              </p:ext>
            </p:extLst>
          </p:nvPr>
        </p:nvGraphicFramePr>
        <p:xfrm>
          <a:off x="2362050" y="4339975"/>
          <a:ext cx="5930301" cy="2203759"/>
        </p:xfrm>
        <a:graphic>
          <a:graphicData uri="http://schemas.openxmlformats.org/drawingml/2006/table">
            <a:tbl>
              <a:tblPr firstRow="1" bandRow="1">
                <a:tableStyleId>{5C22544A-7EE6-4342-B048-85BDC9FD1C3A}</a:tableStyleId>
              </a:tblPr>
              <a:tblGrid>
                <a:gridCol w="3376284">
                  <a:extLst>
                    <a:ext uri="{9D8B030D-6E8A-4147-A177-3AD203B41FA5}">
                      <a16:colId xmlns:a16="http://schemas.microsoft.com/office/drawing/2014/main" val="2797089725"/>
                    </a:ext>
                  </a:extLst>
                </a:gridCol>
                <a:gridCol w="2554017">
                  <a:extLst>
                    <a:ext uri="{9D8B030D-6E8A-4147-A177-3AD203B41FA5}">
                      <a16:colId xmlns:a16="http://schemas.microsoft.com/office/drawing/2014/main" val="1649202133"/>
                    </a:ext>
                  </a:extLst>
                </a:gridCol>
              </a:tblGrid>
              <a:tr h="339946">
                <a:tc gridSpan="2">
                  <a:txBody>
                    <a:bodyPr/>
                    <a:lstStyle/>
                    <a:p>
                      <a:pPr algn="ctr"/>
                      <a:r>
                        <a:rPr lang="en-US" sz="1600" dirty="0"/>
                        <a:t>(Extended) Respiratory Viral Infection Array</a:t>
                      </a:r>
                      <a:endParaRPr lang="en-GB" sz="1600" dirty="0"/>
                    </a:p>
                  </a:txBody>
                  <a:tcPr/>
                </a:tc>
                <a:tc hMerge="1">
                  <a:txBody>
                    <a:bodyPr/>
                    <a:lstStyle/>
                    <a:p>
                      <a:endParaRPr lang="en-GB" dirty="0"/>
                    </a:p>
                  </a:txBody>
                  <a:tcPr/>
                </a:tc>
                <a:extLst>
                  <a:ext uri="{0D108BD9-81ED-4DB2-BD59-A6C34878D82A}">
                    <a16:rowId xmlns:a16="http://schemas.microsoft.com/office/drawing/2014/main" val="736994717"/>
                  </a:ext>
                </a:extLst>
              </a:tr>
              <a:tr h="0">
                <a:tc>
                  <a:txBody>
                    <a:bodyPr/>
                    <a:lstStyle/>
                    <a:p>
                      <a:pPr algn="ctr"/>
                      <a:r>
                        <a:rPr lang="en-GB" sz="1200" b="0" i="0" u="none" strike="noStrike" kern="1200" baseline="0" dirty="0">
                          <a:solidFill>
                            <a:schemeClr val="dk1"/>
                          </a:solidFill>
                          <a:latin typeface="+mn-lt"/>
                          <a:ea typeface="+mn-ea"/>
                          <a:cs typeface="+mn-cs"/>
                        </a:rPr>
                        <a:t>          SARS-CoV-2 (COVID-19)</a:t>
                      </a:r>
                    </a:p>
                  </a:txBody>
                  <a:tcPr/>
                </a:tc>
                <a:tc>
                  <a:txBody>
                    <a:bodyPr/>
                    <a:lstStyle/>
                    <a:p>
                      <a:pPr algn="ctr"/>
                      <a:r>
                        <a:rPr lang="pt-BR" sz="1200" b="0" i="0" u="none" strike="noStrike" kern="1200" baseline="0" dirty="0">
                          <a:solidFill>
                            <a:schemeClr val="dk1"/>
                          </a:solidFill>
                          <a:latin typeface="+mn-lt"/>
                          <a:ea typeface="+mn-ea"/>
                          <a:cs typeface="+mn-cs"/>
                        </a:rPr>
                        <a:t>Adenovovirus A/B/C/D/E</a:t>
                      </a:r>
                      <a:r>
                        <a:rPr lang="en-GB" sz="1200" b="0" i="0" u="none" strike="noStrike" kern="1200" baseline="0" dirty="0">
                          <a:solidFill>
                            <a:schemeClr val="dk1"/>
                          </a:solidFill>
                          <a:latin typeface="+mn-lt"/>
                          <a:ea typeface="+mn-ea"/>
                          <a:cs typeface="+mn-cs"/>
                        </a:rPr>
                        <a:t>	</a:t>
                      </a:r>
                    </a:p>
                  </a:txBody>
                  <a:tcPr/>
                </a:tc>
                <a:extLst>
                  <a:ext uri="{0D108BD9-81ED-4DB2-BD59-A6C34878D82A}">
                    <a16:rowId xmlns:a16="http://schemas.microsoft.com/office/drawing/2014/main" val="3810581991"/>
                  </a:ext>
                </a:extLst>
              </a:tr>
              <a:tr h="460595">
                <a:tc>
                  <a:txBody>
                    <a:bodyPr/>
                    <a:lstStyle/>
                    <a:p>
                      <a:pPr algn="ctr"/>
                      <a:r>
                        <a:rPr lang="en-GB" sz="1200" b="0" i="0" u="none" strike="noStrike" kern="1200" baseline="0" dirty="0" err="1">
                          <a:solidFill>
                            <a:schemeClr val="dk1"/>
                          </a:solidFill>
                          <a:latin typeface="+mn-lt"/>
                          <a:ea typeface="+mn-ea"/>
                          <a:cs typeface="+mn-cs"/>
                        </a:rPr>
                        <a:t>Sarbecovirus</a:t>
                      </a:r>
                      <a:r>
                        <a:rPr lang="en-GB" sz="1200" b="0" i="0" u="none" strike="noStrike" kern="1200" baseline="0" dirty="0">
                          <a:solidFill>
                            <a:schemeClr val="dk1"/>
                          </a:solidFill>
                          <a:latin typeface="+mn-lt"/>
                          <a:ea typeface="+mn-ea"/>
                          <a:cs typeface="+mn-cs"/>
                        </a:rPr>
                        <a:t> </a:t>
                      </a:r>
                    </a:p>
                    <a:p>
                      <a:pPr algn="ctr"/>
                      <a:r>
                        <a:rPr lang="en-GB" sz="1200" b="0" i="0" u="none" strike="noStrike" kern="1200" baseline="0" dirty="0">
                          <a:solidFill>
                            <a:schemeClr val="dk1"/>
                          </a:solidFill>
                          <a:latin typeface="+mn-lt"/>
                          <a:ea typeface="+mn-ea"/>
                          <a:cs typeface="+mn-cs"/>
                        </a:rPr>
                        <a:t>(SARS, SARS like, SARS-CoV-2) </a:t>
                      </a:r>
                    </a:p>
                  </a:txBody>
                  <a:tcPr/>
                </a:tc>
                <a:tc>
                  <a:txBody>
                    <a:bodyPr/>
                    <a:lstStyle/>
                    <a:p>
                      <a:pPr algn="ctr"/>
                      <a:r>
                        <a:rPr lang="en-GB" sz="1200" b="0" i="0" u="none" strike="noStrike" kern="1200" baseline="0" dirty="0">
                          <a:solidFill>
                            <a:schemeClr val="dk1"/>
                          </a:solidFill>
                          <a:latin typeface="+mn-lt"/>
                          <a:ea typeface="+mn-ea"/>
                          <a:cs typeface="+mn-cs"/>
                        </a:rPr>
                        <a:t>Enterovirus A/B/C </a:t>
                      </a:r>
                    </a:p>
                  </a:txBody>
                  <a:tcPr/>
                </a:tc>
                <a:extLst>
                  <a:ext uri="{0D108BD9-81ED-4DB2-BD59-A6C34878D82A}">
                    <a16:rowId xmlns:a16="http://schemas.microsoft.com/office/drawing/2014/main" val="1307797075"/>
                  </a:ext>
                </a:extLst>
              </a:tr>
              <a:tr h="339946">
                <a:tc>
                  <a:txBody>
                    <a:bodyPr/>
                    <a:lstStyle/>
                    <a:p>
                      <a:pPr algn="ctr"/>
                      <a:r>
                        <a:rPr lang="en-GB" sz="1200" b="0" i="0" u="none" strike="noStrike" kern="1200" baseline="0" dirty="0">
                          <a:solidFill>
                            <a:schemeClr val="dk1"/>
                          </a:solidFill>
                          <a:latin typeface="+mn-lt"/>
                          <a:ea typeface="+mn-ea"/>
                          <a:cs typeface="+mn-cs"/>
                        </a:rPr>
                        <a:t>         Coronavirus 229E/NL63 	</a:t>
                      </a:r>
                    </a:p>
                  </a:txBody>
                  <a:tcPr/>
                </a:tc>
                <a:tc>
                  <a:txBody>
                    <a:bodyPr/>
                    <a:lstStyle/>
                    <a:p>
                      <a:pPr algn="ctr"/>
                      <a:r>
                        <a:rPr lang="en-GB" sz="1200" b="0" i="0" u="none" strike="noStrike" kern="1200" baseline="0" dirty="0">
                          <a:solidFill>
                            <a:schemeClr val="dk1"/>
                          </a:solidFill>
                          <a:latin typeface="+mn-lt"/>
                          <a:ea typeface="+mn-ea"/>
                          <a:cs typeface="+mn-cs"/>
                        </a:rPr>
                        <a:t>Influenza A </a:t>
                      </a:r>
                    </a:p>
                  </a:txBody>
                  <a:tcPr/>
                </a:tc>
                <a:extLst>
                  <a:ext uri="{0D108BD9-81ED-4DB2-BD59-A6C34878D82A}">
                    <a16:rowId xmlns:a16="http://schemas.microsoft.com/office/drawing/2014/main" val="4251886580"/>
                  </a:ext>
                </a:extLst>
              </a:tr>
              <a:tr h="331752">
                <a:tc>
                  <a:txBody>
                    <a:bodyPr/>
                    <a:lstStyle/>
                    <a:p>
                      <a:pPr algn="ctr"/>
                      <a:r>
                        <a:rPr lang="en-GB" sz="1200" b="0" i="0" u="none" strike="noStrike" kern="1200" baseline="0" dirty="0">
                          <a:solidFill>
                            <a:schemeClr val="dk1"/>
                          </a:solidFill>
                          <a:latin typeface="+mn-lt"/>
                          <a:ea typeface="+mn-ea"/>
                          <a:cs typeface="+mn-cs"/>
                        </a:rPr>
                        <a:t>Coronavirus OC43/HKUI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Influenza B </a:t>
                      </a:r>
                    </a:p>
                  </a:txBody>
                  <a:tcPr/>
                </a:tc>
                <a:extLst>
                  <a:ext uri="{0D108BD9-81ED-4DB2-BD59-A6C34878D82A}">
                    <a16:rowId xmlns:a16="http://schemas.microsoft.com/office/drawing/2014/main" val="4143313704"/>
                  </a:ext>
                </a:extLst>
              </a:tr>
              <a:tr h="407154">
                <a:tc>
                  <a:txBody>
                    <a:bodyPr/>
                    <a:lstStyle/>
                    <a:p>
                      <a:pPr algn="ctr"/>
                      <a:r>
                        <a:rPr lang="en-GB" sz="1200" b="0" i="0" u="none" strike="noStrike" kern="1200" baseline="0" dirty="0">
                          <a:solidFill>
                            <a:schemeClr val="dk1"/>
                          </a:solidFill>
                          <a:latin typeface="+mn-lt"/>
                          <a:ea typeface="+mn-ea"/>
                          <a:cs typeface="+mn-cs"/>
                        </a:rPr>
                        <a:t>Middle East Respiratory </a:t>
                      </a:r>
                    </a:p>
                    <a:p>
                      <a:pPr algn="ctr"/>
                      <a:r>
                        <a:rPr lang="en-GB" sz="1200" b="0" i="0" u="none" strike="noStrike" kern="1200" baseline="0" dirty="0">
                          <a:solidFill>
                            <a:schemeClr val="dk1"/>
                          </a:solidFill>
                          <a:latin typeface="+mn-lt"/>
                          <a:ea typeface="+mn-ea"/>
                          <a:cs typeface="+mn-cs"/>
                        </a:rPr>
                        <a:t>Syndrome Coronavirus (MERS-</a:t>
                      </a:r>
                      <a:r>
                        <a:rPr lang="en-GB" sz="1200" b="0" i="0" u="none" strike="noStrike" kern="1200" baseline="0" dirty="0" err="1">
                          <a:solidFill>
                            <a:schemeClr val="dk1"/>
                          </a:solidFill>
                          <a:latin typeface="+mn-lt"/>
                          <a:ea typeface="+mn-ea"/>
                          <a:cs typeface="+mn-cs"/>
                        </a:rPr>
                        <a:t>CoV</a:t>
                      </a:r>
                      <a:r>
                        <a:rPr lang="en-GB" sz="1200" b="0" i="0" u="none" strike="noStrike" kern="1200" baseline="0" dirty="0">
                          <a:solidFill>
                            <a:schemeClr val="dk1"/>
                          </a:solidFill>
                          <a:latin typeface="+mn-lt"/>
                          <a:ea typeface="+mn-ea"/>
                          <a:cs typeface="+mn-cs"/>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Rhinovirus A/B </a:t>
                      </a:r>
                    </a:p>
                  </a:txBody>
                  <a:tcPr/>
                </a:tc>
                <a:extLst>
                  <a:ext uri="{0D108BD9-81ED-4DB2-BD59-A6C34878D82A}">
                    <a16:rowId xmlns:a16="http://schemas.microsoft.com/office/drawing/2014/main" val="3194759942"/>
                  </a:ext>
                </a:extLst>
              </a:tr>
            </a:tbl>
          </a:graphicData>
        </a:graphic>
      </p:graphicFrame>
      <p:sp>
        <p:nvSpPr>
          <p:cNvPr id="6" name="Rectangle 5">
            <a:extLst>
              <a:ext uri="{FF2B5EF4-FFF2-40B4-BE49-F238E27FC236}">
                <a16:creationId xmlns:a16="http://schemas.microsoft.com/office/drawing/2014/main" id="{3E9541BC-8C1C-4867-9858-CFBC0A8BD75D}"/>
              </a:ext>
            </a:extLst>
          </p:cNvPr>
          <p:cNvSpPr/>
          <p:nvPr/>
        </p:nvSpPr>
        <p:spPr>
          <a:xfrm>
            <a:off x="239802" y="1143073"/>
            <a:ext cx="8375280" cy="1477328"/>
          </a:xfrm>
          <a:prstGeom prst="rect">
            <a:avLst/>
          </a:prstGeom>
        </p:spPr>
        <p:txBody>
          <a:bodyPr wrap="square">
            <a:spAutoFit/>
          </a:bodyPr>
          <a:lstStyle/>
          <a:p>
            <a:r>
              <a:rPr lang="en-GB" dirty="0">
                <a:latin typeface="Gill Sans MT Pro Medium"/>
              </a:rPr>
              <a:t>Sample Type: 		</a:t>
            </a:r>
            <a:r>
              <a:rPr lang="en-GB" dirty="0">
                <a:latin typeface="Gill Sans MT Pro Book"/>
              </a:rPr>
              <a:t>Nasopharyngeal Swab </a:t>
            </a:r>
          </a:p>
          <a:p>
            <a:r>
              <a:rPr lang="en-GB" dirty="0">
                <a:latin typeface="Gill Sans MT Pro Medium"/>
              </a:rPr>
              <a:t>Sample Volume: 	</a:t>
            </a:r>
            <a:r>
              <a:rPr lang="en-GB" dirty="0">
                <a:latin typeface="Gill Sans MT Pro Book"/>
              </a:rPr>
              <a:t>300</a:t>
            </a:r>
            <a:r>
              <a:rPr lang="el-GR" dirty="0">
                <a:latin typeface="Gill Sans MT Pro Book"/>
              </a:rPr>
              <a:t>μ</a:t>
            </a:r>
            <a:r>
              <a:rPr lang="en-GB" dirty="0">
                <a:latin typeface="Gill Sans MT Pro Book"/>
              </a:rPr>
              <a:t>l Clinical Sample </a:t>
            </a:r>
          </a:p>
          <a:p>
            <a:r>
              <a:rPr lang="en-GB" dirty="0">
                <a:latin typeface="Gill Sans MT Pro Medium"/>
              </a:rPr>
              <a:t>Result Time: 		39 minutes (Rapid Test)</a:t>
            </a:r>
          </a:p>
          <a:p>
            <a:r>
              <a:rPr lang="en-GB" dirty="0">
                <a:latin typeface="Gill Sans MT Pro Medium"/>
              </a:rPr>
              <a:t>				</a:t>
            </a:r>
            <a:r>
              <a:rPr lang="en-GB" dirty="0">
                <a:latin typeface="Gill Sans MT Pro Book"/>
              </a:rPr>
              <a:t>2.5 Hours (1</a:t>
            </a:r>
            <a:r>
              <a:rPr lang="en-GB" baseline="30000" dirty="0">
                <a:latin typeface="Gill Sans MT Pro Book"/>
              </a:rPr>
              <a:t>st</a:t>
            </a:r>
            <a:r>
              <a:rPr lang="en-GB" dirty="0">
                <a:latin typeface="Gill Sans MT Pro Book"/>
              </a:rPr>
              <a:t> generation Sars-Cov-2 test and extended VRI array)</a:t>
            </a:r>
          </a:p>
          <a:p>
            <a:endParaRPr lang="en-GB" dirty="0"/>
          </a:p>
        </p:txBody>
      </p:sp>
      <p:pic>
        <p:nvPicPr>
          <p:cNvPr id="7" name="Content Placeholder 4">
            <a:extLst>
              <a:ext uri="{FF2B5EF4-FFF2-40B4-BE49-F238E27FC236}">
                <a16:creationId xmlns:a16="http://schemas.microsoft.com/office/drawing/2014/main" id="{F3EBD9C7-5EC7-4C6D-9C12-CE2455F292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556" t="10789" r="25805" b="7589"/>
          <a:stretch/>
        </p:blipFill>
        <p:spPr>
          <a:xfrm>
            <a:off x="145523" y="2606954"/>
            <a:ext cx="2216527" cy="4053000"/>
          </a:xfrm>
        </p:spPr>
      </p:pic>
      <p:graphicFrame>
        <p:nvGraphicFramePr>
          <p:cNvPr id="2" name="Table 1">
            <a:extLst>
              <a:ext uri="{FF2B5EF4-FFF2-40B4-BE49-F238E27FC236}">
                <a16:creationId xmlns:a16="http://schemas.microsoft.com/office/drawing/2014/main" id="{22E9072D-CE4D-40BA-A541-A4B7CB4281CD}"/>
              </a:ext>
            </a:extLst>
          </p:cNvPr>
          <p:cNvGraphicFramePr>
            <a:graphicFrameLocks noGrp="1"/>
          </p:cNvGraphicFramePr>
          <p:nvPr>
            <p:extLst>
              <p:ext uri="{D42A27DB-BD31-4B8C-83A1-F6EECF244321}">
                <p14:modId xmlns:p14="http://schemas.microsoft.com/office/powerpoint/2010/main" val="1355377997"/>
              </p:ext>
            </p:extLst>
          </p:nvPr>
        </p:nvGraphicFramePr>
        <p:xfrm>
          <a:off x="2362049" y="2618615"/>
          <a:ext cx="5930301" cy="614266"/>
        </p:xfrm>
        <a:graphic>
          <a:graphicData uri="http://schemas.openxmlformats.org/drawingml/2006/table">
            <a:tbl>
              <a:tblPr firstRow="1" bandRow="1">
                <a:tableStyleId>{5C22544A-7EE6-4342-B048-85BDC9FD1C3A}</a:tableStyleId>
              </a:tblPr>
              <a:tblGrid>
                <a:gridCol w="5930301">
                  <a:extLst>
                    <a:ext uri="{9D8B030D-6E8A-4147-A177-3AD203B41FA5}">
                      <a16:colId xmlns:a16="http://schemas.microsoft.com/office/drawing/2014/main" val="3408049733"/>
                    </a:ext>
                  </a:extLst>
                </a:gridCol>
              </a:tblGrid>
              <a:tr h="339946">
                <a:tc>
                  <a:txBody>
                    <a:bodyPr/>
                    <a:lstStyle/>
                    <a:p>
                      <a:pPr algn="ctr"/>
                      <a:r>
                        <a:rPr lang="en-US" sz="1600" dirty="0"/>
                        <a:t>SARS-CoV-2 Rapid Test </a:t>
                      </a:r>
                      <a:endParaRPr lang="en-GB" sz="1600" dirty="0"/>
                    </a:p>
                  </a:txBody>
                  <a:tcPr/>
                </a:tc>
                <a:extLst>
                  <a:ext uri="{0D108BD9-81ED-4DB2-BD59-A6C34878D82A}">
                    <a16:rowId xmlns:a16="http://schemas.microsoft.com/office/drawing/2014/main" val="477356916"/>
                  </a:ext>
                </a:extLst>
              </a:tr>
              <a:tr h="0">
                <a:tc>
                  <a:txBody>
                    <a:bodyPr/>
                    <a:lstStyle/>
                    <a:p>
                      <a:pPr algn="ctr"/>
                      <a:r>
                        <a:rPr lang="en-GB" sz="1200" b="0" i="0" u="none" strike="noStrike" kern="1200" baseline="0" dirty="0">
                          <a:solidFill>
                            <a:schemeClr val="dk1"/>
                          </a:solidFill>
                          <a:latin typeface="+mn-lt"/>
                          <a:ea typeface="+mn-ea"/>
                          <a:cs typeface="+mn-cs"/>
                        </a:rPr>
                        <a:t>          SARS-CoV-2 (COVID-19)</a:t>
                      </a:r>
                    </a:p>
                  </a:txBody>
                  <a:tcPr/>
                </a:tc>
                <a:extLst>
                  <a:ext uri="{0D108BD9-81ED-4DB2-BD59-A6C34878D82A}">
                    <a16:rowId xmlns:a16="http://schemas.microsoft.com/office/drawing/2014/main" val="3736028476"/>
                  </a:ext>
                </a:extLst>
              </a:tr>
            </a:tbl>
          </a:graphicData>
        </a:graphic>
      </p:graphicFrame>
      <p:graphicFrame>
        <p:nvGraphicFramePr>
          <p:cNvPr id="3" name="Table 2">
            <a:extLst>
              <a:ext uri="{FF2B5EF4-FFF2-40B4-BE49-F238E27FC236}">
                <a16:creationId xmlns:a16="http://schemas.microsoft.com/office/drawing/2014/main" id="{DDBB4710-8990-4920-BD2B-BCD4C699DB51}"/>
              </a:ext>
            </a:extLst>
          </p:cNvPr>
          <p:cNvGraphicFramePr>
            <a:graphicFrameLocks noGrp="1"/>
          </p:cNvGraphicFramePr>
          <p:nvPr>
            <p:extLst>
              <p:ext uri="{D42A27DB-BD31-4B8C-83A1-F6EECF244321}">
                <p14:modId xmlns:p14="http://schemas.microsoft.com/office/powerpoint/2010/main" val="28605546"/>
              </p:ext>
            </p:extLst>
          </p:nvPr>
        </p:nvGraphicFramePr>
        <p:xfrm>
          <a:off x="2362049" y="3420362"/>
          <a:ext cx="5930301" cy="614266"/>
        </p:xfrm>
        <a:graphic>
          <a:graphicData uri="http://schemas.openxmlformats.org/drawingml/2006/table">
            <a:tbl>
              <a:tblPr firstRow="1" bandRow="1">
                <a:tableStyleId>{5C22544A-7EE6-4342-B048-85BDC9FD1C3A}</a:tableStyleId>
              </a:tblPr>
              <a:tblGrid>
                <a:gridCol w="5930301">
                  <a:extLst>
                    <a:ext uri="{9D8B030D-6E8A-4147-A177-3AD203B41FA5}">
                      <a16:colId xmlns:a16="http://schemas.microsoft.com/office/drawing/2014/main" val="4251342256"/>
                    </a:ext>
                  </a:extLst>
                </a:gridCol>
              </a:tblGrid>
              <a:tr h="339946">
                <a:tc>
                  <a:txBody>
                    <a:bodyPr/>
                    <a:lstStyle/>
                    <a:p>
                      <a:pPr algn="ctr"/>
                      <a:r>
                        <a:rPr lang="en-US" sz="1600" dirty="0"/>
                        <a:t>(1</a:t>
                      </a:r>
                      <a:r>
                        <a:rPr lang="en-US" sz="1600" baseline="30000" dirty="0"/>
                        <a:t>st</a:t>
                      </a:r>
                      <a:r>
                        <a:rPr lang="en-US" sz="1600" dirty="0"/>
                        <a:t> Gen) SARS-CoV-2 Test </a:t>
                      </a:r>
                      <a:endParaRPr lang="en-GB" sz="1600" dirty="0"/>
                    </a:p>
                  </a:txBody>
                  <a:tcPr/>
                </a:tc>
                <a:extLst>
                  <a:ext uri="{0D108BD9-81ED-4DB2-BD59-A6C34878D82A}">
                    <a16:rowId xmlns:a16="http://schemas.microsoft.com/office/drawing/2014/main" val="2446508159"/>
                  </a:ext>
                </a:extLst>
              </a:tr>
              <a:tr h="0">
                <a:tc>
                  <a:txBody>
                    <a:bodyPr/>
                    <a:lstStyle/>
                    <a:p>
                      <a:pPr algn="ctr"/>
                      <a:r>
                        <a:rPr lang="en-GB" sz="1200" b="0" i="0" u="none" strike="noStrike" kern="1200" baseline="0" dirty="0">
                          <a:solidFill>
                            <a:schemeClr val="dk1"/>
                          </a:solidFill>
                          <a:latin typeface="+mn-lt"/>
                          <a:ea typeface="+mn-ea"/>
                          <a:cs typeface="+mn-cs"/>
                        </a:rPr>
                        <a:t>SARS-CoV-2 (COVID-19) &amp; </a:t>
                      </a:r>
                      <a:r>
                        <a:rPr lang="en-GB" sz="1200" b="0" i="0" u="none" strike="noStrike" kern="1200" baseline="0" dirty="0" err="1">
                          <a:solidFill>
                            <a:schemeClr val="dk1"/>
                          </a:solidFill>
                          <a:latin typeface="+mn-lt"/>
                          <a:ea typeface="+mn-ea"/>
                          <a:cs typeface="+mn-cs"/>
                        </a:rPr>
                        <a:t>Sarbecovirus</a:t>
                      </a:r>
                      <a:r>
                        <a:rPr lang="en-GB" sz="1200" b="0" i="0" u="none" strike="noStrike" kern="1200" baseline="0" dirty="0">
                          <a:solidFill>
                            <a:schemeClr val="dk1"/>
                          </a:solidFill>
                          <a:latin typeface="+mn-lt"/>
                          <a:ea typeface="+mn-ea"/>
                          <a:cs typeface="+mn-cs"/>
                        </a:rPr>
                        <a:t> (SARS, SARS like, SARS-CoV-2)</a:t>
                      </a:r>
                    </a:p>
                  </a:txBody>
                  <a:tcPr/>
                </a:tc>
                <a:extLst>
                  <a:ext uri="{0D108BD9-81ED-4DB2-BD59-A6C34878D82A}">
                    <a16:rowId xmlns:a16="http://schemas.microsoft.com/office/drawing/2014/main" val="2355214751"/>
                  </a:ext>
                </a:extLst>
              </a:tr>
            </a:tbl>
          </a:graphicData>
        </a:graphic>
      </p:graphicFrame>
    </p:spTree>
    <p:extLst>
      <p:ext uri="{BB962C8B-B14F-4D97-AF65-F5344CB8AC3E}">
        <p14:creationId xmlns:p14="http://schemas.microsoft.com/office/powerpoint/2010/main" val="183727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7B51D-D2B1-432E-9C03-EF4D58C0804B}"/>
              </a:ext>
            </a:extLst>
          </p:cNvPr>
          <p:cNvPicPr>
            <a:picLocks noChangeAspect="1"/>
          </p:cNvPicPr>
          <p:nvPr/>
        </p:nvPicPr>
        <p:blipFill>
          <a:blip r:embed="rId2"/>
          <a:stretch>
            <a:fillRect/>
          </a:stretch>
        </p:blipFill>
        <p:spPr>
          <a:xfrm>
            <a:off x="538760" y="1998441"/>
            <a:ext cx="8066479" cy="2545665"/>
          </a:xfrm>
          <a:prstGeom prst="rect">
            <a:avLst/>
          </a:prstGeom>
        </p:spPr>
      </p:pic>
      <p:sp>
        <p:nvSpPr>
          <p:cNvPr id="5" name="TextBox 4">
            <a:extLst>
              <a:ext uri="{FF2B5EF4-FFF2-40B4-BE49-F238E27FC236}">
                <a16:creationId xmlns:a16="http://schemas.microsoft.com/office/drawing/2014/main" id="{C9D1A4FE-A222-495D-AC59-18956A370698}"/>
              </a:ext>
            </a:extLst>
          </p:cNvPr>
          <p:cNvSpPr txBox="1"/>
          <p:nvPr/>
        </p:nvSpPr>
        <p:spPr>
          <a:xfrm>
            <a:off x="205271" y="165494"/>
            <a:ext cx="6139543" cy="954107"/>
          </a:xfrm>
          <a:prstGeom prst="rect">
            <a:avLst/>
          </a:prstGeom>
          <a:noFill/>
        </p:spPr>
        <p:txBody>
          <a:bodyPr wrap="square" rtlCol="0">
            <a:spAutoFit/>
          </a:bodyPr>
          <a:lstStyle/>
          <a:p>
            <a:r>
              <a:rPr lang="en-US" sz="2800" dirty="0" err="1">
                <a:solidFill>
                  <a:schemeClr val="bg1"/>
                </a:solidFill>
              </a:rPr>
              <a:t>Vivalytic</a:t>
            </a:r>
            <a:endParaRPr lang="en-US" sz="2800" dirty="0">
              <a:solidFill>
                <a:schemeClr val="bg1"/>
              </a:solidFill>
            </a:endParaRPr>
          </a:p>
          <a:p>
            <a:r>
              <a:rPr lang="en-US" sz="2800" dirty="0">
                <a:solidFill>
                  <a:schemeClr val="bg1"/>
                </a:solidFill>
              </a:rPr>
              <a:t>Fully Automated Molecular Workflow </a:t>
            </a:r>
          </a:p>
        </p:txBody>
      </p:sp>
      <p:sp>
        <p:nvSpPr>
          <p:cNvPr id="6" name="TextBox 5">
            <a:extLst>
              <a:ext uri="{FF2B5EF4-FFF2-40B4-BE49-F238E27FC236}">
                <a16:creationId xmlns:a16="http://schemas.microsoft.com/office/drawing/2014/main" id="{617C8870-B45E-45BB-8F09-43CAC0A293D8}"/>
              </a:ext>
            </a:extLst>
          </p:cNvPr>
          <p:cNvSpPr txBox="1"/>
          <p:nvPr/>
        </p:nvSpPr>
        <p:spPr>
          <a:xfrm>
            <a:off x="538760" y="4667536"/>
            <a:ext cx="8503208" cy="1676741"/>
          </a:xfrm>
          <a:prstGeom prst="rect">
            <a:avLst/>
          </a:prstGeom>
          <a:noFill/>
        </p:spPr>
        <p:txBody>
          <a:bodyPr wrap="square" rtlCol="0">
            <a:spAutoFit/>
          </a:bodyPr>
          <a:lstStyle/>
          <a:p>
            <a:pPr marL="285750" indent="-285750">
              <a:lnSpc>
                <a:spcPct val="200000"/>
              </a:lnSpc>
              <a:buFont typeface="Wingdings" panose="05000000000000000000" pitchFamily="2" charset="2"/>
              <a:buChar char="ü"/>
            </a:pPr>
            <a:r>
              <a:rPr lang="en-US" dirty="0" err="1"/>
              <a:t>Vivalytic</a:t>
            </a:r>
            <a:r>
              <a:rPr lang="en-US" dirty="0"/>
              <a:t> condenses the work of four laboratory rooms into one point of care platform </a:t>
            </a:r>
          </a:p>
          <a:p>
            <a:pPr marL="285750" indent="-285750">
              <a:lnSpc>
                <a:spcPct val="200000"/>
              </a:lnSpc>
              <a:buFont typeface="Wingdings" panose="05000000000000000000" pitchFamily="2" charset="2"/>
              <a:buChar char="ü"/>
            </a:pPr>
            <a:r>
              <a:rPr lang="en-US" dirty="0" err="1"/>
              <a:t>Vivalytic</a:t>
            </a:r>
            <a:r>
              <a:rPr lang="en-US" dirty="0"/>
              <a:t> reduces the time to result significantly to as low as 39 minutes</a:t>
            </a:r>
          </a:p>
          <a:p>
            <a:pPr marL="285750" indent="-285750">
              <a:lnSpc>
                <a:spcPct val="200000"/>
              </a:lnSpc>
              <a:buFont typeface="Wingdings" panose="05000000000000000000" pitchFamily="2" charset="2"/>
              <a:buChar char="ü"/>
            </a:pPr>
            <a:r>
              <a:rPr lang="en-US" dirty="0" err="1"/>
              <a:t>Vivalytic</a:t>
            </a:r>
            <a:r>
              <a:rPr lang="en-US" dirty="0"/>
              <a:t> is a standalone platform that requires no laboratory training </a:t>
            </a:r>
            <a:endParaRPr lang="en-GB" dirty="0"/>
          </a:p>
        </p:txBody>
      </p:sp>
    </p:spTree>
    <p:extLst>
      <p:ext uri="{BB962C8B-B14F-4D97-AF65-F5344CB8AC3E}">
        <p14:creationId xmlns:p14="http://schemas.microsoft.com/office/powerpoint/2010/main" val="2153843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018D85-91D3-46AD-AC11-E714222F59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8042" y1="28087" x2="52548" y2="29782"/>
                        <a14:foregroundMark x1="73360" y1="48991" x2="76034" y2="57264"/>
                        <a14:foregroundMark x1="76034" y1="57264" x2="78784" y2="60008"/>
                        <a14:foregroundMark x1="75984" y1="86885" x2="70989" y2="84665"/>
                        <a14:foregroundMark x1="70989" y1="84665" x2="75303" y2="79782"/>
                        <a14:foregroundMark x1="75303" y1="79782" x2="80020" y2="77845"/>
                        <a14:foregroundMark x1="66726" y1="86037" x2="73184" y2="80952"/>
                        <a14:foregroundMark x1="82820" y1="54358" x2="82820" y2="59161"/>
                        <a14:foregroundMark x1="59561" y1="61743" x2="61125" y2="68886"/>
                        <a14:foregroundMark x1="61125" y1="68886" x2="60469" y2="77845"/>
                        <a14:foregroundMark x1="60469" y1="77845" x2="56408" y2="83374"/>
                        <a14:foregroundMark x1="56408" y1="83374" x2="46948" y2="86320"/>
                        <a14:foregroundMark x1="46948" y1="86320" x2="46948" y2="86320"/>
                        <a14:foregroundMark x1="34006" y1="44189" x2="49748" y2="44754"/>
                        <a14:foregroundMark x1="66019" y1="43059" x2="77926" y2="43624"/>
                        <a14:foregroundMark x1="78103" y1="42494" x2="78103" y2="42494"/>
                        <a14:foregroundMark x1="78607" y1="43059" x2="77220" y2="41929"/>
                      </a14:backgroundRemoval>
                    </a14:imgEffect>
                  </a14:imgLayer>
                </a14:imgProps>
              </a:ext>
              <a:ext uri="{28A0092B-C50C-407E-A947-70E740481C1C}">
                <a14:useLocalDpi xmlns:a14="http://schemas.microsoft.com/office/drawing/2010/main" val="0"/>
              </a:ext>
            </a:extLst>
          </a:blip>
          <a:stretch>
            <a:fillRect/>
          </a:stretch>
        </p:blipFill>
        <p:spPr>
          <a:xfrm>
            <a:off x="1598374" y="1258319"/>
            <a:ext cx="8467171" cy="5238577"/>
          </a:xfrm>
          <a:prstGeom prst="rect">
            <a:avLst/>
          </a:prstGeom>
        </p:spPr>
      </p:pic>
      <p:sp>
        <p:nvSpPr>
          <p:cNvPr id="5" name="TextBox 4">
            <a:extLst>
              <a:ext uri="{FF2B5EF4-FFF2-40B4-BE49-F238E27FC236}">
                <a16:creationId xmlns:a16="http://schemas.microsoft.com/office/drawing/2014/main" id="{C91B777A-713F-46EE-9BFC-56C9522D76F4}"/>
              </a:ext>
            </a:extLst>
          </p:cNvPr>
          <p:cNvSpPr txBox="1"/>
          <p:nvPr/>
        </p:nvSpPr>
        <p:spPr>
          <a:xfrm>
            <a:off x="234950" y="1480138"/>
            <a:ext cx="3358642" cy="5016758"/>
          </a:xfrm>
          <a:prstGeom prst="rect">
            <a:avLst/>
          </a:prstGeom>
          <a:noFill/>
        </p:spPr>
        <p:txBody>
          <a:bodyPr wrap="square" rtlCol="0">
            <a:spAutoFit/>
          </a:bodyPr>
          <a:lstStyle/>
          <a:p>
            <a:r>
              <a:rPr lang="en-US" sz="1600" dirty="0"/>
              <a:t>Vivalytic is a versatile analyser suitable as a stand-alone platform. Alternatively, it can be transformed into a modular and</a:t>
            </a:r>
          </a:p>
          <a:p>
            <a:r>
              <a:rPr lang="en-US" sz="1600" dirty="0"/>
              <a:t>expandable system. Stacking of the analysers provides the user with a scalable, flexible and space saving </a:t>
            </a:r>
          </a:p>
          <a:p>
            <a:endParaRPr lang="en-US" sz="1600" dirty="0"/>
          </a:p>
          <a:p>
            <a:r>
              <a:rPr lang="en-US" sz="1600" dirty="0"/>
              <a:t>Molecular Diagnostic testing solution. </a:t>
            </a:r>
          </a:p>
          <a:p>
            <a:r>
              <a:rPr lang="en-US" sz="1600" dirty="0"/>
              <a:t>Vivalytic Up offers a multi-slot, random access testing platform allowing the user the ability to use one analyser as the master user-interface that communicates with the other analysers. </a:t>
            </a:r>
          </a:p>
          <a:p>
            <a:endParaRPr lang="en-US" sz="1600" dirty="0"/>
          </a:p>
          <a:p>
            <a:r>
              <a:rPr lang="en-US" sz="1600" dirty="0"/>
              <a:t>Integrated cable management is available allowing just one main power cable to power up to 8 analysers at one time.</a:t>
            </a:r>
            <a:endParaRPr lang="en-GB" sz="1600" dirty="0"/>
          </a:p>
        </p:txBody>
      </p:sp>
      <p:sp>
        <p:nvSpPr>
          <p:cNvPr id="6" name="Title 1">
            <a:extLst>
              <a:ext uri="{FF2B5EF4-FFF2-40B4-BE49-F238E27FC236}">
                <a16:creationId xmlns:a16="http://schemas.microsoft.com/office/drawing/2014/main" id="{005EB05E-21C7-4983-8A64-D475377E2740}"/>
              </a:ext>
            </a:extLst>
          </p:cNvPr>
          <p:cNvSpPr txBox="1">
            <a:spLocks/>
          </p:cNvSpPr>
          <p:nvPr/>
        </p:nvSpPr>
        <p:spPr>
          <a:xfrm>
            <a:off x="325350" y="160655"/>
            <a:ext cx="3177842" cy="5891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solidFill>
                  <a:schemeClr val="bg1"/>
                </a:solidFill>
              </a:rPr>
              <a:t>Vivalytic</a:t>
            </a:r>
            <a:r>
              <a:rPr lang="en-US" sz="2800" b="1" dirty="0">
                <a:solidFill>
                  <a:schemeClr val="bg1"/>
                </a:solidFill>
              </a:rPr>
              <a:t> Up </a:t>
            </a:r>
            <a:endParaRPr lang="en-GB" sz="2800" b="1" dirty="0">
              <a:solidFill>
                <a:schemeClr val="bg1"/>
              </a:solidFill>
            </a:endParaRPr>
          </a:p>
        </p:txBody>
      </p:sp>
    </p:spTree>
    <p:extLst>
      <p:ext uri="{BB962C8B-B14F-4D97-AF65-F5344CB8AC3E}">
        <p14:creationId xmlns:p14="http://schemas.microsoft.com/office/powerpoint/2010/main" val="233527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EC6F42-7857-4D58-8DD8-1F9CB6AA603B}"/>
              </a:ext>
            </a:extLst>
          </p:cNvPr>
          <p:cNvSpPr/>
          <p:nvPr/>
        </p:nvSpPr>
        <p:spPr>
          <a:xfrm>
            <a:off x="0" y="0"/>
            <a:ext cx="9144000" cy="6858000"/>
          </a:xfrm>
          <a:prstGeom prst="rect">
            <a:avLst/>
          </a:prstGeom>
          <a:solidFill>
            <a:srgbClr val="1E3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a:extLst>
              <a:ext uri="{FF2B5EF4-FFF2-40B4-BE49-F238E27FC236}">
                <a16:creationId xmlns:a16="http://schemas.microsoft.com/office/drawing/2014/main" id="{593CB126-29E6-4259-8887-3C77CD607968}"/>
              </a:ext>
            </a:extLst>
          </p:cNvPr>
          <p:cNvSpPr/>
          <p:nvPr/>
        </p:nvSpPr>
        <p:spPr>
          <a:xfrm>
            <a:off x="288235" y="996397"/>
            <a:ext cx="2445026" cy="556592"/>
          </a:xfrm>
          <a:prstGeom prst="rect">
            <a:avLst/>
          </a:prstGeom>
          <a:solidFill>
            <a:srgbClr val="1E3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TextBox 14">
            <a:extLst>
              <a:ext uri="{FF2B5EF4-FFF2-40B4-BE49-F238E27FC236}">
                <a16:creationId xmlns:a16="http://schemas.microsoft.com/office/drawing/2014/main" id="{09DB395D-86A6-44F9-8BB7-CF08F86ED73F}"/>
              </a:ext>
            </a:extLst>
          </p:cNvPr>
          <p:cNvSpPr txBox="1"/>
          <p:nvPr/>
        </p:nvSpPr>
        <p:spPr>
          <a:xfrm>
            <a:off x="604424" y="3317935"/>
            <a:ext cx="4522305" cy="1200329"/>
          </a:xfrm>
          <a:prstGeom prst="rect">
            <a:avLst/>
          </a:prstGeom>
          <a:noFill/>
        </p:spPr>
        <p:txBody>
          <a:bodyPr wrap="square" rtlCol="0">
            <a:spAutoFit/>
          </a:bodyPr>
          <a:lstStyle/>
          <a:p>
            <a:r>
              <a:rPr lang="en-US" b="1" dirty="0">
                <a:solidFill>
                  <a:schemeClr val="bg1"/>
                </a:solidFill>
                <a:latin typeface="Gill Sans MT" panose="020B0502020104020203" pitchFamily="34" charset="0"/>
              </a:rPr>
              <a:t>RANDOX DISCOVERY </a:t>
            </a:r>
          </a:p>
          <a:p>
            <a:endParaRPr lang="en-US" dirty="0">
              <a:solidFill>
                <a:schemeClr val="bg1"/>
              </a:solidFill>
              <a:latin typeface="Gill Sans MT" panose="020B0502020104020203" pitchFamily="34" charset="0"/>
            </a:endParaRPr>
          </a:p>
          <a:p>
            <a:r>
              <a:rPr lang="en-US" dirty="0">
                <a:solidFill>
                  <a:schemeClr val="bg1"/>
                </a:solidFill>
                <a:latin typeface="Gill Sans MT" panose="020B0502020104020203" pitchFamily="34" charset="0"/>
              </a:rPr>
              <a:t>The Benchtop Molecular Lab</a:t>
            </a:r>
          </a:p>
          <a:p>
            <a:endParaRPr lang="en-US" dirty="0">
              <a:solidFill>
                <a:schemeClr val="bg1"/>
              </a:solidFill>
              <a:latin typeface="Gill Sans MT" panose="020B0502020104020203" pitchFamily="34" charset="0"/>
            </a:endParaRPr>
          </a:p>
        </p:txBody>
      </p:sp>
      <p:sp>
        <p:nvSpPr>
          <p:cNvPr id="16" name="Minus Sign 15">
            <a:extLst>
              <a:ext uri="{FF2B5EF4-FFF2-40B4-BE49-F238E27FC236}">
                <a16:creationId xmlns:a16="http://schemas.microsoft.com/office/drawing/2014/main" id="{702D691D-4A22-4B2E-B36A-99F52BA8874B}"/>
              </a:ext>
            </a:extLst>
          </p:cNvPr>
          <p:cNvSpPr/>
          <p:nvPr/>
        </p:nvSpPr>
        <p:spPr>
          <a:xfrm>
            <a:off x="158441" y="2984154"/>
            <a:ext cx="3811650" cy="183812"/>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FF2B5EF4-FFF2-40B4-BE49-F238E27FC236}">
                <a16:creationId xmlns:a16="http://schemas.microsoft.com/office/drawing/2014/main" id="{9AE4F1BD-0288-46E7-9DDE-42F6BAC8E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163" y="1878141"/>
            <a:ext cx="4504396" cy="3397171"/>
          </a:xfrm>
          <a:prstGeom prst="rect">
            <a:avLst/>
          </a:prstGeom>
        </p:spPr>
      </p:pic>
      <p:pic>
        <p:nvPicPr>
          <p:cNvPr id="8" name="Picture 7">
            <a:extLst>
              <a:ext uri="{FF2B5EF4-FFF2-40B4-BE49-F238E27FC236}">
                <a16:creationId xmlns:a16="http://schemas.microsoft.com/office/drawing/2014/main" id="{3353F396-434C-40F4-8F05-9199D63FC2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7" b="89256" l="3488" r="89826">
                        <a14:foregroundMark x1="3488" y1="25620" x2="3488" y2="25620"/>
                        <a14:foregroundMark x1="17733" y1="38017" x2="17733" y2="38017"/>
                        <a14:foregroundMark x1="56686" y1="31405" x2="56686" y2="31405"/>
                        <a14:foregroundMark x1="64244" y1="21488" x2="64244" y2="21488"/>
                        <a14:foregroundMark x1="69186" y1="38843" x2="69186" y2="38843"/>
                        <a14:foregroundMark x1="81686" y1="29752" x2="81686" y2="29752"/>
                        <a14:foregroundMark x1="81686" y1="79339" x2="81686" y2="79339"/>
                        <a14:foregroundMark x1="46512" y1="78512" x2="46512" y2="78512"/>
                        <a14:foregroundMark x1="21802" y1="76033" x2="21802" y2="76033"/>
                        <a14:foregroundMark x1="65988" y1="74380" x2="65988" y2="74380"/>
                        <a14:foregroundMark x1="59884" y1="74380" x2="59884" y2="74380"/>
                        <a14:foregroundMark x1="59884" y1="80165" x2="59884" y2="80165"/>
                        <a14:foregroundMark x1="59884" y1="79339" x2="59884" y2="79339"/>
                        <a14:foregroundMark x1="59884" y1="78512" x2="59884" y2="78512"/>
                        <a14:foregroundMark x1="66570" y1="81818" x2="66570" y2="81818"/>
                        <a14:foregroundMark x1="65407" y1="76033" x2="65407" y2="76033"/>
                      </a14:backgroundRemoval>
                    </a14:imgEffect>
                  </a14:imgLayer>
                </a14:imgProps>
              </a:ext>
            </a:extLst>
          </a:blip>
          <a:stretch>
            <a:fillRect/>
          </a:stretch>
        </p:blipFill>
        <p:spPr>
          <a:xfrm>
            <a:off x="695101" y="1958011"/>
            <a:ext cx="2917302" cy="1026143"/>
          </a:xfrm>
          <a:prstGeom prst="rect">
            <a:avLst/>
          </a:prstGeom>
        </p:spPr>
      </p:pic>
    </p:spTree>
    <p:extLst>
      <p:ext uri="{BB962C8B-B14F-4D97-AF65-F5344CB8AC3E}">
        <p14:creationId xmlns:p14="http://schemas.microsoft.com/office/powerpoint/2010/main" val="98020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6A0AB4-5E56-447D-9553-2DAE0905D024}"/>
              </a:ext>
            </a:extLst>
          </p:cNvPr>
          <p:cNvSpPr txBox="1"/>
          <p:nvPr/>
        </p:nvSpPr>
        <p:spPr>
          <a:xfrm>
            <a:off x="239802" y="314266"/>
            <a:ext cx="6638076" cy="584775"/>
          </a:xfrm>
          <a:prstGeom prst="rect">
            <a:avLst/>
          </a:prstGeom>
          <a:noFill/>
        </p:spPr>
        <p:txBody>
          <a:bodyPr wrap="square" rtlCol="0">
            <a:spAutoFit/>
          </a:bodyPr>
          <a:lstStyle/>
          <a:p>
            <a:r>
              <a:rPr lang="en-US" sz="3200" dirty="0">
                <a:solidFill>
                  <a:schemeClr val="bg1"/>
                </a:solidFill>
              </a:rPr>
              <a:t>SARS-CoV-2 Test Options</a:t>
            </a:r>
            <a:endParaRPr lang="en-GB" sz="3200" dirty="0">
              <a:solidFill>
                <a:schemeClr val="bg1"/>
              </a:solidFill>
            </a:endParaRPr>
          </a:p>
        </p:txBody>
      </p:sp>
      <p:graphicFrame>
        <p:nvGraphicFramePr>
          <p:cNvPr id="5" name="Table 4">
            <a:extLst>
              <a:ext uri="{FF2B5EF4-FFF2-40B4-BE49-F238E27FC236}">
                <a16:creationId xmlns:a16="http://schemas.microsoft.com/office/drawing/2014/main" id="{4FEBC00B-471D-46C6-9721-CB4C23933E4F}"/>
              </a:ext>
            </a:extLst>
          </p:cNvPr>
          <p:cNvGraphicFramePr>
            <a:graphicFrameLocks noGrp="1"/>
          </p:cNvGraphicFramePr>
          <p:nvPr>
            <p:extLst/>
          </p:nvPr>
        </p:nvGraphicFramePr>
        <p:xfrm>
          <a:off x="1606849" y="3900704"/>
          <a:ext cx="5930301" cy="2203759"/>
        </p:xfrm>
        <a:graphic>
          <a:graphicData uri="http://schemas.openxmlformats.org/drawingml/2006/table">
            <a:tbl>
              <a:tblPr firstRow="1" bandRow="1">
                <a:tableStyleId>{5C22544A-7EE6-4342-B048-85BDC9FD1C3A}</a:tableStyleId>
              </a:tblPr>
              <a:tblGrid>
                <a:gridCol w="3376284">
                  <a:extLst>
                    <a:ext uri="{9D8B030D-6E8A-4147-A177-3AD203B41FA5}">
                      <a16:colId xmlns:a16="http://schemas.microsoft.com/office/drawing/2014/main" val="2797089725"/>
                    </a:ext>
                  </a:extLst>
                </a:gridCol>
                <a:gridCol w="2554017">
                  <a:extLst>
                    <a:ext uri="{9D8B030D-6E8A-4147-A177-3AD203B41FA5}">
                      <a16:colId xmlns:a16="http://schemas.microsoft.com/office/drawing/2014/main" val="1649202133"/>
                    </a:ext>
                  </a:extLst>
                </a:gridCol>
              </a:tblGrid>
              <a:tr h="339946">
                <a:tc gridSpan="2">
                  <a:txBody>
                    <a:bodyPr/>
                    <a:lstStyle/>
                    <a:p>
                      <a:pPr algn="ctr"/>
                      <a:r>
                        <a:rPr lang="en-US" sz="1600" dirty="0"/>
                        <a:t>(Extended) Respiratory Viral Infection Array</a:t>
                      </a:r>
                      <a:endParaRPr lang="en-GB" sz="1600" dirty="0"/>
                    </a:p>
                  </a:txBody>
                  <a:tcPr/>
                </a:tc>
                <a:tc hMerge="1">
                  <a:txBody>
                    <a:bodyPr/>
                    <a:lstStyle/>
                    <a:p>
                      <a:endParaRPr lang="en-GB" dirty="0"/>
                    </a:p>
                  </a:txBody>
                  <a:tcPr/>
                </a:tc>
                <a:extLst>
                  <a:ext uri="{0D108BD9-81ED-4DB2-BD59-A6C34878D82A}">
                    <a16:rowId xmlns:a16="http://schemas.microsoft.com/office/drawing/2014/main" val="736994717"/>
                  </a:ext>
                </a:extLst>
              </a:tr>
              <a:tr h="0">
                <a:tc>
                  <a:txBody>
                    <a:bodyPr/>
                    <a:lstStyle/>
                    <a:p>
                      <a:pPr algn="ctr"/>
                      <a:r>
                        <a:rPr lang="en-GB" sz="1200" b="0" i="0" u="none" strike="noStrike" kern="1200" baseline="0" dirty="0">
                          <a:solidFill>
                            <a:schemeClr val="dk1"/>
                          </a:solidFill>
                          <a:latin typeface="+mn-lt"/>
                          <a:ea typeface="+mn-ea"/>
                          <a:cs typeface="+mn-cs"/>
                        </a:rPr>
                        <a:t>          SARS-CoV-2 (COVID-19)</a:t>
                      </a:r>
                    </a:p>
                  </a:txBody>
                  <a:tcPr/>
                </a:tc>
                <a:tc>
                  <a:txBody>
                    <a:bodyPr/>
                    <a:lstStyle/>
                    <a:p>
                      <a:pPr algn="ctr"/>
                      <a:r>
                        <a:rPr lang="pt-BR" sz="1200" b="0" i="0" u="none" strike="noStrike" kern="1200" baseline="0" dirty="0">
                          <a:solidFill>
                            <a:schemeClr val="dk1"/>
                          </a:solidFill>
                          <a:latin typeface="+mn-lt"/>
                          <a:ea typeface="+mn-ea"/>
                          <a:cs typeface="+mn-cs"/>
                        </a:rPr>
                        <a:t>Adenovovirus A/B/C/D/E</a:t>
                      </a:r>
                      <a:r>
                        <a:rPr lang="en-GB" sz="1200" b="0" i="0" u="none" strike="noStrike" kern="1200" baseline="0" dirty="0">
                          <a:solidFill>
                            <a:schemeClr val="dk1"/>
                          </a:solidFill>
                          <a:latin typeface="+mn-lt"/>
                          <a:ea typeface="+mn-ea"/>
                          <a:cs typeface="+mn-cs"/>
                        </a:rPr>
                        <a:t>	</a:t>
                      </a:r>
                    </a:p>
                  </a:txBody>
                  <a:tcPr/>
                </a:tc>
                <a:extLst>
                  <a:ext uri="{0D108BD9-81ED-4DB2-BD59-A6C34878D82A}">
                    <a16:rowId xmlns:a16="http://schemas.microsoft.com/office/drawing/2014/main" val="3810581991"/>
                  </a:ext>
                </a:extLst>
              </a:tr>
              <a:tr h="460595">
                <a:tc>
                  <a:txBody>
                    <a:bodyPr/>
                    <a:lstStyle/>
                    <a:p>
                      <a:pPr algn="ctr"/>
                      <a:r>
                        <a:rPr lang="en-GB" sz="1200" b="0" i="0" u="none" strike="noStrike" kern="1200" baseline="0" dirty="0" err="1">
                          <a:solidFill>
                            <a:schemeClr val="dk1"/>
                          </a:solidFill>
                          <a:latin typeface="+mn-lt"/>
                          <a:ea typeface="+mn-ea"/>
                          <a:cs typeface="+mn-cs"/>
                        </a:rPr>
                        <a:t>Sarbecovirus</a:t>
                      </a:r>
                      <a:r>
                        <a:rPr lang="en-GB" sz="1200" b="0" i="0" u="none" strike="noStrike" kern="1200" baseline="0" dirty="0">
                          <a:solidFill>
                            <a:schemeClr val="dk1"/>
                          </a:solidFill>
                          <a:latin typeface="+mn-lt"/>
                          <a:ea typeface="+mn-ea"/>
                          <a:cs typeface="+mn-cs"/>
                        </a:rPr>
                        <a:t> </a:t>
                      </a:r>
                    </a:p>
                    <a:p>
                      <a:pPr algn="ctr"/>
                      <a:r>
                        <a:rPr lang="en-GB" sz="1200" b="0" i="0" u="none" strike="noStrike" kern="1200" baseline="0" dirty="0">
                          <a:solidFill>
                            <a:schemeClr val="dk1"/>
                          </a:solidFill>
                          <a:latin typeface="+mn-lt"/>
                          <a:ea typeface="+mn-ea"/>
                          <a:cs typeface="+mn-cs"/>
                        </a:rPr>
                        <a:t>(SARS, SARS like, SARS-CoV-2) </a:t>
                      </a:r>
                    </a:p>
                  </a:txBody>
                  <a:tcPr/>
                </a:tc>
                <a:tc>
                  <a:txBody>
                    <a:bodyPr/>
                    <a:lstStyle/>
                    <a:p>
                      <a:pPr algn="ctr"/>
                      <a:r>
                        <a:rPr lang="en-GB" sz="1200" b="0" i="0" u="none" strike="noStrike" kern="1200" baseline="0" dirty="0">
                          <a:solidFill>
                            <a:schemeClr val="dk1"/>
                          </a:solidFill>
                          <a:latin typeface="+mn-lt"/>
                          <a:ea typeface="+mn-ea"/>
                          <a:cs typeface="+mn-cs"/>
                        </a:rPr>
                        <a:t>Enterovirus A/B/C </a:t>
                      </a:r>
                    </a:p>
                  </a:txBody>
                  <a:tcPr/>
                </a:tc>
                <a:extLst>
                  <a:ext uri="{0D108BD9-81ED-4DB2-BD59-A6C34878D82A}">
                    <a16:rowId xmlns:a16="http://schemas.microsoft.com/office/drawing/2014/main" val="1307797075"/>
                  </a:ext>
                </a:extLst>
              </a:tr>
              <a:tr h="339946">
                <a:tc>
                  <a:txBody>
                    <a:bodyPr/>
                    <a:lstStyle/>
                    <a:p>
                      <a:pPr algn="ctr"/>
                      <a:r>
                        <a:rPr lang="en-GB" sz="1200" b="0" i="0" u="none" strike="noStrike" kern="1200" baseline="0" dirty="0">
                          <a:solidFill>
                            <a:schemeClr val="dk1"/>
                          </a:solidFill>
                          <a:latin typeface="+mn-lt"/>
                          <a:ea typeface="+mn-ea"/>
                          <a:cs typeface="+mn-cs"/>
                        </a:rPr>
                        <a:t>         Coronavirus 229E/NL63 	</a:t>
                      </a:r>
                    </a:p>
                  </a:txBody>
                  <a:tcPr/>
                </a:tc>
                <a:tc>
                  <a:txBody>
                    <a:bodyPr/>
                    <a:lstStyle/>
                    <a:p>
                      <a:pPr algn="ctr"/>
                      <a:r>
                        <a:rPr lang="en-GB" sz="1200" b="0" i="0" u="none" strike="noStrike" kern="1200" baseline="0" dirty="0">
                          <a:solidFill>
                            <a:schemeClr val="dk1"/>
                          </a:solidFill>
                          <a:latin typeface="+mn-lt"/>
                          <a:ea typeface="+mn-ea"/>
                          <a:cs typeface="+mn-cs"/>
                        </a:rPr>
                        <a:t>Influenza A </a:t>
                      </a:r>
                    </a:p>
                  </a:txBody>
                  <a:tcPr/>
                </a:tc>
                <a:extLst>
                  <a:ext uri="{0D108BD9-81ED-4DB2-BD59-A6C34878D82A}">
                    <a16:rowId xmlns:a16="http://schemas.microsoft.com/office/drawing/2014/main" val="4251886580"/>
                  </a:ext>
                </a:extLst>
              </a:tr>
              <a:tr h="331752">
                <a:tc>
                  <a:txBody>
                    <a:bodyPr/>
                    <a:lstStyle/>
                    <a:p>
                      <a:pPr algn="ctr"/>
                      <a:r>
                        <a:rPr lang="en-GB" sz="1200" b="0" i="0" u="none" strike="noStrike" kern="1200" baseline="0" dirty="0">
                          <a:solidFill>
                            <a:schemeClr val="dk1"/>
                          </a:solidFill>
                          <a:latin typeface="+mn-lt"/>
                          <a:ea typeface="+mn-ea"/>
                          <a:cs typeface="+mn-cs"/>
                        </a:rPr>
                        <a:t>Coronavirus OC43/HKUI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Influenza B </a:t>
                      </a:r>
                    </a:p>
                  </a:txBody>
                  <a:tcPr/>
                </a:tc>
                <a:extLst>
                  <a:ext uri="{0D108BD9-81ED-4DB2-BD59-A6C34878D82A}">
                    <a16:rowId xmlns:a16="http://schemas.microsoft.com/office/drawing/2014/main" val="4143313704"/>
                  </a:ext>
                </a:extLst>
              </a:tr>
              <a:tr h="407154">
                <a:tc>
                  <a:txBody>
                    <a:bodyPr/>
                    <a:lstStyle/>
                    <a:p>
                      <a:pPr algn="ctr"/>
                      <a:r>
                        <a:rPr lang="en-GB" sz="1200" b="0" i="0" u="none" strike="noStrike" kern="1200" baseline="0" dirty="0">
                          <a:solidFill>
                            <a:schemeClr val="dk1"/>
                          </a:solidFill>
                          <a:latin typeface="+mn-lt"/>
                          <a:ea typeface="+mn-ea"/>
                          <a:cs typeface="+mn-cs"/>
                        </a:rPr>
                        <a:t>Middle East Respiratory </a:t>
                      </a:r>
                    </a:p>
                    <a:p>
                      <a:pPr algn="ctr"/>
                      <a:r>
                        <a:rPr lang="en-GB" sz="1200" b="0" i="0" u="none" strike="noStrike" kern="1200" baseline="0" dirty="0">
                          <a:solidFill>
                            <a:schemeClr val="dk1"/>
                          </a:solidFill>
                          <a:latin typeface="+mn-lt"/>
                          <a:ea typeface="+mn-ea"/>
                          <a:cs typeface="+mn-cs"/>
                        </a:rPr>
                        <a:t>Syndrome Coronavirus (MERS-</a:t>
                      </a:r>
                      <a:r>
                        <a:rPr lang="en-GB" sz="1200" b="0" i="0" u="none" strike="noStrike" kern="1200" baseline="0" dirty="0" err="1">
                          <a:solidFill>
                            <a:schemeClr val="dk1"/>
                          </a:solidFill>
                          <a:latin typeface="+mn-lt"/>
                          <a:ea typeface="+mn-ea"/>
                          <a:cs typeface="+mn-cs"/>
                        </a:rPr>
                        <a:t>CoV</a:t>
                      </a:r>
                      <a:r>
                        <a:rPr lang="en-GB" sz="1200" b="0" i="0" u="none" strike="noStrike" kern="1200" baseline="0" dirty="0">
                          <a:solidFill>
                            <a:schemeClr val="dk1"/>
                          </a:solidFill>
                          <a:latin typeface="+mn-lt"/>
                          <a:ea typeface="+mn-ea"/>
                          <a:cs typeface="+mn-cs"/>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Rhinovirus A/B </a:t>
                      </a:r>
                    </a:p>
                  </a:txBody>
                  <a:tcPr/>
                </a:tc>
                <a:extLst>
                  <a:ext uri="{0D108BD9-81ED-4DB2-BD59-A6C34878D82A}">
                    <a16:rowId xmlns:a16="http://schemas.microsoft.com/office/drawing/2014/main" val="3194759942"/>
                  </a:ext>
                </a:extLst>
              </a:tr>
            </a:tbl>
          </a:graphicData>
        </a:graphic>
      </p:graphicFrame>
      <p:sp>
        <p:nvSpPr>
          <p:cNvPr id="6" name="Rectangle 5">
            <a:extLst>
              <a:ext uri="{FF2B5EF4-FFF2-40B4-BE49-F238E27FC236}">
                <a16:creationId xmlns:a16="http://schemas.microsoft.com/office/drawing/2014/main" id="{3E9541BC-8C1C-4867-9858-CFBC0A8BD75D}"/>
              </a:ext>
            </a:extLst>
          </p:cNvPr>
          <p:cNvSpPr/>
          <p:nvPr/>
        </p:nvSpPr>
        <p:spPr>
          <a:xfrm>
            <a:off x="239802" y="1143073"/>
            <a:ext cx="8375280" cy="1200329"/>
          </a:xfrm>
          <a:prstGeom prst="rect">
            <a:avLst/>
          </a:prstGeom>
        </p:spPr>
        <p:txBody>
          <a:bodyPr wrap="square">
            <a:spAutoFit/>
          </a:bodyPr>
          <a:lstStyle/>
          <a:p>
            <a:r>
              <a:rPr lang="en-GB" dirty="0">
                <a:latin typeface="Gill Sans MT Pro Medium"/>
              </a:rPr>
              <a:t>Sample Type: 		</a:t>
            </a:r>
            <a:r>
              <a:rPr lang="en-GB" dirty="0">
                <a:latin typeface="Gill Sans MT Pro Book"/>
              </a:rPr>
              <a:t>Nasopharyngeal Swab </a:t>
            </a:r>
          </a:p>
          <a:p>
            <a:r>
              <a:rPr lang="en-GB" dirty="0">
                <a:latin typeface="Gill Sans MT Pro Medium"/>
              </a:rPr>
              <a:t>Sample Volume: 	</a:t>
            </a:r>
            <a:r>
              <a:rPr lang="en-GB" dirty="0">
                <a:latin typeface="Gill Sans MT Pro Book"/>
              </a:rPr>
              <a:t>300</a:t>
            </a:r>
            <a:r>
              <a:rPr lang="el-GR" dirty="0">
                <a:latin typeface="Gill Sans MT Pro Book"/>
              </a:rPr>
              <a:t>μ</a:t>
            </a:r>
            <a:r>
              <a:rPr lang="en-GB" dirty="0">
                <a:latin typeface="Gill Sans MT Pro Book"/>
              </a:rPr>
              <a:t>l Clinical Sample </a:t>
            </a:r>
          </a:p>
          <a:p>
            <a:r>
              <a:rPr lang="en-GB" dirty="0">
                <a:latin typeface="Gill Sans MT Pro Medium"/>
              </a:rPr>
              <a:t>Result Time: 		</a:t>
            </a:r>
            <a:r>
              <a:rPr lang="en-US" dirty="0"/>
              <a:t>3 hours to first result (16 samples) and every hour thereafter </a:t>
            </a:r>
          </a:p>
          <a:p>
            <a:endParaRPr lang="en-GB" dirty="0"/>
          </a:p>
        </p:txBody>
      </p:sp>
      <p:graphicFrame>
        <p:nvGraphicFramePr>
          <p:cNvPr id="3" name="Table 2">
            <a:extLst>
              <a:ext uri="{FF2B5EF4-FFF2-40B4-BE49-F238E27FC236}">
                <a16:creationId xmlns:a16="http://schemas.microsoft.com/office/drawing/2014/main" id="{DDBB4710-8990-4920-BD2B-BCD4C699DB51}"/>
              </a:ext>
            </a:extLst>
          </p:cNvPr>
          <p:cNvGraphicFramePr>
            <a:graphicFrameLocks noGrp="1"/>
          </p:cNvGraphicFramePr>
          <p:nvPr>
            <p:extLst>
              <p:ext uri="{D42A27DB-BD31-4B8C-83A1-F6EECF244321}">
                <p14:modId xmlns:p14="http://schemas.microsoft.com/office/powerpoint/2010/main" val="2505145352"/>
              </p:ext>
            </p:extLst>
          </p:nvPr>
        </p:nvGraphicFramePr>
        <p:xfrm>
          <a:off x="1606848" y="2957296"/>
          <a:ext cx="5930301" cy="614266"/>
        </p:xfrm>
        <a:graphic>
          <a:graphicData uri="http://schemas.openxmlformats.org/drawingml/2006/table">
            <a:tbl>
              <a:tblPr firstRow="1" bandRow="1">
                <a:tableStyleId>{5C22544A-7EE6-4342-B048-85BDC9FD1C3A}</a:tableStyleId>
              </a:tblPr>
              <a:tblGrid>
                <a:gridCol w="5930301">
                  <a:extLst>
                    <a:ext uri="{9D8B030D-6E8A-4147-A177-3AD203B41FA5}">
                      <a16:colId xmlns:a16="http://schemas.microsoft.com/office/drawing/2014/main" val="4251342256"/>
                    </a:ext>
                  </a:extLst>
                </a:gridCol>
              </a:tblGrid>
              <a:tr h="339946">
                <a:tc>
                  <a:txBody>
                    <a:bodyPr/>
                    <a:lstStyle/>
                    <a:p>
                      <a:pPr algn="ctr"/>
                      <a:r>
                        <a:rPr lang="en-US" sz="1600" dirty="0"/>
                        <a:t>SARS-CoV-2 Test </a:t>
                      </a:r>
                      <a:endParaRPr lang="en-GB" sz="1600" dirty="0"/>
                    </a:p>
                  </a:txBody>
                  <a:tcPr/>
                </a:tc>
                <a:extLst>
                  <a:ext uri="{0D108BD9-81ED-4DB2-BD59-A6C34878D82A}">
                    <a16:rowId xmlns:a16="http://schemas.microsoft.com/office/drawing/2014/main" val="2446508159"/>
                  </a:ext>
                </a:extLst>
              </a:tr>
              <a:tr h="0">
                <a:tc>
                  <a:txBody>
                    <a:bodyPr/>
                    <a:lstStyle/>
                    <a:p>
                      <a:pPr algn="ctr"/>
                      <a:r>
                        <a:rPr lang="en-GB" sz="1200" b="0" i="0" u="none" strike="noStrike" kern="1200" baseline="0" dirty="0">
                          <a:solidFill>
                            <a:schemeClr val="dk1"/>
                          </a:solidFill>
                          <a:latin typeface="+mn-lt"/>
                          <a:ea typeface="+mn-ea"/>
                          <a:cs typeface="+mn-cs"/>
                        </a:rPr>
                        <a:t>SARS-CoV-2 (COVID-19) &amp; </a:t>
                      </a:r>
                      <a:r>
                        <a:rPr lang="en-GB" sz="1200" b="0" i="0" u="none" strike="noStrike" kern="1200" baseline="0" dirty="0" err="1">
                          <a:solidFill>
                            <a:schemeClr val="dk1"/>
                          </a:solidFill>
                          <a:latin typeface="+mn-lt"/>
                          <a:ea typeface="+mn-ea"/>
                          <a:cs typeface="+mn-cs"/>
                        </a:rPr>
                        <a:t>Sarbecovirus</a:t>
                      </a:r>
                      <a:r>
                        <a:rPr lang="en-GB" sz="1200" b="0" i="0" u="none" strike="noStrike" kern="1200" baseline="0" dirty="0">
                          <a:solidFill>
                            <a:schemeClr val="dk1"/>
                          </a:solidFill>
                          <a:latin typeface="+mn-lt"/>
                          <a:ea typeface="+mn-ea"/>
                          <a:cs typeface="+mn-cs"/>
                        </a:rPr>
                        <a:t> (SARS, SARS like, SARS-CoV-2)</a:t>
                      </a:r>
                    </a:p>
                  </a:txBody>
                  <a:tcPr/>
                </a:tc>
                <a:extLst>
                  <a:ext uri="{0D108BD9-81ED-4DB2-BD59-A6C34878D82A}">
                    <a16:rowId xmlns:a16="http://schemas.microsoft.com/office/drawing/2014/main" val="2355214751"/>
                  </a:ext>
                </a:extLst>
              </a:tr>
            </a:tbl>
          </a:graphicData>
        </a:graphic>
      </p:graphicFrame>
    </p:spTree>
    <p:extLst>
      <p:ext uri="{BB962C8B-B14F-4D97-AF65-F5344CB8AC3E}">
        <p14:creationId xmlns:p14="http://schemas.microsoft.com/office/powerpoint/2010/main" val="1696860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3A63B0-E6BD-4404-853F-647F543EF3B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17" b="89256" l="3488" r="89826">
                        <a14:foregroundMark x1="3488" y1="25620" x2="3488" y2="25620"/>
                        <a14:foregroundMark x1="17733" y1="38017" x2="17733" y2="38017"/>
                        <a14:foregroundMark x1="56686" y1="31405" x2="56686" y2="31405"/>
                        <a14:foregroundMark x1="64244" y1="21488" x2="64244" y2="21488"/>
                        <a14:foregroundMark x1="69186" y1="38843" x2="69186" y2="38843"/>
                        <a14:foregroundMark x1="81686" y1="29752" x2="81686" y2="29752"/>
                        <a14:foregroundMark x1="81686" y1="79339" x2="81686" y2="79339"/>
                        <a14:foregroundMark x1="46512" y1="78512" x2="46512" y2="78512"/>
                        <a14:foregroundMark x1="21802" y1="76033" x2="21802" y2="76033"/>
                        <a14:foregroundMark x1="65988" y1="74380" x2="65988" y2="74380"/>
                        <a14:foregroundMark x1="59884" y1="74380" x2="59884" y2="74380"/>
                        <a14:foregroundMark x1="59884" y1="80165" x2="59884" y2="80165"/>
                        <a14:foregroundMark x1="59884" y1="79339" x2="59884" y2="79339"/>
                        <a14:foregroundMark x1="59884" y1="78512" x2="59884" y2="78512"/>
                        <a14:foregroundMark x1="66570" y1="81818" x2="66570" y2="81818"/>
                        <a14:foregroundMark x1="65407" y1="76033" x2="65407" y2="76033"/>
                      </a14:backgroundRemoval>
                    </a14:imgEffect>
                  </a14:imgLayer>
                </a14:imgProps>
              </a:ext>
            </a:extLst>
          </a:blip>
          <a:stretch>
            <a:fillRect/>
          </a:stretch>
        </p:blipFill>
        <p:spPr>
          <a:xfrm>
            <a:off x="262765" y="266048"/>
            <a:ext cx="1575944" cy="554329"/>
          </a:xfrm>
          <a:prstGeom prst="rect">
            <a:avLst/>
          </a:prstGeom>
        </p:spPr>
      </p:pic>
      <p:sp>
        <p:nvSpPr>
          <p:cNvPr id="5" name="Content Placeholder 4">
            <a:extLst>
              <a:ext uri="{FF2B5EF4-FFF2-40B4-BE49-F238E27FC236}">
                <a16:creationId xmlns:a16="http://schemas.microsoft.com/office/drawing/2014/main" id="{D33EA176-D2B4-4225-B5A4-334DD909B8A6}"/>
              </a:ext>
            </a:extLst>
          </p:cNvPr>
          <p:cNvSpPr>
            <a:spLocks noGrp="1"/>
          </p:cNvSpPr>
          <p:nvPr>
            <p:ph idx="1"/>
          </p:nvPr>
        </p:nvSpPr>
        <p:spPr>
          <a:xfrm>
            <a:off x="262764" y="1253331"/>
            <a:ext cx="8881235" cy="1290353"/>
          </a:xfrm>
          <a:prstGeom prst="rect">
            <a:avLst/>
          </a:prstGeom>
        </p:spPr>
        <p:txBody>
          <a:bodyPr wrap="square">
            <a:spAutoFit/>
          </a:bodyPr>
          <a:lstStyle/>
          <a:p>
            <a:pPr marL="257175" indent="-257175">
              <a:lnSpc>
                <a:spcPct val="150000"/>
              </a:lnSpc>
              <a:buFont typeface="Arial" panose="020B0604020202020204" pitchFamily="34" charset="0"/>
              <a:buChar char="•"/>
            </a:pPr>
            <a:r>
              <a:rPr lang="en-US" sz="1600" dirty="0">
                <a:solidFill>
                  <a:srgbClr val="000000"/>
                </a:solidFill>
                <a:latin typeface="Gill Sans MT Pro Book"/>
              </a:rPr>
              <a:t>The Randox Discovery is an exciting and revolutionary molecular diagnostic testing technology. </a:t>
            </a:r>
          </a:p>
          <a:p>
            <a:pPr marL="257175" indent="-257175">
              <a:lnSpc>
                <a:spcPct val="150000"/>
              </a:lnSpc>
              <a:buFont typeface="Arial" panose="020B0604020202020204" pitchFamily="34" charset="0"/>
              <a:buChar char="•"/>
            </a:pPr>
            <a:r>
              <a:rPr lang="en-US" sz="1600" dirty="0">
                <a:solidFill>
                  <a:srgbClr val="000000"/>
                </a:solidFill>
                <a:latin typeface="Gill Sans MT Pro Book"/>
              </a:rPr>
              <a:t>The fully automated benchtop multiplex analyser consolidates the normal workload of multiple laboratory rooms into one compact benchtop platform </a:t>
            </a:r>
            <a:endParaRPr lang="en-GB" sz="1600" dirty="0"/>
          </a:p>
        </p:txBody>
      </p:sp>
      <p:grpSp>
        <p:nvGrpSpPr>
          <p:cNvPr id="12" name="Group 11">
            <a:extLst>
              <a:ext uri="{FF2B5EF4-FFF2-40B4-BE49-F238E27FC236}">
                <a16:creationId xmlns:a16="http://schemas.microsoft.com/office/drawing/2014/main" id="{DFED6A19-FB2B-43A5-AB5D-AA5E57814D78}"/>
              </a:ext>
            </a:extLst>
          </p:cNvPr>
          <p:cNvGrpSpPr/>
          <p:nvPr/>
        </p:nvGrpSpPr>
        <p:grpSpPr>
          <a:xfrm>
            <a:off x="512918" y="3100564"/>
            <a:ext cx="8118164" cy="1051666"/>
            <a:chOff x="553466" y="2780610"/>
            <a:chExt cx="8118164" cy="1051666"/>
          </a:xfrm>
        </p:grpSpPr>
        <p:pic>
          <p:nvPicPr>
            <p:cNvPr id="13" name="Picture 12">
              <a:extLst>
                <a:ext uri="{FF2B5EF4-FFF2-40B4-BE49-F238E27FC236}">
                  <a16:creationId xmlns:a16="http://schemas.microsoft.com/office/drawing/2014/main" id="{0CB86024-0B8D-4B06-A0CD-0B7157A073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949" y="2787284"/>
              <a:ext cx="643661" cy="526490"/>
            </a:xfrm>
            <a:prstGeom prst="rect">
              <a:avLst/>
            </a:prstGeom>
          </p:spPr>
        </p:pic>
        <p:pic>
          <p:nvPicPr>
            <p:cNvPr id="14" name="Picture 13">
              <a:extLst>
                <a:ext uri="{FF2B5EF4-FFF2-40B4-BE49-F238E27FC236}">
                  <a16:creationId xmlns:a16="http://schemas.microsoft.com/office/drawing/2014/main" id="{C69690B9-E2CE-4FEE-817D-F4FA2A79E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377" y="2787284"/>
              <a:ext cx="526490" cy="526490"/>
            </a:xfrm>
            <a:prstGeom prst="rect">
              <a:avLst/>
            </a:prstGeom>
          </p:spPr>
        </p:pic>
        <p:pic>
          <p:nvPicPr>
            <p:cNvPr id="15" name="Picture 14">
              <a:extLst>
                <a:ext uri="{FF2B5EF4-FFF2-40B4-BE49-F238E27FC236}">
                  <a16:creationId xmlns:a16="http://schemas.microsoft.com/office/drawing/2014/main" id="{3F8C01AC-D519-40EC-A31F-63833E5C3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9515" y="2780610"/>
              <a:ext cx="526490" cy="526490"/>
            </a:xfrm>
            <a:prstGeom prst="rect">
              <a:avLst/>
            </a:prstGeom>
          </p:spPr>
        </p:pic>
        <p:pic>
          <p:nvPicPr>
            <p:cNvPr id="16" name="Picture 15">
              <a:extLst>
                <a:ext uri="{FF2B5EF4-FFF2-40B4-BE49-F238E27FC236}">
                  <a16:creationId xmlns:a16="http://schemas.microsoft.com/office/drawing/2014/main" id="{97B8B09E-D69E-400C-9ACD-1ABD08EA49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172" y="2808604"/>
              <a:ext cx="483851" cy="435883"/>
            </a:xfrm>
            <a:prstGeom prst="rect">
              <a:avLst/>
            </a:prstGeom>
          </p:spPr>
        </p:pic>
        <p:pic>
          <p:nvPicPr>
            <p:cNvPr id="17" name="Picture 16">
              <a:extLst>
                <a:ext uri="{FF2B5EF4-FFF2-40B4-BE49-F238E27FC236}">
                  <a16:creationId xmlns:a16="http://schemas.microsoft.com/office/drawing/2014/main" id="{86E764E9-4A44-495D-934E-2446FBB389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8652" y="2829923"/>
              <a:ext cx="483851" cy="483851"/>
            </a:xfrm>
            <a:prstGeom prst="rect">
              <a:avLst/>
            </a:prstGeom>
          </p:spPr>
        </p:pic>
        <p:sp>
          <p:nvSpPr>
            <p:cNvPr id="18" name="TextBox 17">
              <a:extLst>
                <a:ext uri="{FF2B5EF4-FFF2-40B4-BE49-F238E27FC236}">
                  <a16:creationId xmlns:a16="http://schemas.microsoft.com/office/drawing/2014/main" id="{DED29DED-0ECC-4CB3-9A21-D9407D304436}"/>
                </a:ext>
              </a:extLst>
            </p:cNvPr>
            <p:cNvSpPr txBox="1"/>
            <p:nvPr/>
          </p:nvSpPr>
          <p:spPr>
            <a:xfrm>
              <a:off x="553466" y="3406180"/>
              <a:ext cx="1530626" cy="253916"/>
            </a:xfrm>
            <a:prstGeom prst="rect">
              <a:avLst/>
            </a:prstGeom>
            <a:noFill/>
          </p:spPr>
          <p:txBody>
            <a:bodyPr wrap="square" rtlCol="0">
              <a:spAutoFit/>
            </a:bodyPr>
            <a:lstStyle/>
            <a:p>
              <a:pPr algn="ctr"/>
              <a:r>
                <a:rPr lang="en-US" sz="1050" b="1" dirty="0"/>
                <a:t>FULLY AUTOMATED</a:t>
              </a:r>
              <a:endParaRPr lang="en-GB" sz="1050" b="1" dirty="0"/>
            </a:p>
          </p:txBody>
        </p:sp>
        <p:sp>
          <p:nvSpPr>
            <p:cNvPr id="19" name="TextBox 18">
              <a:extLst>
                <a:ext uri="{FF2B5EF4-FFF2-40B4-BE49-F238E27FC236}">
                  <a16:creationId xmlns:a16="http://schemas.microsoft.com/office/drawing/2014/main" id="{371041BE-207F-4949-B66E-065ACF9917A4}"/>
                </a:ext>
              </a:extLst>
            </p:cNvPr>
            <p:cNvSpPr txBox="1"/>
            <p:nvPr/>
          </p:nvSpPr>
          <p:spPr>
            <a:xfrm>
              <a:off x="2198309" y="3416778"/>
              <a:ext cx="1530626" cy="415498"/>
            </a:xfrm>
            <a:prstGeom prst="rect">
              <a:avLst/>
            </a:prstGeom>
            <a:noFill/>
          </p:spPr>
          <p:txBody>
            <a:bodyPr wrap="square" rtlCol="0">
              <a:spAutoFit/>
            </a:bodyPr>
            <a:lstStyle/>
            <a:p>
              <a:pPr algn="ctr"/>
              <a:r>
                <a:rPr lang="en-US" sz="1050" b="1" dirty="0"/>
                <a:t>3 HOURS TO FIRST RESULT</a:t>
              </a:r>
              <a:endParaRPr lang="en-GB" sz="1050" b="1" dirty="0"/>
            </a:p>
          </p:txBody>
        </p:sp>
        <p:sp>
          <p:nvSpPr>
            <p:cNvPr id="20" name="TextBox 19">
              <a:extLst>
                <a:ext uri="{FF2B5EF4-FFF2-40B4-BE49-F238E27FC236}">
                  <a16:creationId xmlns:a16="http://schemas.microsoft.com/office/drawing/2014/main" id="{A7BDF43B-79B3-4BDB-972C-414C3F518FA8}"/>
                </a:ext>
              </a:extLst>
            </p:cNvPr>
            <p:cNvSpPr txBox="1"/>
            <p:nvPr/>
          </p:nvSpPr>
          <p:spPr>
            <a:xfrm>
              <a:off x="3804049" y="3433004"/>
              <a:ext cx="1530626" cy="253916"/>
            </a:xfrm>
            <a:prstGeom prst="rect">
              <a:avLst/>
            </a:prstGeom>
            <a:noFill/>
          </p:spPr>
          <p:txBody>
            <a:bodyPr wrap="square" rtlCol="0">
              <a:spAutoFit/>
            </a:bodyPr>
            <a:lstStyle/>
            <a:p>
              <a:pPr algn="ctr"/>
              <a:r>
                <a:rPr lang="en-US" sz="1050" b="1" dirty="0"/>
                <a:t>WORK CONSOLIDATION</a:t>
              </a:r>
              <a:endParaRPr lang="en-GB" sz="1050" b="1" dirty="0"/>
            </a:p>
          </p:txBody>
        </p:sp>
        <p:sp>
          <p:nvSpPr>
            <p:cNvPr id="21" name="TextBox 20">
              <a:extLst>
                <a:ext uri="{FF2B5EF4-FFF2-40B4-BE49-F238E27FC236}">
                  <a16:creationId xmlns:a16="http://schemas.microsoft.com/office/drawing/2014/main" id="{DC2736B4-CC38-497D-8186-4CE647223156}"/>
                </a:ext>
              </a:extLst>
            </p:cNvPr>
            <p:cNvSpPr txBox="1"/>
            <p:nvPr/>
          </p:nvSpPr>
          <p:spPr>
            <a:xfrm>
              <a:off x="5535265" y="3433004"/>
              <a:ext cx="1530626" cy="253916"/>
            </a:xfrm>
            <a:prstGeom prst="rect">
              <a:avLst/>
            </a:prstGeom>
            <a:noFill/>
          </p:spPr>
          <p:txBody>
            <a:bodyPr wrap="square" rtlCol="0">
              <a:spAutoFit/>
            </a:bodyPr>
            <a:lstStyle/>
            <a:p>
              <a:pPr algn="ctr"/>
              <a:r>
                <a:rPr lang="en-US" sz="1050" b="1" dirty="0"/>
                <a:t>HIGH THROUGHPUT</a:t>
              </a:r>
              <a:endParaRPr lang="en-GB" sz="1050" b="1" dirty="0"/>
            </a:p>
          </p:txBody>
        </p:sp>
        <p:sp>
          <p:nvSpPr>
            <p:cNvPr id="22" name="TextBox 21">
              <a:extLst>
                <a:ext uri="{FF2B5EF4-FFF2-40B4-BE49-F238E27FC236}">
                  <a16:creationId xmlns:a16="http://schemas.microsoft.com/office/drawing/2014/main" id="{7CCC8EA5-E0DD-4842-BD36-42953911FC6C}"/>
                </a:ext>
              </a:extLst>
            </p:cNvPr>
            <p:cNvSpPr txBox="1"/>
            <p:nvPr/>
          </p:nvSpPr>
          <p:spPr>
            <a:xfrm>
              <a:off x="7141004" y="3433004"/>
              <a:ext cx="1530626" cy="253916"/>
            </a:xfrm>
            <a:prstGeom prst="rect">
              <a:avLst/>
            </a:prstGeom>
            <a:noFill/>
          </p:spPr>
          <p:txBody>
            <a:bodyPr wrap="square" rtlCol="0">
              <a:spAutoFit/>
            </a:bodyPr>
            <a:lstStyle/>
            <a:p>
              <a:pPr algn="ctr"/>
              <a:r>
                <a:rPr lang="en-US" sz="1050" b="1" dirty="0"/>
                <a:t>BENCHTOP</a:t>
              </a:r>
              <a:endParaRPr lang="en-GB" sz="1050" b="1" dirty="0"/>
            </a:p>
          </p:txBody>
        </p:sp>
      </p:grpSp>
      <p:sp>
        <p:nvSpPr>
          <p:cNvPr id="23" name="Rectangle 22">
            <a:extLst>
              <a:ext uri="{FF2B5EF4-FFF2-40B4-BE49-F238E27FC236}">
                <a16:creationId xmlns:a16="http://schemas.microsoft.com/office/drawing/2014/main" id="{1531B18E-4F4D-4203-8434-5FA0FD33B071}"/>
              </a:ext>
            </a:extLst>
          </p:cNvPr>
          <p:cNvSpPr/>
          <p:nvPr/>
        </p:nvSpPr>
        <p:spPr>
          <a:xfrm>
            <a:off x="276026" y="5162500"/>
            <a:ext cx="8505576" cy="995016"/>
          </a:xfrm>
          <a:prstGeom prst="rect">
            <a:avLst/>
          </a:prstGeom>
        </p:spPr>
        <p:txBody>
          <a:bodyPr wrap="square">
            <a:spAutoFit/>
          </a:bodyPr>
          <a:lstStyle/>
          <a:p>
            <a:pPr algn="ctr">
              <a:lnSpc>
                <a:spcPct val="150000"/>
              </a:lnSpc>
            </a:pPr>
            <a:r>
              <a:rPr lang="en-US" sz="1350" dirty="0">
                <a:solidFill>
                  <a:srgbClr val="000000"/>
                </a:solidFill>
                <a:latin typeface="Gill Sans MT Pro Book"/>
              </a:rPr>
              <a:t>The system </a:t>
            </a:r>
            <a:r>
              <a:rPr lang="en-US" sz="1350" dirty="0" err="1">
                <a:solidFill>
                  <a:srgbClr val="000000"/>
                </a:solidFill>
                <a:latin typeface="Gill Sans MT Pro Book"/>
              </a:rPr>
              <a:t>utilises</a:t>
            </a:r>
            <a:r>
              <a:rPr lang="en-US" sz="1350" dirty="0">
                <a:solidFill>
                  <a:srgbClr val="000000"/>
                </a:solidFill>
                <a:latin typeface="Gill Sans MT Pro Book"/>
              </a:rPr>
              <a:t> ready to use cartridge based prefabricated reagents. Up to 16 patient samples can be run in a single batch. Discovery is powered by Randox Biochip Technology, enabling multiple targets to be detected simultaneously in each specimen. </a:t>
            </a:r>
            <a:r>
              <a:rPr lang="en-US" sz="1350" dirty="0"/>
              <a:t>First results are reported after 3 hours, and every hour thereafter.</a:t>
            </a:r>
            <a:endParaRPr lang="en-GB" sz="1350" dirty="0"/>
          </a:p>
        </p:txBody>
      </p:sp>
    </p:spTree>
    <p:extLst>
      <p:ext uri="{BB962C8B-B14F-4D97-AF65-F5344CB8AC3E}">
        <p14:creationId xmlns:p14="http://schemas.microsoft.com/office/powerpoint/2010/main" val="3265593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2602-A4AD-48D4-81F2-390D4F9B07D8}"/>
              </a:ext>
            </a:extLst>
          </p:cNvPr>
          <p:cNvSpPr>
            <a:spLocks noGrp="1"/>
          </p:cNvSpPr>
          <p:nvPr>
            <p:ph type="title"/>
          </p:nvPr>
        </p:nvSpPr>
        <p:spPr>
          <a:xfrm>
            <a:off x="224612" y="163108"/>
            <a:ext cx="7886700" cy="878884"/>
          </a:xfrm>
        </p:spPr>
        <p:txBody>
          <a:bodyPr>
            <a:noAutofit/>
          </a:bodyPr>
          <a:lstStyle/>
          <a:p>
            <a:r>
              <a:rPr lang="en-US" sz="3200" dirty="0">
                <a:solidFill>
                  <a:schemeClr val="bg1"/>
                </a:solidFill>
              </a:rPr>
              <a:t>Accurate SARS-CoV-2 Testing in only </a:t>
            </a:r>
            <a:br>
              <a:rPr lang="en-US" sz="3200" dirty="0">
                <a:solidFill>
                  <a:schemeClr val="bg1"/>
                </a:solidFill>
              </a:rPr>
            </a:br>
            <a:r>
              <a:rPr lang="en-US" sz="3200" dirty="0">
                <a:solidFill>
                  <a:schemeClr val="bg1"/>
                </a:solidFill>
              </a:rPr>
              <a:t>39 minutes!</a:t>
            </a:r>
            <a:endParaRPr lang="en-GB" sz="3200" dirty="0">
              <a:solidFill>
                <a:schemeClr val="bg1"/>
              </a:solidFill>
            </a:endParaRPr>
          </a:p>
        </p:txBody>
      </p:sp>
      <p:sp>
        <p:nvSpPr>
          <p:cNvPr id="3" name="Content Placeholder 2">
            <a:extLst>
              <a:ext uri="{FF2B5EF4-FFF2-40B4-BE49-F238E27FC236}">
                <a16:creationId xmlns:a16="http://schemas.microsoft.com/office/drawing/2014/main" id="{37BD0316-96CB-43E9-BCD3-C04051EBEC4A}"/>
              </a:ext>
            </a:extLst>
          </p:cNvPr>
          <p:cNvSpPr>
            <a:spLocks noGrp="1"/>
          </p:cNvSpPr>
          <p:nvPr>
            <p:ph idx="1"/>
          </p:nvPr>
        </p:nvSpPr>
        <p:spPr>
          <a:xfrm>
            <a:off x="224612" y="4003158"/>
            <a:ext cx="6697183" cy="2262040"/>
          </a:xfrm>
        </p:spPr>
        <p:txBody>
          <a:bodyPr>
            <a:normAutofit/>
          </a:bodyPr>
          <a:lstStyle/>
          <a:p>
            <a:pPr marL="0" indent="0">
              <a:buNone/>
            </a:pPr>
            <a:r>
              <a:rPr lang="en-US" sz="2400" dirty="0"/>
              <a:t>A new breakthrough fully automated POC test for SARS-Cov-2 with results available in only 39 minutes. </a:t>
            </a:r>
          </a:p>
          <a:p>
            <a:pPr marL="0" indent="0">
              <a:buNone/>
            </a:pPr>
            <a:endParaRPr lang="en-US" sz="2400" dirty="0"/>
          </a:p>
          <a:p>
            <a:pPr marL="0" indent="0">
              <a:buNone/>
            </a:pPr>
            <a:r>
              <a:rPr lang="en-US" sz="2400" u="sng" dirty="0"/>
              <a:t>Highly accurate with specificity at 95% </a:t>
            </a:r>
            <a:endParaRPr lang="en-GB" sz="2400" u="sng" dirty="0"/>
          </a:p>
        </p:txBody>
      </p:sp>
      <p:pic>
        <p:nvPicPr>
          <p:cNvPr id="5" name="Picture 4">
            <a:extLst>
              <a:ext uri="{FF2B5EF4-FFF2-40B4-BE49-F238E27FC236}">
                <a16:creationId xmlns:a16="http://schemas.microsoft.com/office/drawing/2014/main" id="{DD75EBCB-0171-418D-BB47-4EA6D7E455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9374" y="1235664"/>
            <a:ext cx="9074626" cy="2193336"/>
          </a:xfrm>
          <a:prstGeom prst="rect">
            <a:avLst/>
          </a:prstGeom>
        </p:spPr>
      </p:pic>
      <p:pic>
        <p:nvPicPr>
          <p:cNvPr id="4" name="Picture 3">
            <a:extLst>
              <a:ext uri="{FF2B5EF4-FFF2-40B4-BE49-F238E27FC236}">
                <a16:creationId xmlns:a16="http://schemas.microsoft.com/office/drawing/2014/main" id="{E5A7704C-C895-4E51-A811-4934F6F33512}"/>
              </a:ext>
            </a:extLst>
          </p:cNvPr>
          <p:cNvPicPr>
            <a:picLocks noChangeAspect="1"/>
          </p:cNvPicPr>
          <p:nvPr/>
        </p:nvPicPr>
        <p:blipFill>
          <a:blip r:embed="rId4"/>
          <a:stretch>
            <a:fillRect/>
          </a:stretch>
        </p:blipFill>
        <p:spPr>
          <a:xfrm>
            <a:off x="7272550" y="2513345"/>
            <a:ext cx="1730238" cy="4093349"/>
          </a:xfrm>
          <a:prstGeom prst="rect">
            <a:avLst/>
          </a:prstGeom>
        </p:spPr>
      </p:pic>
    </p:spTree>
    <p:extLst>
      <p:ext uri="{BB962C8B-B14F-4D97-AF65-F5344CB8AC3E}">
        <p14:creationId xmlns:p14="http://schemas.microsoft.com/office/powerpoint/2010/main" val="3473192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929A161-E1CF-4630-A90F-553DE8D2C9ED}"/>
              </a:ext>
            </a:extLst>
          </p:cNvPr>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8025" y="1971282"/>
            <a:ext cx="5801784" cy="4351338"/>
          </a:xfrm>
          <a:prstGeom prst="rect">
            <a:avLst/>
          </a:prstGeom>
        </p:spPr>
      </p:pic>
      <p:sp>
        <p:nvSpPr>
          <p:cNvPr id="6" name="Subtitle 2">
            <a:extLst>
              <a:ext uri="{FF2B5EF4-FFF2-40B4-BE49-F238E27FC236}">
                <a16:creationId xmlns:a16="http://schemas.microsoft.com/office/drawing/2014/main" id="{8BFBC643-93F7-4621-90A5-85A9C3ECCD76}"/>
              </a:ext>
            </a:extLst>
          </p:cNvPr>
          <p:cNvSpPr txBox="1">
            <a:spLocks/>
          </p:cNvSpPr>
          <p:nvPr/>
        </p:nvSpPr>
        <p:spPr>
          <a:xfrm>
            <a:off x="294471" y="453399"/>
            <a:ext cx="4649565" cy="4807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schemeClr val="bg1"/>
                </a:solidFill>
                <a:cs typeface="Arial" pitchFamily="34" charset="0"/>
              </a:rPr>
              <a:t>Fully Automated Molecular Workflow</a:t>
            </a:r>
            <a:endParaRPr lang="en-GB" sz="2100" dirty="0">
              <a:solidFill>
                <a:schemeClr val="bg1"/>
              </a:solidFill>
              <a:cs typeface="Arial" pitchFamily="34" charset="0"/>
            </a:endParaRPr>
          </a:p>
        </p:txBody>
      </p:sp>
      <p:sp>
        <p:nvSpPr>
          <p:cNvPr id="7" name="Rectangle 6">
            <a:extLst>
              <a:ext uri="{FF2B5EF4-FFF2-40B4-BE49-F238E27FC236}">
                <a16:creationId xmlns:a16="http://schemas.microsoft.com/office/drawing/2014/main" id="{8055CE75-6DCF-4CA4-A6BF-A5F8C268CB94}"/>
              </a:ext>
            </a:extLst>
          </p:cNvPr>
          <p:cNvSpPr/>
          <p:nvPr/>
        </p:nvSpPr>
        <p:spPr>
          <a:xfrm>
            <a:off x="527553" y="1423632"/>
            <a:ext cx="8535764" cy="1095300"/>
          </a:xfrm>
          <a:prstGeom prst="rect">
            <a:avLst/>
          </a:prstGeom>
        </p:spPr>
        <p:txBody>
          <a:bodyPr wrap="square">
            <a:spAutoFit/>
          </a:bodyPr>
          <a:lstStyle/>
          <a:p>
            <a:pPr marL="257175" indent="-257175">
              <a:lnSpc>
                <a:spcPct val="150000"/>
              </a:lnSpc>
              <a:buFont typeface="Arial" panose="020B0604020202020204" pitchFamily="34" charset="0"/>
              <a:buChar char="•"/>
            </a:pPr>
            <a:r>
              <a:rPr lang="en-US" sz="1500" dirty="0">
                <a:solidFill>
                  <a:srgbClr val="000000"/>
                </a:solidFill>
                <a:latin typeface="Gill Sans MT Pro Book"/>
              </a:rPr>
              <a:t>The machine is comprised of three interconnected modules with the first module performing sample extraction and purification, the second conducting multiplex PCR and the third module managing biochip </a:t>
            </a:r>
            <a:r>
              <a:rPr lang="en-US" sz="1500" dirty="0" err="1">
                <a:solidFill>
                  <a:srgbClr val="000000"/>
                </a:solidFill>
                <a:latin typeface="Gill Sans MT Pro Book"/>
              </a:rPr>
              <a:t>hybridisation</a:t>
            </a:r>
            <a:r>
              <a:rPr lang="en-US" sz="1500" dirty="0">
                <a:solidFill>
                  <a:srgbClr val="000000"/>
                </a:solidFill>
                <a:latin typeface="Gill Sans MT Pro Book"/>
              </a:rPr>
              <a:t> and detection. </a:t>
            </a:r>
            <a:endParaRPr lang="en-GB" sz="1500" dirty="0"/>
          </a:p>
        </p:txBody>
      </p:sp>
      <p:sp>
        <p:nvSpPr>
          <p:cNvPr id="8" name="Arrow: Right 7">
            <a:extLst>
              <a:ext uri="{FF2B5EF4-FFF2-40B4-BE49-F238E27FC236}">
                <a16:creationId xmlns:a16="http://schemas.microsoft.com/office/drawing/2014/main" id="{A7F2EAD9-FD43-4DD4-BC09-643603BDBD38}"/>
              </a:ext>
            </a:extLst>
          </p:cNvPr>
          <p:cNvSpPr/>
          <p:nvPr/>
        </p:nvSpPr>
        <p:spPr>
          <a:xfrm rot="10800000">
            <a:off x="3152834" y="5517744"/>
            <a:ext cx="1977720" cy="188753"/>
          </a:xfrm>
          <a:prstGeom prst="rightArrow">
            <a:avLst>
              <a:gd name="adj1" fmla="val 43333"/>
              <a:gd name="adj2" fmla="val 1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Rectangle 1">
            <a:extLst>
              <a:ext uri="{FF2B5EF4-FFF2-40B4-BE49-F238E27FC236}">
                <a16:creationId xmlns:a16="http://schemas.microsoft.com/office/drawing/2014/main" id="{D07D07E8-B250-4522-9F5C-9D90D07335E7}"/>
              </a:ext>
            </a:extLst>
          </p:cNvPr>
          <p:cNvSpPr/>
          <p:nvPr/>
        </p:nvSpPr>
        <p:spPr>
          <a:xfrm>
            <a:off x="6922117" y="2921255"/>
            <a:ext cx="1783977" cy="764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Zone I - DNA/RNA Extraction</a:t>
            </a:r>
            <a:endParaRPr lang="en-GB" sz="1600" dirty="0"/>
          </a:p>
        </p:txBody>
      </p:sp>
      <p:sp>
        <p:nvSpPr>
          <p:cNvPr id="9" name="Rectangle 8">
            <a:extLst>
              <a:ext uri="{FF2B5EF4-FFF2-40B4-BE49-F238E27FC236}">
                <a16:creationId xmlns:a16="http://schemas.microsoft.com/office/drawing/2014/main" id="{9E7FEF5F-11BF-4B16-A9CB-1D0C7FB7CB4A}"/>
              </a:ext>
            </a:extLst>
          </p:cNvPr>
          <p:cNvSpPr/>
          <p:nvPr/>
        </p:nvSpPr>
        <p:spPr>
          <a:xfrm>
            <a:off x="3233516" y="5867586"/>
            <a:ext cx="1977721" cy="65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Zone II – Amplification (PCR)</a:t>
            </a:r>
            <a:endParaRPr lang="en-GB" sz="1600" dirty="0"/>
          </a:p>
        </p:txBody>
      </p:sp>
      <p:sp>
        <p:nvSpPr>
          <p:cNvPr id="10" name="Rectangle 9">
            <a:extLst>
              <a:ext uri="{FF2B5EF4-FFF2-40B4-BE49-F238E27FC236}">
                <a16:creationId xmlns:a16="http://schemas.microsoft.com/office/drawing/2014/main" id="{4887AA63-F5F1-4C86-9F7C-DD7B296EAB1C}"/>
              </a:ext>
            </a:extLst>
          </p:cNvPr>
          <p:cNvSpPr/>
          <p:nvPr/>
        </p:nvSpPr>
        <p:spPr>
          <a:xfrm>
            <a:off x="120214" y="2926534"/>
            <a:ext cx="1783977" cy="764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Zone III - </a:t>
            </a:r>
            <a:r>
              <a:rPr lang="en-US" sz="1600" dirty="0" err="1">
                <a:solidFill>
                  <a:prstClr val="white"/>
                </a:solidFill>
              </a:rPr>
              <a:t>Hybridisation</a:t>
            </a:r>
            <a:r>
              <a:rPr lang="en-US" sz="1600" dirty="0">
                <a:solidFill>
                  <a:prstClr val="white"/>
                </a:solidFill>
              </a:rPr>
              <a:t> &amp; Detection (Biochip)</a:t>
            </a:r>
            <a:endParaRPr lang="en-GB" sz="1600" dirty="0"/>
          </a:p>
        </p:txBody>
      </p:sp>
    </p:spTree>
    <p:extLst>
      <p:ext uri="{BB962C8B-B14F-4D97-AF65-F5344CB8AC3E}">
        <p14:creationId xmlns:p14="http://schemas.microsoft.com/office/powerpoint/2010/main" val="1431518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1151-D1F6-4E69-9E78-D760DB1B2755}"/>
              </a:ext>
            </a:extLst>
          </p:cNvPr>
          <p:cNvSpPr>
            <a:spLocks noGrp="1"/>
          </p:cNvSpPr>
          <p:nvPr>
            <p:ph type="title"/>
          </p:nvPr>
        </p:nvSpPr>
        <p:spPr>
          <a:xfrm>
            <a:off x="171450" y="221690"/>
            <a:ext cx="7886700" cy="1325563"/>
          </a:xfrm>
        </p:spPr>
        <p:txBody>
          <a:bodyPr>
            <a:normAutofit fontScale="90000"/>
          </a:bodyPr>
          <a:lstStyle/>
          <a:p>
            <a:r>
              <a:rPr lang="en-US" sz="3100" dirty="0">
                <a:solidFill>
                  <a:schemeClr val="bg1"/>
                </a:solidFill>
                <a:latin typeface="+mn-lt"/>
              </a:rPr>
              <a:t>Randox Discovery Automated Workflow</a:t>
            </a:r>
            <a:br>
              <a:rPr lang="en-US" dirty="0">
                <a:solidFill>
                  <a:schemeClr val="bg1"/>
                </a:solidFill>
                <a:latin typeface="+mn-lt"/>
              </a:rPr>
            </a:br>
            <a:r>
              <a:rPr lang="en-US" sz="2200" dirty="0">
                <a:solidFill>
                  <a:schemeClr val="bg1"/>
                </a:solidFill>
                <a:latin typeface="+mn-lt"/>
              </a:rPr>
              <a:t>Zone I, II &amp; III</a:t>
            </a:r>
            <a:br>
              <a:rPr lang="en-GB" dirty="0"/>
            </a:br>
            <a:endParaRPr lang="en-GB" dirty="0"/>
          </a:p>
        </p:txBody>
      </p:sp>
      <p:sp>
        <p:nvSpPr>
          <p:cNvPr id="5" name="TextBox 4">
            <a:extLst>
              <a:ext uri="{FF2B5EF4-FFF2-40B4-BE49-F238E27FC236}">
                <a16:creationId xmlns:a16="http://schemas.microsoft.com/office/drawing/2014/main" id="{04D7B1CA-0245-4C7A-85B3-7E8B97909ADC}"/>
              </a:ext>
            </a:extLst>
          </p:cNvPr>
          <p:cNvSpPr txBox="1"/>
          <p:nvPr/>
        </p:nvSpPr>
        <p:spPr>
          <a:xfrm>
            <a:off x="395811" y="1547253"/>
            <a:ext cx="7833081" cy="5109091"/>
          </a:xfrm>
          <a:prstGeom prst="rect">
            <a:avLst/>
          </a:prstGeom>
          <a:noFill/>
        </p:spPr>
        <p:txBody>
          <a:bodyPr wrap="square" rtlCol="0">
            <a:spAutoFit/>
          </a:bodyPr>
          <a:lstStyle/>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rPr>
              <a:t>Three zones</a:t>
            </a: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prstClr val="black"/>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rPr>
              <a:t>Each zone works independently </a:t>
            </a: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prstClr val="black"/>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Each zone is accessible by a door </a:t>
            </a: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Work flow runs from right to left </a:t>
            </a: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prstClr val="black"/>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The product of each zone is a stable sample, reducing the risk of sample quality degradation during automated processing </a:t>
            </a: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Each zone is separated by a physical barrier, and air flow is directed from the deck level to the roof of the </a:t>
            </a:r>
            <a:r>
              <a:rPr kumimoji="0" lang="en-US" sz="1600" b="0" i="0" u="none" strike="noStrike" kern="0" cap="none" spc="0" normalizeH="0" baseline="0" noProof="0" dirty="0" err="1">
                <a:ln>
                  <a:noFill/>
                </a:ln>
                <a:solidFill>
                  <a:prstClr val="black"/>
                </a:solidFill>
                <a:effectLst/>
                <a:uLnTx/>
                <a:uFillTx/>
              </a:rPr>
              <a:t>analyser</a:t>
            </a:r>
            <a:r>
              <a:rPr kumimoji="0" lang="en-US" sz="1600" b="0" i="0" u="none" strike="noStrike" kern="0" cap="none" spc="0" normalizeH="0" baseline="0" noProof="0" dirty="0">
                <a:ln>
                  <a:noFill/>
                </a:ln>
                <a:solidFill>
                  <a:prstClr val="black"/>
                </a:solidFill>
                <a:effectLst/>
                <a:uLnTx/>
                <a:uFillTx/>
              </a:rPr>
              <a:t> using filtered fans to control transfer of contaminant aerosols between zones </a:t>
            </a: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prstClr val="black"/>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rPr>
              <a:t>Contamination between zones is controlled by design, allowing the user to run different sets of samples and different assay types on each zone at one time, increasing throughput </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endParaRPr>
          </a:p>
          <a:p>
            <a:pPr marL="214313" marR="0" lvl="0" indent="-214313"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79702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6E71-446A-4B79-BE62-443A4264B87D}"/>
              </a:ext>
            </a:extLst>
          </p:cNvPr>
          <p:cNvSpPr>
            <a:spLocks noGrp="1"/>
          </p:cNvSpPr>
          <p:nvPr>
            <p:ph type="title"/>
          </p:nvPr>
        </p:nvSpPr>
        <p:spPr>
          <a:xfrm>
            <a:off x="323850" y="114114"/>
            <a:ext cx="7886700" cy="889933"/>
          </a:xfrm>
        </p:spPr>
        <p:txBody>
          <a:bodyPr/>
          <a:lstStyle/>
          <a:p>
            <a:r>
              <a:rPr lang="en-US" dirty="0">
                <a:solidFill>
                  <a:schemeClr val="bg1"/>
                </a:solidFill>
              </a:rPr>
              <a:t>Randox Discovery</a:t>
            </a:r>
            <a:endParaRPr lang="en-GB" dirty="0">
              <a:solidFill>
                <a:schemeClr val="bg1"/>
              </a:solidFill>
            </a:endParaRPr>
          </a:p>
        </p:txBody>
      </p:sp>
      <p:sp>
        <p:nvSpPr>
          <p:cNvPr id="3" name="Content Placeholder 2">
            <a:extLst>
              <a:ext uri="{FF2B5EF4-FFF2-40B4-BE49-F238E27FC236}">
                <a16:creationId xmlns:a16="http://schemas.microsoft.com/office/drawing/2014/main" id="{B92125F4-CF91-4A29-945D-B7712C6EC875}"/>
              </a:ext>
            </a:extLst>
          </p:cNvPr>
          <p:cNvSpPr>
            <a:spLocks noGrp="1"/>
          </p:cNvSpPr>
          <p:nvPr>
            <p:ph idx="1"/>
          </p:nvPr>
        </p:nvSpPr>
        <p:spPr>
          <a:xfrm>
            <a:off x="252131" y="1253331"/>
            <a:ext cx="8578103" cy="5416410"/>
          </a:xfrm>
        </p:spPr>
        <p:txBody>
          <a:bodyPr>
            <a:normAutofit/>
          </a:bodyPr>
          <a:lstStyle/>
          <a:p>
            <a:pPr marL="0" indent="0">
              <a:buNone/>
            </a:pPr>
            <a:r>
              <a:rPr lang="en-US" sz="1400" b="1" dirty="0"/>
              <a:t>Touchscreen</a:t>
            </a:r>
          </a:p>
          <a:p>
            <a:r>
              <a:rPr lang="en-US" sz="1400" dirty="0"/>
              <a:t>The touchscreen can be mounted to left or right sides of the </a:t>
            </a:r>
            <a:r>
              <a:rPr lang="en-US" sz="1400" dirty="0" err="1"/>
              <a:t>analyser</a:t>
            </a:r>
            <a:r>
              <a:rPr lang="en-US" sz="1400" dirty="0"/>
              <a:t>. The preference is advised by the user at point of manufacture. </a:t>
            </a:r>
          </a:p>
          <a:p>
            <a:r>
              <a:rPr lang="en-US" sz="1400" dirty="0"/>
              <a:t>Speakers allow the software to advise the user audibly </a:t>
            </a:r>
          </a:p>
          <a:p>
            <a:r>
              <a:rPr lang="en-US" sz="1400" dirty="0"/>
              <a:t>A USB port allows the user to retrieve results </a:t>
            </a:r>
          </a:p>
          <a:p>
            <a:r>
              <a:rPr lang="en-US" sz="1400" dirty="0"/>
              <a:t>The power button that controls the power to the </a:t>
            </a:r>
            <a:r>
              <a:rPr lang="en-US" sz="1400" dirty="0" err="1"/>
              <a:t>analyser</a:t>
            </a:r>
            <a:r>
              <a:rPr lang="en-US" sz="1400" dirty="0"/>
              <a:t> is located here – press once to turn the machine on, press and hold for 3s to send the </a:t>
            </a:r>
            <a:r>
              <a:rPr lang="en-US" sz="1400" dirty="0" err="1"/>
              <a:t>analyser</a:t>
            </a:r>
            <a:r>
              <a:rPr lang="en-US" sz="1400" dirty="0"/>
              <a:t> to standby low-power mode </a:t>
            </a:r>
          </a:p>
          <a:p>
            <a:r>
              <a:rPr lang="en-US" sz="1400" dirty="0"/>
              <a:t>A barcode scanner mounted on the underside of the HMI scan cartridge and sample barcodes </a:t>
            </a:r>
          </a:p>
          <a:p>
            <a:pPr marL="0" indent="0">
              <a:buNone/>
            </a:pPr>
            <a:endParaRPr lang="en-US" sz="2400" dirty="0"/>
          </a:p>
          <a:p>
            <a:pPr marL="0" indent="0">
              <a:buNone/>
            </a:pPr>
            <a:r>
              <a:rPr lang="en-US" sz="1400" b="1" dirty="0"/>
              <a:t>U</a:t>
            </a:r>
            <a:r>
              <a:rPr lang="en-GB" sz="1400" b="1" dirty="0"/>
              <a:t>SP’s</a:t>
            </a:r>
          </a:p>
          <a:p>
            <a:pPr marL="214313" indent="-214313"/>
            <a:r>
              <a:rPr lang="en-US" sz="1400" dirty="0"/>
              <a:t>The service drawer means the machine does not have to be moved during service, reducing the time, tools and personnel required for a service visit </a:t>
            </a:r>
            <a:endParaRPr lang="en-GB" sz="1400" dirty="0"/>
          </a:p>
          <a:p>
            <a:pPr marL="214313" indent="-214313"/>
            <a:r>
              <a:rPr lang="en-US" sz="1400" dirty="0"/>
              <a:t>Contamination between zones is controlled by design, allowing the user to run different sets of samples and different assay types on each zone at one time, increasing throughput </a:t>
            </a:r>
            <a:endParaRPr lang="en-GB" sz="1400" dirty="0"/>
          </a:p>
          <a:p>
            <a:pPr marL="214313" indent="-214313"/>
            <a:r>
              <a:rPr lang="en-US" sz="1400" dirty="0"/>
              <a:t>The HMI is a standalone computer, which removes the risk of user interactions or user queries from influencing the automated execution of the assay, </a:t>
            </a:r>
            <a:r>
              <a:rPr lang="en-US" sz="1400" dirty="0" err="1"/>
              <a:t>maximising</a:t>
            </a:r>
            <a:r>
              <a:rPr lang="en-US" sz="1400" dirty="0"/>
              <a:t> repeatability between tests </a:t>
            </a:r>
            <a:endParaRPr lang="en-GB" sz="1400" dirty="0"/>
          </a:p>
          <a:p>
            <a:pPr marL="214313" indent="-214313"/>
            <a:r>
              <a:rPr lang="en-US" sz="1400" dirty="0"/>
              <a:t>The </a:t>
            </a:r>
            <a:r>
              <a:rPr lang="en-US" sz="1400" dirty="0" err="1"/>
              <a:t>analyser</a:t>
            </a:r>
            <a:r>
              <a:rPr lang="en-US" sz="1400" dirty="0"/>
              <a:t> automatically checks and advises if there are not enough consumables on the deck to complete the requested Batch Run, before the run starts. This reduces the risk of lost sample due to </a:t>
            </a:r>
            <a:r>
              <a:rPr lang="en-US" sz="1400" dirty="0" err="1"/>
              <a:t>analyser</a:t>
            </a:r>
            <a:r>
              <a:rPr lang="en-US" sz="1400" dirty="0"/>
              <a:t> setup. </a:t>
            </a:r>
          </a:p>
        </p:txBody>
      </p:sp>
    </p:spTree>
    <p:extLst>
      <p:ext uri="{BB962C8B-B14F-4D97-AF65-F5344CB8AC3E}">
        <p14:creationId xmlns:p14="http://schemas.microsoft.com/office/powerpoint/2010/main" val="3919684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B6682B9-4043-4C2C-8903-B070CE355FF8}"/>
              </a:ext>
            </a:extLst>
          </p:cNvPr>
          <p:cNvSpPr txBox="1"/>
          <p:nvPr/>
        </p:nvSpPr>
        <p:spPr>
          <a:xfrm>
            <a:off x="200443" y="114954"/>
            <a:ext cx="6139543" cy="1015663"/>
          </a:xfrm>
          <a:prstGeom prst="rect">
            <a:avLst/>
          </a:prstGeom>
          <a:noFill/>
        </p:spPr>
        <p:txBody>
          <a:bodyPr wrap="square" rtlCol="0">
            <a:spAutoFit/>
          </a:bodyPr>
          <a:lstStyle/>
          <a:p>
            <a:r>
              <a:rPr lang="en-US" sz="3200" dirty="0">
                <a:solidFill>
                  <a:schemeClr val="bg1"/>
                </a:solidFill>
              </a:rPr>
              <a:t>Molecular Test Menu </a:t>
            </a:r>
          </a:p>
          <a:p>
            <a:r>
              <a:rPr lang="en-US" sz="2800" i="1" dirty="0">
                <a:solidFill>
                  <a:schemeClr val="bg1"/>
                </a:solidFill>
              </a:rPr>
              <a:t>Genitourinary </a:t>
            </a:r>
            <a:endParaRPr lang="en-GB" sz="3200" dirty="0">
              <a:solidFill>
                <a:schemeClr val="bg1"/>
              </a:solidFill>
            </a:endParaRPr>
          </a:p>
        </p:txBody>
      </p:sp>
      <p:sp>
        <p:nvSpPr>
          <p:cNvPr id="11" name="TextBox 10">
            <a:extLst>
              <a:ext uri="{FF2B5EF4-FFF2-40B4-BE49-F238E27FC236}">
                <a16:creationId xmlns:a16="http://schemas.microsoft.com/office/drawing/2014/main" id="{0DA5984B-B60A-46E8-AAB8-6A512ED3C0ED}"/>
              </a:ext>
            </a:extLst>
          </p:cNvPr>
          <p:cNvSpPr txBox="1"/>
          <p:nvPr/>
        </p:nvSpPr>
        <p:spPr>
          <a:xfrm>
            <a:off x="5144849" y="5274342"/>
            <a:ext cx="2390274" cy="1200329"/>
          </a:xfrm>
          <a:prstGeom prst="rect">
            <a:avLst/>
          </a:prstGeom>
          <a:noFill/>
        </p:spPr>
        <p:txBody>
          <a:bodyPr wrap="square" rtlCol="0">
            <a:spAutoFit/>
          </a:bodyPr>
          <a:lstStyle/>
          <a:p>
            <a:pPr algn="ctr"/>
            <a:r>
              <a:rPr lang="en-US" b="1" dirty="0"/>
              <a:t>Urinary Tract Infection Array </a:t>
            </a:r>
          </a:p>
          <a:p>
            <a:pPr algn="ctr"/>
            <a:r>
              <a:rPr lang="en-US" dirty="0"/>
              <a:t>30-Plex</a:t>
            </a:r>
          </a:p>
          <a:p>
            <a:pPr algn="ctr"/>
            <a:endParaRPr lang="en-US" dirty="0"/>
          </a:p>
        </p:txBody>
      </p:sp>
      <p:pic>
        <p:nvPicPr>
          <p:cNvPr id="5" name="Content Placeholder 3">
            <a:extLst>
              <a:ext uri="{FF2B5EF4-FFF2-40B4-BE49-F238E27FC236}">
                <a16:creationId xmlns:a16="http://schemas.microsoft.com/office/drawing/2014/main" id="{A5954305-10F7-431A-B9FE-E0261B581A9F}"/>
              </a:ext>
            </a:extLst>
          </p:cNvPr>
          <p:cNvPicPr>
            <a:picLocks noChangeAspect="1"/>
          </p:cNvPicPr>
          <p:nvPr/>
        </p:nvPicPr>
        <p:blipFill rotWithShape="1">
          <a:blip r:embed="rId2">
            <a:extLst>
              <a:ext uri="{28A0092B-C50C-407E-A947-70E740481C1C}">
                <a14:useLocalDpi xmlns:a14="http://schemas.microsoft.com/office/drawing/2010/main" val="0"/>
              </a:ext>
            </a:extLst>
          </a:blip>
          <a:srcRect l="53289" t="33171" r="22934" b="35320"/>
          <a:stretch/>
        </p:blipFill>
        <p:spPr>
          <a:xfrm>
            <a:off x="2178305" y="1735603"/>
            <a:ext cx="1437605" cy="3386794"/>
          </a:xfrm>
          <a:prstGeom prst="rect">
            <a:avLst/>
          </a:prstGeom>
        </p:spPr>
      </p:pic>
      <p:sp>
        <p:nvSpPr>
          <p:cNvPr id="2" name="Rectangle 1">
            <a:extLst>
              <a:ext uri="{FF2B5EF4-FFF2-40B4-BE49-F238E27FC236}">
                <a16:creationId xmlns:a16="http://schemas.microsoft.com/office/drawing/2014/main" id="{23024C75-F224-4D8E-9E96-14CBDD477E47}"/>
              </a:ext>
            </a:extLst>
          </p:cNvPr>
          <p:cNvSpPr/>
          <p:nvPr/>
        </p:nvSpPr>
        <p:spPr>
          <a:xfrm>
            <a:off x="1754108" y="5277009"/>
            <a:ext cx="2286000" cy="923330"/>
          </a:xfrm>
          <a:prstGeom prst="rect">
            <a:avLst/>
          </a:prstGeom>
        </p:spPr>
        <p:txBody>
          <a:bodyPr wrap="square">
            <a:spAutoFit/>
          </a:bodyPr>
          <a:lstStyle/>
          <a:p>
            <a:pPr algn="ctr"/>
            <a:r>
              <a:rPr lang="en-US" b="1" dirty="0"/>
              <a:t>Sexually Transmitted Infection Array </a:t>
            </a:r>
          </a:p>
          <a:p>
            <a:pPr algn="ctr"/>
            <a:r>
              <a:rPr lang="en-US" dirty="0"/>
              <a:t>10-Plex </a:t>
            </a:r>
          </a:p>
        </p:txBody>
      </p:sp>
      <p:grpSp>
        <p:nvGrpSpPr>
          <p:cNvPr id="7" name="Group 6">
            <a:extLst>
              <a:ext uri="{FF2B5EF4-FFF2-40B4-BE49-F238E27FC236}">
                <a16:creationId xmlns:a16="http://schemas.microsoft.com/office/drawing/2014/main" id="{048CC102-136B-4570-8AD2-861AFDCB8207}"/>
              </a:ext>
            </a:extLst>
          </p:cNvPr>
          <p:cNvGrpSpPr/>
          <p:nvPr/>
        </p:nvGrpSpPr>
        <p:grpSpPr>
          <a:xfrm>
            <a:off x="5621183" y="1735603"/>
            <a:ext cx="1437605" cy="3386794"/>
            <a:chOff x="6947464" y="2949219"/>
            <a:chExt cx="1466932" cy="3179531"/>
          </a:xfrm>
        </p:grpSpPr>
        <p:pic>
          <p:nvPicPr>
            <p:cNvPr id="8" name="Picture 2" descr="Kartusche RTI Blau">
              <a:extLst>
                <a:ext uri="{FF2B5EF4-FFF2-40B4-BE49-F238E27FC236}">
                  <a16:creationId xmlns:a16="http://schemas.microsoft.com/office/drawing/2014/main" id="{41322AE1-E84F-42CF-8AB6-852288AF51B3}"/>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7464" y="2949219"/>
              <a:ext cx="1466932" cy="31795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6D3868F-6DF1-4148-B024-DB38C2E17A10}"/>
                </a:ext>
              </a:extLst>
            </p:cNvPr>
            <p:cNvSpPr/>
            <p:nvPr/>
          </p:nvSpPr>
          <p:spPr>
            <a:xfrm>
              <a:off x="7555330" y="5480321"/>
              <a:ext cx="733466" cy="144379"/>
            </a:xfrm>
            <a:prstGeom prst="rect">
              <a:avLst/>
            </a:prstGeom>
            <a:solidFill>
              <a:srgbClr val="FAF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DBAF230C-76D0-4DF4-95D6-3EF0AC2339C8}"/>
              </a:ext>
            </a:extLst>
          </p:cNvPr>
          <p:cNvGrpSpPr/>
          <p:nvPr/>
        </p:nvGrpSpPr>
        <p:grpSpPr>
          <a:xfrm>
            <a:off x="-7435" y="-29737"/>
            <a:ext cx="9196039" cy="6897029"/>
            <a:chOff x="-7435" y="-29737"/>
            <a:chExt cx="9196039" cy="6897029"/>
          </a:xfrm>
        </p:grpSpPr>
        <p:pic>
          <p:nvPicPr>
            <p:cNvPr id="13" name="Picture 12">
              <a:extLst>
                <a:ext uri="{FF2B5EF4-FFF2-40B4-BE49-F238E27FC236}">
                  <a16:creationId xmlns:a16="http://schemas.microsoft.com/office/drawing/2014/main" id="{D0A68559-55DD-4551-938C-5B4823871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5" y="-29737"/>
              <a:ext cx="9196039" cy="6897029"/>
            </a:xfrm>
            <a:prstGeom prst="rect">
              <a:avLst/>
            </a:prstGeom>
          </p:spPr>
        </p:pic>
        <p:pic>
          <p:nvPicPr>
            <p:cNvPr id="14" name="Picture 13">
              <a:extLst>
                <a:ext uri="{FF2B5EF4-FFF2-40B4-BE49-F238E27FC236}">
                  <a16:creationId xmlns:a16="http://schemas.microsoft.com/office/drawing/2014/main" id="{3D436C16-A945-4BF3-940C-7332DB530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89" y="1637785"/>
              <a:ext cx="2385842" cy="700151"/>
            </a:xfrm>
            <a:prstGeom prst="rect">
              <a:avLst/>
            </a:prstGeom>
          </p:spPr>
        </p:pic>
        <p:sp>
          <p:nvSpPr>
            <p:cNvPr id="17" name="TextBox 16">
              <a:extLst>
                <a:ext uri="{FF2B5EF4-FFF2-40B4-BE49-F238E27FC236}">
                  <a16:creationId xmlns:a16="http://schemas.microsoft.com/office/drawing/2014/main" id="{6644887F-1E8C-471F-873B-79D30A8876C6}"/>
                </a:ext>
              </a:extLst>
            </p:cNvPr>
            <p:cNvSpPr txBox="1"/>
            <p:nvPr/>
          </p:nvSpPr>
          <p:spPr>
            <a:xfrm>
              <a:off x="284134" y="3074751"/>
              <a:ext cx="3634724" cy="630942"/>
            </a:xfrm>
            <a:prstGeom prst="rect">
              <a:avLst/>
            </a:prstGeom>
            <a:noFill/>
          </p:spPr>
          <p:txBody>
            <a:bodyPr wrap="square" rtlCol="0">
              <a:spAutoFit/>
            </a:bodyPr>
            <a:lstStyle/>
            <a:p>
              <a:r>
                <a:rPr lang="en-US" sz="2800" b="1" dirty="0">
                  <a:solidFill>
                    <a:schemeClr val="bg1"/>
                  </a:solidFill>
                </a:rPr>
                <a:t>Evidence Investigator</a:t>
              </a:r>
              <a:endParaRPr lang="en-US" sz="700" b="1" dirty="0">
                <a:solidFill>
                  <a:schemeClr val="bg1"/>
                </a:solidFill>
              </a:endParaRPr>
            </a:p>
            <a:p>
              <a:r>
                <a:rPr lang="en-US" sz="700" b="1" dirty="0">
                  <a:solidFill>
                    <a:schemeClr val="bg1"/>
                  </a:solidFill>
                </a:rPr>
                <a:t> </a:t>
              </a:r>
              <a:endParaRPr lang="en-US" sz="700" dirty="0">
                <a:solidFill>
                  <a:schemeClr val="bg1"/>
                </a:solidFill>
              </a:endParaRPr>
            </a:p>
          </p:txBody>
        </p:sp>
        <p:sp>
          <p:nvSpPr>
            <p:cNvPr id="18" name="Minus Sign 17">
              <a:extLst>
                <a:ext uri="{FF2B5EF4-FFF2-40B4-BE49-F238E27FC236}">
                  <a16:creationId xmlns:a16="http://schemas.microsoft.com/office/drawing/2014/main" id="{8121C031-1267-4888-B176-244CC87D108A}"/>
                </a:ext>
              </a:extLst>
            </p:cNvPr>
            <p:cNvSpPr/>
            <p:nvPr/>
          </p:nvSpPr>
          <p:spPr>
            <a:xfrm>
              <a:off x="218323" y="2573983"/>
              <a:ext cx="885649" cy="361534"/>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A73ECD9C-D1C5-42A6-808C-01CD12E85F12}"/>
              </a:ext>
            </a:extLst>
          </p:cNvPr>
          <p:cNvSpPr/>
          <p:nvPr/>
        </p:nvSpPr>
        <p:spPr>
          <a:xfrm>
            <a:off x="4572000" y="-29736"/>
            <a:ext cx="4616604" cy="3458736"/>
          </a:xfrm>
          <a:prstGeom prst="rect">
            <a:avLst/>
          </a:prstGeom>
          <a:solidFill>
            <a:srgbClr val="182B63"/>
          </a:solidFill>
          <a:ln>
            <a:solidFill>
              <a:srgbClr val="101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CBD3DB0-5DE9-4541-B8E6-7AB44CAACC82}"/>
              </a:ext>
            </a:extLst>
          </p:cNvPr>
          <p:cNvSpPr/>
          <p:nvPr/>
        </p:nvSpPr>
        <p:spPr>
          <a:xfrm>
            <a:off x="4572000" y="3429000"/>
            <a:ext cx="4616604" cy="3429000"/>
          </a:xfrm>
          <a:prstGeom prst="rect">
            <a:avLst/>
          </a:prstGeom>
          <a:solidFill>
            <a:srgbClr val="182B63"/>
          </a:solidFill>
          <a:ln>
            <a:solidFill>
              <a:srgbClr val="101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FACF333-31E4-48A0-9310-8D57E3120B48}"/>
              </a:ext>
            </a:extLst>
          </p:cNvPr>
          <p:cNvPicPr>
            <a:picLocks noChangeAspect="1"/>
          </p:cNvPicPr>
          <p:nvPr/>
        </p:nvPicPr>
        <p:blipFill rotWithShape="1">
          <a:blip r:embed="rId6"/>
          <a:srcRect b="3410"/>
          <a:stretch/>
        </p:blipFill>
        <p:spPr>
          <a:xfrm>
            <a:off x="5369427" y="1250997"/>
            <a:ext cx="2649480" cy="4014053"/>
          </a:xfrm>
          <a:prstGeom prst="rect">
            <a:avLst/>
          </a:prstGeom>
        </p:spPr>
      </p:pic>
    </p:spTree>
    <p:extLst>
      <p:ext uri="{BB962C8B-B14F-4D97-AF65-F5344CB8AC3E}">
        <p14:creationId xmlns:p14="http://schemas.microsoft.com/office/powerpoint/2010/main" val="3503451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6A0AB4-5E56-447D-9553-2DAE0905D024}"/>
              </a:ext>
            </a:extLst>
          </p:cNvPr>
          <p:cNvSpPr txBox="1"/>
          <p:nvPr/>
        </p:nvSpPr>
        <p:spPr>
          <a:xfrm>
            <a:off x="239802" y="314266"/>
            <a:ext cx="6638076" cy="584775"/>
          </a:xfrm>
          <a:prstGeom prst="rect">
            <a:avLst/>
          </a:prstGeom>
          <a:noFill/>
        </p:spPr>
        <p:txBody>
          <a:bodyPr wrap="square" rtlCol="0">
            <a:spAutoFit/>
          </a:bodyPr>
          <a:lstStyle/>
          <a:p>
            <a:r>
              <a:rPr lang="en-US" sz="3200" dirty="0">
                <a:solidFill>
                  <a:schemeClr val="bg1"/>
                </a:solidFill>
              </a:rPr>
              <a:t>SARS-CoV-2 Test Options</a:t>
            </a:r>
            <a:endParaRPr lang="en-GB" sz="3200" dirty="0">
              <a:solidFill>
                <a:schemeClr val="bg1"/>
              </a:solidFill>
            </a:endParaRPr>
          </a:p>
        </p:txBody>
      </p:sp>
      <p:graphicFrame>
        <p:nvGraphicFramePr>
          <p:cNvPr id="5" name="Table 4">
            <a:extLst>
              <a:ext uri="{FF2B5EF4-FFF2-40B4-BE49-F238E27FC236}">
                <a16:creationId xmlns:a16="http://schemas.microsoft.com/office/drawing/2014/main" id="{4FEBC00B-471D-46C6-9721-CB4C23933E4F}"/>
              </a:ext>
            </a:extLst>
          </p:cNvPr>
          <p:cNvGraphicFramePr>
            <a:graphicFrameLocks noGrp="1"/>
          </p:cNvGraphicFramePr>
          <p:nvPr>
            <p:extLst>
              <p:ext uri="{D42A27DB-BD31-4B8C-83A1-F6EECF244321}">
                <p14:modId xmlns:p14="http://schemas.microsoft.com/office/powerpoint/2010/main" val="677183742"/>
              </p:ext>
            </p:extLst>
          </p:nvPr>
        </p:nvGraphicFramePr>
        <p:xfrm>
          <a:off x="1606849" y="3900704"/>
          <a:ext cx="5930301" cy="2203759"/>
        </p:xfrm>
        <a:graphic>
          <a:graphicData uri="http://schemas.openxmlformats.org/drawingml/2006/table">
            <a:tbl>
              <a:tblPr firstRow="1" bandRow="1">
                <a:tableStyleId>{5C22544A-7EE6-4342-B048-85BDC9FD1C3A}</a:tableStyleId>
              </a:tblPr>
              <a:tblGrid>
                <a:gridCol w="3376284">
                  <a:extLst>
                    <a:ext uri="{9D8B030D-6E8A-4147-A177-3AD203B41FA5}">
                      <a16:colId xmlns:a16="http://schemas.microsoft.com/office/drawing/2014/main" val="2797089725"/>
                    </a:ext>
                  </a:extLst>
                </a:gridCol>
                <a:gridCol w="2554017">
                  <a:extLst>
                    <a:ext uri="{9D8B030D-6E8A-4147-A177-3AD203B41FA5}">
                      <a16:colId xmlns:a16="http://schemas.microsoft.com/office/drawing/2014/main" val="1649202133"/>
                    </a:ext>
                  </a:extLst>
                </a:gridCol>
              </a:tblGrid>
              <a:tr h="339946">
                <a:tc gridSpan="2">
                  <a:txBody>
                    <a:bodyPr/>
                    <a:lstStyle/>
                    <a:p>
                      <a:pPr algn="ctr"/>
                      <a:r>
                        <a:rPr lang="en-US" sz="1600" dirty="0"/>
                        <a:t>(Extended) Respiratory Viral Infection Array</a:t>
                      </a:r>
                      <a:endParaRPr lang="en-GB" sz="1600" dirty="0"/>
                    </a:p>
                  </a:txBody>
                  <a:tcPr/>
                </a:tc>
                <a:tc hMerge="1">
                  <a:txBody>
                    <a:bodyPr/>
                    <a:lstStyle/>
                    <a:p>
                      <a:endParaRPr lang="en-GB" dirty="0"/>
                    </a:p>
                  </a:txBody>
                  <a:tcPr/>
                </a:tc>
                <a:extLst>
                  <a:ext uri="{0D108BD9-81ED-4DB2-BD59-A6C34878D82A}">
                    <a16:rowId xmlns:a16="http://schemas.microsoft.com/office/drawing/2014/main" val="736994717"/>
                  </a:ext>
                </a:extLst>
              </a:tr>
              <a:tr h="0">
                <a:tc>
                  <a:txBody>
                    <a:bodyPr/>
                    <a:lstStyle/>
                    <a:p>
                      <a:pPr algn="ctr"/>
                      <a:r>
                        <a:rPr lang="en-GB" sz="1200" b="0" i="0" u="none" strike="noStrike" kern="1200" baseline="0" dirty="0">
                          <a:solidFill>
                            <a:schemeClr val="dk1"/>
                          </a:solidFill>
                          <a:latin typeface="+mn-lt"/>
                          <a:ea typeface="+mn-ea"/>
                          <a:cs typeface="+mn-cs"/>
                        </a:rPr>
                        <a:t>          SARS-CoV-2 (COVID-19)</a:t>
                      </a:r>
                    </a:p>
                  </a:txBody>
                  <a:tcPr/>
                </a:tc>
                <a:tc>
                  <a:txBody>
                    <a:bodyPr/>
                    <a:lstStyle/>
                    <a:p>
                      <a:pPr algn="ctr"/>
                      <a:r>
                        <a:rPr lang="pt-BR" sz="1200" b="0" i="0" u="none" strike="noStrike" kern="1200" baseline="0" dirty="0">
                          <a:solidFill>
                            <a:schemeClr val="dk1"/>
                          </a:solidFill>
                          <a:latin typeface="+mn-lt"/>
                          <a:ea typeface="+mn-ea"/>
                          <a:cs typeface="+mn-cs"/>
                        </a:rPr>
                        <a:t>Adenovovirus A/B/C/D/E</a:t>
                      </a:r>
                      <a:r>
                        <a:rPr lang="en-GB" sz="1200" b="0" i="0" u="none" strike="noStrike" kern="1200" baseline="0" dirty="0">
                          <a:solidFill>
                            <a:schemeClr val="dk1"/>
                          </a:solidFill>
                          <a:latin typeface="+mn-lt"/>
                          <a:ea typeface="+mn-ea"/>
                          <a:cs typeface="+mn-cs"/>
                        </a:rPr>
                        <a:t>	</a:t>
                      </a:r>
                    </a:p>
                  </a:txBody>
                  <a:tcPr/>
                </a:tc>
                <a:extLst>
                  <a:ext uri="{0D108BD9-81ED-4DB2-BD59-A6C34878D82A}">
                    <a16:rowId xmlns:a16="http://schemas.microsoft.com/office/drawing/2014/main" val="3810581991"/>
                  </a:ext>
                </a:extLst>
              </a:tr>
              <a:tr h="460595">
                <a:tc>
                  <a:txBody>
                    <a:bodyPr/>
                    <a:lstStyle/>
                    <a:p>
                      <a:pPr algn="ctr"/>
                      <a:r>
                        <a:rPr lang="en-GB" sz="1200" b="0" i="0" u="none" strike="noStrike" kern="1200" baseline="0" dirty="0" err="1">
                          <a:solidFill>
                            <a:schemeClr val="dk1"/>
                          </a:solidFill>
                          <a:latin typeface="+mn-lt"/>
                          <a:ea typeface="+mn-ea"/>
                          <a:cs typeface="+mn-cs"/>
                        </a:rPr>
                        <a:t>Sarbecovirus</a:t>
                      </a:r>
                      <a:r>
                        <a:rPr lang="en-GB" sz="1200" b="0" i="0" u="none" strike="noStrike" kern="1200" baseline="0" dirty="0">
                          <a:solidFill>
                            <a:schemeClr val="dk1"/>
                          </a:solidFill>
                          <a:latin typeface="+mn-lt"/>
                          <a:ea typeface="+mn-ea"/>
                          <a:cs typeface="+mn-cs"/>
                        </a:rPr>
                        <a:t> </a:t>
                      </a:r>
                    </a:p>
                    <a:p>
                      <a:pPr algn="ctr"/>
                      <a:r>
                        <a:rPr lang="en-GB" sz="1200" b="0" i="0" u="none" strike="noStrike" kern="1200" baseline="0" dirty="0">
                          <a:solidFill>
                            <a:schemeClr val="dk1"/>
                          </a:solidFill>
                          <a:latin typeface="+mn-lt"/>
                          <a:ea typeface="+mn-ea"/>
                          <a:cs typeface="+mn-cs"/>
                        </a:rPr>
                        <a:t>(SARS, SARS like, SARS-CoV-2) </a:t>
                      </a:r>
                    </a:p>
                  </a:txBody>
                  <a:tcPr/>
                </a:tc>
                <a:tc>
                  <a:txBody>
                    <a:bodyPr/>
                    <a:lstStyle/>
                    <a:p>
                      <a:pPr algn="ctr"/>
                      <a:r>
                        <a:rPr lang="en-GB" sz="1200" b="0" i="0" u="none" strike="noStrike" kern="1200" baseline="0" dirty="0">
                          <a:solidFill>
                            <a:schemeClr val="dk1"/>
                          </a:solidFill>
                          <a:latin typeface="+mn-lt"/>
                          <a:ea typeface="+mn-ea"/>
                          <a:cs typeface="+mn-cs"/>
                        </a:rPr>
                        <a:t>Enterovirus A/B/C </a:t>
                      </a:r>
                    </a:p>
                  </a:txBody>
                  <a:tcPr/>
                </a:tc>
                <a:extLst>
                  <a:ext uri="{0D108BD9-81ED-4DB2-BD59-A6C34878D82A}">
                    <a16:rowId xmlns:a16="http://schemas.microsoft.com/office/drawing/2014/main" val="1307797075"/>
                  </a:ext>
                </a:extLst>
              </a:tr>
              <a:tr h="339946">
                <a:tc>
                  <a:txBody>
                    <a:bodyPr/>
                    <a:lstStyle/>
                    <a:p>
                      <a:pPr algn="ctr"/>
                      <a:r>
                        <a:rPr lang="en-GB" sz="1200" b="0" i="0" u="none" strike="noStrike" kern="1200" baseline="0" dirty="0">
                          <a:solidFill>
                            <a:schemeClr val="dk1"/>
                          </a:solidFill>
                          <a:latin typeface="+mn-lt"/>
                          <a:ea typeface="+mn-ea"/>
                          <a:cs typeface="+mn-cs"/>
                        </a:rPr>
                        <a:t>         Coronavirus 229E/NL63 	</a:t>
                      </a:r>
                    </a:p>
                  </a:txBody>
                  <a:tcPr/>
                </a:tc>
                <a:tc>
                  <a:txBody>
                    <a:bodyPr/>
                    <a:lstStyle/>
                    <a:p>
                      <a:pPr algn="ctr"/>
                      <a:r>
                        <a:rPr lang="en-GB" sz="1200" b="0" i="0" u="none" strike="noStrike" kern="1200" baseline="0" dirty="0">
                          <a:solidFill>
                            <a:schemeClr val="dk1"/>
                          </a:solidFill>
                          <a:latin typeface="+mn-lt"/>
                          <a:ea typeface="+mn-ea"/>
                          <a:cs typeface="+mn-cs"/>
                        </a:rPr>
                        <a:t>Influenza A </a:t>
                      </a:r>
                    </a:p>
                  </a:txBody>
                  <a:tcPr/>
                </a:tc>
                <a:extLst>
                  <a:ext uri="{0D108BD9-81ED-4DB2-BD59-A6C34878D82A}">
                    <a16:rowId xmlns:a16="http://schemas.microsoft.com/office/drawing/2014/main" val="4251886580"/>
                  </a:ext>
                </a:extLst>
              </a:tr>
              <a:tr h="331752">
                <a:tc>
                  <a:txBody>
                    <a:bodyPr/>
                    <a:lstStyle/>
                    <a:p>
                      <a:pPr algn="ctr"/>
                      <a:r>
                        <a:rPr lang="en-GB" sz="1200" b="0" i="0" u="none" strike="noStrike" kern="1200" baseline="0" dirty="0">
                          <a:solidFill>
                            <a:schemeClr val="dk1"/>
                          </a:solidFill>
                          <a:latin typeface="+mn-lt"/>
                          <a:ea typeface="+mn-ea"/>
                          <a:cs typeface="+mn-cs"/>
                        </a:rPr>
                        <a:t>Coronavirus OC43/HKUI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Influenza B </a:t>
                      </a:r>
                    </a:p>
                  </a:txBody>
                  <a:tcPr/>
                </a:tc>
                <a:extLst>
                  <a:ext uri="{0D108BD9-81ED-4DB2-BD59-A6C34878D82A}">
                    <a16:rowId xmlns:a16="http://schemas.microsoft.com/office/drawing/2014/main" val="4143313704"/>
                  </a:ext>
                </a:extLst>
              </a:tr>
              <a:tr h="407154">
                <a:tc>
                  <a:txBody>
                    <a:bodyPr/>
                    <a:lstStyle/>
                    <a:p>
                      <a:pPr algn="ctr"/>
                      <a:r>
                        <a:rPr lang="en-GB" sz="1200" b="0" i="0" u="none" strike="noStrike" kern="1200" baseline="0" dirty="0">
                          <a:solidFill>
                            <a:schemeClr val="dk1"/>
                          </a:solidFill>
                          <a:latin typeface="+mn-lt"/>
                          <a:ea typeface="+mn-ea"/>
                          <a:cs typeface="+mn-cs"/>
                        </a:rPr>
                        <a:t>Middle East Respiratory </a:t>
                      </a:r>
                    </a:p>
                    <a:p>
                      <a:pPr algn="ctr"/>
                      <a:r>
                        <a:rPr lang="en-GB" sz="1200" b="0" i="0" u="none" strike="noStrike" kern="1200" baseline="0" dirty="0">
                          <a:solidFill>
                            <a:schemeClr val="dk1"/>
                          </a:solidFill>
                          <a:latin typeface="+mn-lt"/>
                          <a:ea typeface="+mn-ea"/>
                          <a:cs typeface="+mn-cs"/>
                        </a:rPr>
                        <a:t>Syndrome Coronavirus (MERS-</a:t>
                      </a:r>
                      <a:r>
                        <a:rPr lang="en-GB" sz="1200" b="0" i="0" u="none" strike="noStrike" kern="1200" baseline="0" dirty="0" err="1">
                          <a:solidFill>
                            <a:schemeClr val="dk1"/>
                          </a:solidFill>
                          <a:latin typeface="+mn-lt"/>
                          <a:ea typeface="+mn-ea"/>
                          <a:cs typeface="+mn-cs"/>
                        </a:rPr>
                        <a:t>CoV</a:t>
                      </a:r>
                      <a:r>
                        <a:rPr lang="en-GB" sz="1200" b="0" i="0" u="none" strike="noStrike" kern="1200" baseline="0" dirty="0">
                          <a:solidFill>
                            <a:schemeClr val="dk1"/>
                          </a:solidFill>
                          <a:latin typeface="+mn-lt"/>
                          <a:ea typeface="+mn-ea"/>
                          <a:cs typeface="+mn-cs"/>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Rhinovirus A/B </a:t>
                      </a:r>
                    </a:p>
                  </a:txBody>
                  <a:tcPr/>
                </a:tc>
                <a:extLst>
                  <a:ext uri="{0D108BD9-81ED-4DB2-BD59-A6C34878D82A}">
                    <a16:rowId xmlns:a16="http://schemas.microsoft.com/office/drawing/2014/main" val="3194759942"/>
                  </a:ext>
                </a:extLst>
              </a:tr>
            </a:tbl>
          </a:graphicData>
        </a:graphic>
      </p:graphicFrame>
      <p:sp>
        <p:nvSpPr>
          <p:cNvPr id="6" name="Rectangle 5">
            <a:extLst>
              <a:ext uri="{FF2B5EF4-FFF2-40B4-BE49-F238E27FC236}">
                <a16:creationId xmlns:a16="http://schemas.microsoft.com/office/drawing/2014/main" id="{3E9541BC-8C1C-4867-9858-CFBC0A8BD75D}"/>
              </a:ext>
            </a:extLst>
          </p:cNvPr>
          <p:cNvSpPr/>
          <p:nvPr/>
        </p:nvSpPr>
        <p:spPr>
          <a:xfrm>
            <a:off x="239802" y="1143073"/>
            <a:ext cx="8375280" cy="1200329"/>
          </a:xfrm>
          <a:prstGeom prst="rect">
            <a:avLst/>
          </a:prstGeom>
        </p:spPr>
        <p:txBody>
          <a:bodyPr wrap="square">
            <a:spAutoFit/>
          </a:bodyPr>
          <a:lstStyle/>
          <a:p>
            <a:r>
              <a:rPr lang="en-GB" dirty="0">
                <a:latin typeface="Gill Sans MT Pro Medium"/>
              </a:rPr>
              <a:t>Sample Type: 		</a:t>
            </a:r>
            <a:r>
              <a:rPr lang="en-GB" dirty="0">
                <a:latin typeface="Gill Sans MT Pro Book"/>
              </a:rPr>
              <a:t>Nasopharyngeal Swab </a:t>
            </a:r>
          </a:p>
          <a:p>
            <a:r>
              <a:rPr lang="en-GB" dirty="0">
                <a:latin typeface="Gill Sans MT Pro Medium"/>
              </a:rPr>
              <a:t>Sample Volume: 	</a:t>
            </a:r>
            <a:r>
              <a:rPr lang="en-GB" dirty="0">
                <a:latin typeface="Gill Sans MT Pro Book"/>
              </a:rPr>
              <a:t>300</a:t>
            </a:r>
            <a:r>
              <a:rPr lang="el-GR" dirty="0">
                <a:latin typeface="Gill Sans MT Pro Book"/>
              </a:rPr>
              <a:t>μ</a:t>
            </a:r>
            <a:r>
              <a:rPr lang="en-GB" dirty="0">
                <a:latin typeface="Gill Sans MT Pro Book"/>
              </a:rPr>
              <a:t>l Clinical Sample </a:t>
            </a:r>
          </a:p>
          <a:p>
            <a:r>
              <a:rPr lang="en-GB" dirty="0">
                <a:latin typeface="Gill Sans MT Pro Medium"/>
              </a:rPr>
              <a:t>Result Time: 		108 samples in </a:t>
            </a:r>
            <a:r>
              <a:rPr lang="en-GB" dirty="0">
                <a:latin typeface="Gill Sans MT Pro Book"/>
              </a:rPr>
              <a:t>5 Hours </a:t>
            </a:r>
          </a:p>
          <a:p>
            <a:endParaRPr lang="en-GB" dirty="0"/>
          </a:p>
        </p:txBody>
      </p:sp>
      <p:graphicFrame>
        <p:nvGraphicFramePr>
          <p:cNvPr id="3" name="Table 2">
            <a:extLst>
              <a:ext uri="{FF2B5EF4-FFF2-40B4-BE49-F238E27FC236}">
                <a16:creationId xmlns:a16="http://schemas.microsoft.com/office/drawing/2014/main" id="{DDBB4710-8990-4920-BD2B-BCD4C699DB51}"/>
              </a:ext>
            </a:extLst>
          </p:cNvPr>
          <p:cNvGraphicFramePr>
            <a:graphicFrameLocks noGrp="1"/>
          </p:cNvGraphicFramePr>
          <p:nvPr>
            <p:extLst>
              <p:ext uri="{D42A27DB-BD31-4B8C-83A1-F6EECF244321}">
                <p14:modId xmlns:p14="http://schemas.microsoft.com/office/powerpoint/2010/main" val="2600831653"/>
              </p:ext>
            </p:extLst>
          </p:nvPr>
        </p:nvGraphicFramePr>
        <p:xfrm>
          <a:off x="1606848" y="2957296"/>
          <a:ext cx="5930301" cy="614266"/>
        </p:xfrm>
        <a:graphic>
          <a:graphicData uri="http://schemas.openxmlformats.org/drawingml/2006/table">
            <a:tbl>
              <a:tblPr firstRow="1" bandRow="1">
                <a:tableStyleId>{5C22544A-7EE6-4342-B048-85BDC9FD1C3A}</a:tableStyleId>
              </a:tblPr>
              <a:tblGrid>
                <a:gridCol w="5930301">
                  <a:extLst>
                    <a:ext uri="{9D8B030D-6E8A-4147-A177-3AD203B41FA5}">
                      <a16:colId xmlns:a16="http://schemas.microsoft.com/office/drawing/2014/main" val="4251342256"/>
                    </a:ext>
                  </a:extLst>
                </a:gridCol>
              </a:tblGrid>
              <a:tr h="339946">
                <a:tc>
                  <a:txBody>
                    <a:bodyPr/>
                    <a:lstStyle/>
                    <a:p>
                      <a:pPr algn="ctr"/>
                      <a:r>
                        <a:rPr lang="en-US" sz="1600" dirty="0"/>
                        <a:t>SARS-CoV-2 Test </a:t>
                      </a:r>
                      <a:endParaRPr lang="en-GB" sz="1600" dirty="0"/>
                    </a:p>
                  </a:txBody>
                  <a:tcPr/>
                </a:tc>
                <a:extLst>
                  <a:ext uri="{0D108BD9-81ED-4DB2-BD59-A6C34878D82A}">
                    <a16:rowId xmlns:a16="http://schemas.microsoft.com/office/drawing/2014/main" val="2446508159"/>
                  </a:ext>
                </a:extLst>
              </a:tr>
              <a:tr h="0">
                <a:tc>
                  <a:txBody>
                    <a:bodyPr/>
                    <a:lstStyle/>
                    <a:p>
                      <a:pPr algn="ctr"/>
                      <a:r>
                        <a:rPr lang="en-GB" sz="1200" b="0" i="0" u="none" strike="noStrike" kern="1200" baseline="0" dirty="0">
                          <a:solidFill>
                            <a:schemeClr val="dk1"/>
                          </a:solidFill>
                          <a:latin typeface="+mn-lt"/>
                          <a:ea typeface="+mn-ea"/>
                          <a:cs typeface="+mn-cs"/>
                        </a:rPr>
                        <a:t>SARS-CoV-2 (COVID-19) &amp; </a:t>
                      </a:r>
                      <a:r>
                        <a:rPr lang="en-GB" sz="1200" b="0" i="0" u="none" strike="noStrike" kern="1200" baseline="0" dirty="0" err="1">
                          <a:solidFill>
                            <a:schemeClr val="dk1"/>
                          </a:solidFill>
                          <a:latin typeface="+mn-lt"/>
                          <a:ea typeface="+mn-ea"/>
                          <a:cs typeface="+mn-cs"/>
                        </a:rPr>
                        <a:t>Sarbecovirus</a:t>
                      </a:r>
                      <a:r>
                        <a:rPr lang="en-GB" sz="1200" b="0" i="0" u="none" strike="noStrike" kern="1200" baseline="0" dirty="0">
                          <a:solidFill>
                            <a:schemeClr val="dk1"/>
                          </a:solidFill>
                          <a:latin typeface="+mn-lt"/>
                          <a:ea typeface="+mn-ea"/>
                          <a:cs typeface="+mn-cs"/>
                        </a:rPr>
                        <a:t> (SARS, SARS like, SARS-CoV-2)</a:t>
                      </a:r>
                    </a:p>
                  </a:txBody>
                  <a:tcPr/>
                </a:tc>
                <a:extLst>
                  <a:ext uri="{0D108BD9-81ED-4DB2-BD59-A6C34878D82A}">
                    <a16:rowId xmlns:a16="http://schemas.microsoft.com/office/drawing/2014/main" val="2355214751"/>
                  </a:ext>
                </a:extLst>
              </a:tr>
            </a:tbl>
          </a:graphicData>
        </a:graphic>
      </p:graphicFrame>
    </p:spTree>
    <p:extLst>
      <p:ext uri="{BB962C8B-B14F-4D97-AF65-F5344CB8AC3E}">
        <p14:creationId xmlns:p14="http://schemas.microsoft.com/office/powerpoint/2010/main" val="399448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93FA-D426-4786-9052-DC303D93297A}"/>
              </a:ext>
            </a:extLst>
          </p:cNvPr>
          <p:cNvSpPr>
            <a:spLocks noGrp="1"/>
          </p:cNvSpPr>
          <p:nvPr>
            <p:ph type="title"/>
          </p:nvPr>
        </p:nvSpPr>
        <p:spPr>
          <a:xfrm>
            <a:off x="247338" y="134534"/>
            <a:ext cx="7886700" cy="994172"/>
          </a:xfrm>
        </p:spPr>
        <p:txBody>
          <a:bodyPr>
            <a:normAutofit/>
          </a:bodyPr>
          <a:lstStyle/>
          <a:p>
            <a:r>
              <a:rPr lang="en-GB" sz="2700" b="1" dirty="0">
                <a:solidFill>
                  <a:schemeClr val="bg1"/>
                </a:solidFill>
                <a:latin typeface="Quasimoda"/>
              </a:rPr>
              <a:t>Evidence Investigator</a:t>
            </a:r>
            <a:br>
              <a:rPr lang="en-GB" sz="2700" b="1" dirty="0">
                <a:solidFill>
                  <a:schemeClr val="bg1"/>
                </a:solidFill>
                <a:latin typeface="Quasimoda"/>
              </a:rPr>
            </a:br>
            <a:r>
              <a:rPr lang="en-GB" sz="2700" dirty="0">
                <a:solidFill>
                  <a:schemeClr val="bg1"/>
                </a:solidFill>
                <a:latin typeface="Quasimoda"/>
              </a:rPr>
              <a:t>Benefits of the Multiplex Array</a:t>
            </a:r>
            <a:endParaRPr lang="en-US" sz="2700" dirty="0">
              <a:solidFill>
                <a:schemeClr val="bg1"/>
              </a:solidFill>
              <a:latin typeface="Quasimoda"/>
            </a:endParaRPr>
          </a:p>
        </p:txBody>
      </p:sp>
      <p:sp>
        <p:nvSpPr>
          <p:cNvPr id="8" name="Content Placeholder 7">
            <a:extLst>
              <a:ext uri="{FF2B5EF4-FFF2-40B4-BE49-F238E27FC236}">
                <a16:creationId xmlns:a16="http://schemas.microsoft.com/office/drawing/2014/main" id="{FA52F31D-97B5-4382-A882-09693C1E07EB}"/>
              </a:ext>
            </a:extLst>
          </p:cNvPr>
          <p:cNvSpPr>
            <a:spLocks noGrp="1"/>
          </p:cNvSpPr>
          <p:nvPr>
            <p:ph idx="1"/>
          </p:nvPr>
        </p:nvSpPr>
        <p:spPr>
          <a:xfrm>
            <a:off x="310876" y="1515301"/>
            <a:ext cx="8522247" cy="4857217"/>
          </a:xfrm>
        </p:spPr>
        <p:txBody>
          <a:bodyPr>
            <a:normAutofit lnSpcReduction="10000"/>
          </a:bodyPr>
          <a:lstStyle/>
          <a:p>
            <a:r>
              <a:rPr lang="en-GB" sz="2400" dirty="0"/>
              <a:t>Simultaneously screens for </a:t>
            </a:r>
            <a:r>
              <a:rPr lang="en-GB" sz="2400" b="1" dirty="0"/>
              <a:t>10</a:t>
            </a:r>
            <a:r>
              <a:rPr lang="en-GB" sz="2400" dirty="0"/>
              <a:t> viruses including COVID-19 from </a:t>
            </a:r>
            <a:r>
              <a:rPr lang="en-GB" sz="2400" b="1" dirty="0"/>
              <a:t>1</a:t>
            </a:r>
            <a:r>
              <a:rPr lang="en-GB" sz="2400" dirty="0"/>
              <a:t> sample.  </a:t>
            </a:r>
          </a:p>
          <a:p>
            <a:pPr marL="0" indent="0">
              <a:buNone/>
            </a:pPr>
            <a:endParaRPr lang="en-US" sz="1200" dirty="0"/>
          </a:p>
          <a:p>
            <a:r>
              <a:rPr lang="en-US" sz="2400" b="1" dirty="0"/>
              <a:t>2</a:t>
            </a:r>
            <a:r>
              <a:rPr lang="en-US" sz="2400" dirty="0"/>
              <a:t> </a:t>
            </a:r>
            <a:r>
              <a:rPr lang="en-US" sz="2400" b="1" dirty="0"/>
              <a:t>separate</a:t>
            </a:r>
            <a:r>
              <a:rPr lang="en-US" sz="2400" dirty="0"/>
              <a:t> </a:t>
            </a:r>
            <a:r>
              <a:rPr lang="en-US" sz="2400" b="1" dirty="0"/>
              <a:t>tests for COVID-19 </a:t>
            </a:r>
            <a:r>
              <a:rPr lang="en-US" sz="2400" dirty="0"/>
              <a:t>and simultaneously screens for </a:t>
            </a:r>
            <a:r>
              <a:rPr lang="en-US" sz="2400" b="1" dirty="0"/>
              <a:t>8 other viruses</a:t>
            </a:r>
            <a:r>
              <a:rPr lang="en-US" sz="2400" dirty="0"/>
              <a:t> with similar symptoms. </a:t>
            </a:r>
          </a:p>
          <a:p>
            <a:pPr marL="0" indent="0">
              <a:buNone/>
            </a:pPr>
            <a:endParaRPr lang="en-US" sz="1100" dirty="0"/>
          </a:p>
          <a:p>
            <a:r>
              <a:rPr lang="en-GB" sz="2400" b="1" dirty="0"/>
              <a:t>L</a:t>
            </a:r>
            <a:r>
              <a:rPr lang="en-US" sz="2400" b="1" dirty="0"/>
              <a:t>ow </a:t>
            </a:r>
            <a:r>
              <a:rPr lang="en-US" sz="2400" dirty="0"/>
              <a:t>sample volume required.</a:t>
            </a:r>
          </a:p>
          <a:p>
            <a:pPr marL="0" indent="0">
              <a:buNone/>
            </a:pPr>
            <a:endParaRPr lang="en-US" sz="1600" dirty="0"/>
          </a:p>
          <a:p>
            <a:r>
              <a:rPr lang="en-GB" sz="2400" b="1" dirty="0"/>
              <a:t>108</a:t>
            </a:r>
            <a:r>
              <a:rPr lang="en-GB" sz="2400" dirty="0"/>
              <a:t> patient samples can be processed in just </a:t>
            </a:r>
            <a:r>
              <a:rPr lang="en-GB" sz="2400" b="1" dirty="0"/>
              <a:t>5</a:t>
            </a:r>
            <a:r>
              <a:rPr lang="en-GB" sz="2400" dirty="0"/>
              <a:t> hours. </a:t>
            </a:r>
          </a:p>
          <a:p>
            <a:pPr marL="0" indent="0">
              <a:buNone/>
            </a:pPr>
            <a:endParaRPr lang="en-GB" sz="2400" dirty="0"/>
          </a:p>
          <a:p>
            <a:r>
              <a:rPr lang="en-GB" sz="2400" b="1" dirty="0"/>
              <a:t>Differentiates</a:t>
            </a:r>
            <a:r>
              <a:rPr lang="en-GB" sz="2400" dirty="0"/>
              <a:t> between COVID-19 and other respiratory viruses </a:t>
            </a:r>
            <a:r>
              <a:rPr lang="en-US" sz="2400" dirty="0"/>
              <a:t>for effective isolation &amp; de-isolation of suspected and confirmed cases.</a:t>
            </a:r>
          </a:p>
          <a:p>
            <a:pPr marL="0" indent="0">
              <a:buNone/>
            </a:pPr>
            <a:endParaRPr lang="en-US" sz="2400" dirty="0"/>
          </a:p>
          <a:p>
            <a:endParaRPr lang="en-GB" sz="2400" dirty="0"/>
          </a:p>
          <a:p>
            <a:endParaRPr lang="en-GB"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2379947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224" y="1442507"/>
            <a:ext cx="6111213" cy="3664107"/>
          </a:xfrm>
        </p:spPr>
        <p:txBody>
          <a:bodyPr>
            <a:noAutofit/>
          </a:bodyPr>
          <a:lstStyle/>
          <a:p>
            <a:pPr marL="0" indent="0">
              <a:buNone/>
              <a:defRPr/>
            </a:pPr>
            <a:r>
              <a:rPr lang="en-GB" sz="2400" dirty="0"/>
              <a:t>Randox ‘Evidence Investigator biochip analyser</a:t>
            </a:r>
          </a:p>
          <a:p>
            <a:pPr marL="0" indent="0">
              <a:buNone/>
              <a:defRPr/>
            </a:pPr>
            <a:r>
              <a:rPr lang="en-GB" sz="2400" dirty="0"/>
              <a:t> </a:t>
            </a:r>
          </a:p>
          <a:p>
            <a:pPr>
              <a:defRPr/>
            </a:pPr>
            <a:r>
              <a:rPr lang="en-GB" sz="2400" dirty="0"/>
              <a:t>CE marked instrument </a:t>
            </a:r>
          </a:p>
          <a:p>
            <a:pPr lvl="1">
              <a:defRPr/>
            </a:pPr>
            <a:r>
              <a:rPr lang="en-GB" dirty="0"/>
              <a:t>conforms to EN61010-1: 2001; EN61010-2-101: 2002; EN61326:1997; A1:1998.</a:t>
            </a:r>
          </a:p>
          <a:p>
            <a:pPr marL="457200" lvl="1" indent="0">
              <a:buNone/>
              <a:defRPr/>
            </a:pPr>
            <a:endParaRPr lang="en-GB" dirty="0"/>
          </a:p>
          <a:p>
            <a:pPr>
              <a:defRPr/>
            </a:pPr>
            <a:r>
              <a:rPr lang="en-GB" sz="2400" dirty="0"/>
              <a:t>Includes 2 x </a:t>
            </a:r>
            <a:r>
              <a:rPr lang="en-GB" sz="2400" dirty="0" err="1"/>
              <a:t>thermoshaker</a:t>
            </a:r>
            <a:r>
              <a:rPr lang="en-GB" sz="2400" dirty="0"/>
              <a:t> units for hybridisation and conjugation and a </a:t>
            </a:r>
            <a:r>
              <a:rPr lang="en-GB" sz="2400" dirty="0" err="1"/>
              <a:t>Veriti</a:t>
            </a:r>
            <a:r>
              <a:rPr lang="en-GB" sz="2400" dirty="0"/>
              <a:t>™ Dx Thermal Cycler</a:t>
            </a:r>
            <a:endParaRPr lang="en-US" sz="2400" dirty="0"/>
          </a:p>
          <a:p>
            <a:pPr>
              <a:defRPr/>
            </a:pPr>
            <a:endParaRPr lang="en-US" sz="2000" dirty="0"/>
          </a:p>
          <a:p>
            <a:endParaRPr lang="en-GB" sz="2000" dirty="0"/>
          </a:p>
        </p:txBody>
      </p:sp>
      <p:sp>
        <p:nvSpPr>
          <p:cNvPr id="4" name="Text Placeholder 2"/>
          <p:cNvSpPr txBox="1">
            <a:spLocks/>
          </p:cNvSpPr>
          <p:nvPr/>
        </p:nvSpPr>
        <p:spPr>
          <a:xfrm>
            <a:off x="418812" y="4343400"/>
            <a:ext cx="5889625" cy="6556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sz="2400" baseline="0" dirty="0">
              <a:solidFill>
                <a:schemeClr val="tx2"/>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5969" y="1334930"/>
            <a:ext cx="1456357" cy="2359339"/>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819" y="3848015"/>
            <a:ext cx="2005013"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p:cNvSpPr txBox="1">
            <a:spLocks/>
          </p:cNvSpPr>
          <p:nvPr/>
        </p:nvSpPr>
        <p:spPr>
          <a:xfrm>
            <a:off x="508699" y="301658"/>
            <a:ext cx="8229600" cy="879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a:solidFill>
                  <a:schemeClr val="bg1"/>
                </a:solidFill>
              </a:rPr>
              <a:t>Molecular Diagnostic Package</a:t>
            </a:r>
            <a:br>
              <a:rPr lang="en-GB" sz="3600" dirty="0"/>
            </a:br>
            <a:endParaRPr lang="en-GB" sz="3600" dirty="0"/>
          </a:p>
        </p:txBody>
      </p:sp>
      <p:pic>
        <p:nvPicPr>
          <p:cNvPr id="44035" name="Picture 3" descr="Thermo 03 (RMc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2326" y="1527968"/>
            <a:ext cx="131445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83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222" y="1752600"/>
            <a:ext cx="3124200" cy="4221163"/>
          </a:xfrm>
        </p:spPr>
        <p:txBody>
          <a:bodyPr>
            <a:normAutofit/>
          </a:bodyPr>
          <a:lstStyle/>
          <a:p>
            <a:pPr marL="0" indent="0">
              <a:buNone/>
              <a:defRPr/>
            </a:pPr>
            <a:r>
              <a:rPr lang="en-GB" sz="2400" dirty="0"/>
              <a:t>Kits consists of parts A &amp; B.</a:t>
            </a:r>
          </a:p>
          <a:p>
            <a:pPr marL="0" indent="0">
              <a:buNone/>
              <a:defRPr/>
            </a:pPr>
            <a:endParaRPr lang="en-GB" sz="2400" dirty="0"/>
          </a:p>
          <a:p>
            <a:pPr marL="0" indent="0">
              <a:buNone/>
              <a:defRPr/>
            </a:pPr>
            <a:r>
              <a:rPr lang="en-GB" sz="2400" dirty="0"/>
              <a:t>Part A</a:t>
            </a:r>
            <a:r>
              <a:rPr lang="en-US" sz="2400" dirty="0"/>
              <a:t>: </a:t>
            </a:r>
            <a:r>
              <a:rPr lang="en-GB" sz="2400" dirty="0"/>
              <a:t>PCR reagents shipped on dry ice</a:t>
            </a:r>
          </a:p>
          <a:p>
            <a:pPr>
              <a:defRPr/>
            </a:pPr>
            <a:endParaRPr lang="en-GB" sz="2400" dirty="0"/>
          </a:p>
          <a:p>
            <a:pPr marL="0" indent="0">
              <a:buNone/>
              <a:defRPr/>
            </a:pPr>
            <a:r>
              <a:rPr lang="en-GB" sz="2400" dirty="0"/>
              <a:t>Multiplex primer mix</a:t>
            </a:r>
          </a:p>
          <a:p>
            <a:pPr>
              <a:defRPr/>
            </a:pPr>
            <a:endParaRPr lang="en-GB" sz="2400" dirty="0"/>
          </a:p>
          <a:p>
            <a:pPr marL="0" indent="0">
              <a:buNone/>
              <a:defRPr/>
            </a:pPr>
            <a:r>
              <a:rPr lang="en-GB" sz="2400" dirty="0" err="1"/>
              <a:t>Taq</a:t>
            </a:r>
            <a:r>
              <a:rPr lang="en-GB" sz="2400" dirty="0"/>
              <a:t> PCR Master Mix</a:t>
            </a:r>
          </a:p>
          <a:p>
            <a:endParaRPr lang="en-GB" sz="2400" dirty="0"/>
          </a:p>
        </p:txBody>
      </p:sp>
      <p:pic>
        <p:nvPicPr>
          <p:cNvPr id="4" name="Picture 2" descr="C:\Users\smckeown\Desktop\Scott McKeown backup November 2014\MDx\MDX marketing\Array pics\DSC_04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061965"/>
            <a:ext cx="4861935" cy="325502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518535" y="884237"/>
            <a:ext cx="8229600" cy="3893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a:solidFill>
                  <a:schemeClr val="bg1"/>
                </a:solidFill>
              </a:rPr>
              <a:t>Evidence Investigator</a:t>
            </a:r>
          </a:p>
          <a:p>
            <a:pPr algn="l"/>
            <a:br>
              <a:rPr lang="en-GB" sz="3600" dirty="0"/>
            </a:br>
            <a:endParaRPr lang="en-GB" sz="3600" dirty="0"/>
          </a:p>
        </p:txBody>
      </p:sp>
    </p:spTree>
    <p:extLst>
      <p:ext uri="{BB962C8B-B14F-4D97-AF65-F5344CB8AC3E}">
        <p14:creationId xmlns:p14="http://schemas.microsoft.com/office/powerpoint/2010/main" val="206042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200400" cy="4525963"/>
          </a:xfrm>
        </p:spPr>
        <p:txBody>
          <a:bodyPr>
            <a:noAutofit/>
          </a:bodyPr>
          <a:lstStyle/>
          <a:p>
            <a:pPr marL="0" indent="0">
              <a:buNone/>
              <a:defRPr/>
            </a:pPr>
            <a:r>
              <a:rPr lang="en-GB" sz="2400" dirty="0"/>
              <a:t>Part B: Biochip carriers foil sealed</a:t>
            </a:r>
          </a:p>
          <a:p>
            <a:pPr>
              <a:defRPr/>
            </a:pPr>
            <a:endParaRPr lang="en-GB" sz="2400" dirty="0"/>
          </a:p>
          <a:p>
            <a:pPr marL="0" indent="0">
              <a:buNone/>
              <a:defRPr/>
            </a:pPr>
            <a:r>
              <a:rPr lang="en-GB" sz="2400" dirty="0"/>
              <a:t>Assay wash buffers, conjugate, </a:t>
            </a:r>
            <a:r>
              <a:rPr lang="en-GB" sz="2400" dirty="0" err="1"/>
              <a:t>luminol</a:t>
            </a:r>
            <a:r>
              <a:rPr lang="en-GB" sz="2400" dirty="0"/>
              <a:t> and peroxidase reagents necessary to complete the array from extracted nucleic acid</a:t>
            </a:r>
            <a:endParaRPr lang="en-US" sz="2400" dirty="0"/>
          </a:p>
          <a:p>
            <a:endParaRPr lang="en-GB" sz="2400" dirty="0"/>
          </a:p>
        </p:txBody>
      </p:sp>
      <p:sp>
        <p:nvSpPr>
          <p:cNvPr id="6" name="Title 2"/>
          <p:cNvSpPr txBox="1">
            <a:spLocks/>
          </p:cNvSpPr>
          <p:nvPr/>
        </p:nvSpPr>
        <p:spPr>
          <a:xfrm>
            <a:off x="282456" y="289561"/>
            <a:ext cx="8229600" cy="4953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3600" dirty="0">
              <a:solidFill>
                <a:schemeClr val="bg1"/>
              </a:solidFill>
            </a:endParaRPr>
          </a:p>
          <a:p>
            <a:pPr algn="l"/>
            <a:r>
              <a:rPr lang="en-GB" sz="3600" dirty="0">
                <a:solidFill>
                  <a:schemeClr val="bg1"/>
                </a:solidFill>
              </a:rPr>
              <a:t>Evidence Investigator</a:t>
            </a:r>
            <a:br>
              <a:rPr lang="en-GB" sz="3600" dirty="0">
                <a:solidFill>
                  <a:schemeClr val="bg1"/>
                </a:solidFill>
              </a:rPr>
            </a:br>
            <a:endParaRPr lang="en-GB" sz="3600" dirty="0">
              <a:solidFill>
                <a:schemeClr val="bg1"/>
              </a:solidFill>
            </a:endParaRPr>
          </a:p>
        </p:txBody>
      </p:sp>
      <p:pic>
        <p:nvPicPr>
          <p:cNvPr id="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7840" y="1981200"/>
            <a:ext cx="4852099" cy="323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0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18A905-656F-487A-A5B2-B27D03749497}"/>
              </a:ext>
            </a:extLst>
          </p:cNvPr>
          <p:cNvSpPr>
            <a:spLocks noGrp="1"/>
          </p:cNvSpPr>
          <p:nvPr>
            <p:ph idx="1"/>
          </p:nvPr>
        </p:nvSpPr>
        <p:spPr>
          <a:xfrm>
            <a:off x="159812" y="1491439"/>
            <a:ext cx="8729663" cy="2892025"/>
          </a:xfrm>
        </p:spPr>
        <p:txBody>
          <a:bodyPr>
            <a:normAutofit fontScale="55000" lnSpcReduction="20000"/>
          </a:bodyPr>
          <a:lstStyle/>
          <a:p>
            <a:r>
              <a:rPr lang="en-GB" sz="3800" dirty="0"/>
              <a:t>Amplified samples are added to biochips allowing target gene sequences to hybridise to complementary probes spotted on specific regions of the biochip surface.  </a:t>
            </a:r>
          </a:p>
          <a:p>
            <a:pPr marL="0" indent="0">
              <a:buNone/>
            </a:pPr>
            <a:endParaRPr lang="en-GB" sz="3800" dirty="0"/>
          </a:p>
          <a:p>
            <a:pPr algn="just"/>
            <a:r>
              <a:rPr lang="en-GB" sz="3800" dirty="0"/>
              <a:t>Each biochip is then imaged on the Evidence Investigator where on-board software will identify the presence of respiratory pathogens within the sample.  </a:t>
            </a:r>
          </a:p>
          <a:p>
            <a:pPr marL="0" indent="0">
              <a:buNone/>
            </a:pPr>
            <a:endParaRPr lang="en-GB" sz="3800" dirty="0"/>
          </a:p>
          <a:p>
            <a:r>
              <a:rPr lang="en-GB" sz="3800" dirty="0"/>
              <a:t>An extraction control (EC) is incorporated into the array which confirms successful sample nucleic acid extraction and PCR amplification. </a:t>
            </a:r>
            <a:endParaRPr lang="en-US" sz="3800" dirty="0"/>
          </a:p>
          <a:p>
            <a:endParaRPr lang="en-US" dirty="0"/>
          </a:p>
        </p:txBody>
      </p:sp>
      <p:sp>
        <p:nvSpPr>
          <p:cNvPr id="7" name="Title 1">
            <a:extLst>
              <a:ext uri="{FF2B5EF4-FFF2-40B4-BE49-F238E27FC236}">
                <a16:creationId xmlns:a16="http://schemas.microsoft.com/office/drawing/2014/main" id="{52731D93-0C87-454A-AC94-F234FBF56CB8}"/>
              </a:ext>
            </a:extLst>
          </p:cNvPr>
          <p:cNvSpPr>
            <a:spLocks noGrp="1"/>
          </p:cNvSpPr>
          <p:nvPr>
            <p:ph type="title"/>
          </p:nvPr>
        </p:nvSpPr>
        <p:spPr>
          <a:xfrm>
            <a:off x="159813" y="125107"/>
            <a:ext cx="7886700" cy="994172"/>
          </a:xfrm>
        </p:spPr>
        <p:txBody>
          <a:bodyPr>
            <a:normAutofit/>
          </a:bodyPr>
          <a:lstStyle/>
          <a:p>
            <a:r>
              <a:rPr lang="en-GB" sz="2700" b="1" dirty="0">
                <a:solidFill>
                  <a:schemeClr val="bg1"/>
                </a:solidFill>
                <a:latin typeface="Quasimoda"/>
              </a:rPr>
              <a:t>Principles &amp; Procedure</a:t>
            </a:r>
            <a:endParaRPr lang="en-US" sz="2700" b="1" dirty="0">
              <a:solidFill>
                <a:schemeClr val="bg1"/>
              </a:solidFill>
              <a:latin typeface="Quasimoda"/>
            </a:endParaRPr>
          </a:p>
        </p:txBody>
      </p:sp>
      <p:grpSp>
        <p:nvGrpSpPr>
          <p:cNvPr id="5" name="Group 4">
            <a:extLst>
              <a:ext uri="{FF2B5EF4-FFF2-40B4-BE49-F238E27FC236}">
                <a16:creationId xmlns:a16="http://schemas.microsoft.com/office/drawing/2014/main" id="{B8A3D902-E2F5-440F-BF38-541390001391}"/>
              </a:ext>
            </a:extLst>
          </p:cNvPr>
          <p:cNvGrpSpPr/>
          <p:nvPr/>
        </p:nvGrpSpPr>
        <p:grpSpPr>
          <a:xfrm>
            <a:off x="0" y="4728383"/>
            <a:ext cx="9173737" cy="1525376"/>
            <a:chOff x="40453" y="3069266"/>
            <a:chExt cx="9173737" cy="1525376"/>
          </a:xfrm>
        </p:grpSpPr>
        <p:pic>
          <p:nvPicPr>
            <p:cNvPr id="6" name="Picture 5">
              <a:extLst>
                <a:ext uri="{FF2B5EF4-FFF2-40B4-BE49-F238E27FC236}">
                  <a16:creationId xmlns:a16="http://schemas.microsoft.com/office/drawing/2014/main" id="{E48F6349-451C-4781-8B17-5A4F9ADF08D3}"/>
                </a:ext>
              </a:extLst>
            </p:cNvPr>
            <p:cNvPicPr>
              <a:picLocks noChangeAspect="1"/>
            </p:cNvPicPr>
            <p:nvPr/>
          </p:nvPicPr>
          <p:blipFill>
            <a:blip r:embed="rId2"/>
            <a:stretch>
              <a:fillRect/>
            </a:stretch>
          </p:blipFill>
          <p:spPr>
            <a:xfrm>
              <a:off x="1183325" y="3073332"/>
              <a:ext cx="803327" cy="810000"/>
            </a:xfrm>
            <a:prstGeom prst="rect">
              <a:avLst/>
            </a:prstGeom>
          </p:spPr>
        </p:pic>
        <p:pic>
          <p:nvPicPr>
            <p:cNvPr id="8" name="Picture 7">
              <a:extLst>
                <a:ext uri="{FF2B5EF4-FFF2-40B4-BE49-F238E27FC236}">
                  <a16:creationId xmlns:a16="http://schemas.microsoft.com/office/drawing/2014/main" id="{C7B31C07-7589-4A70-9393-4962AD53C87A}"/>
                </a:ext>
              </a:extLst>
            </p:cNvPr>
            <p:cNvPicPr>
              <a:picLocks noChangeAspect="1"/>
            </p:cNvPicPr>
            <p:nvPr/>
          </p:nvPicPr>
          <p:blipFill>
            <a:blip r:embed="rId3"/>
            <a:stretch>
              <a:fillRect/>
            </a:stretch>
          </p:blipFill>
          <p:spPr>
            <a:xfrm>
              <a:off x="2232249" y="3073332"/>
              <a:ext cx="804161" cy="810000"/>
            </a:xfrm>
            <a:prstGeom prst="rect">
              <a:avLst/>
            </a:prstGeom>
          </p:spPr>
        </p:pic>
        <p:pic>
          <p:nvPicPr>
            <p:cNvPr id="9" name="Picture 8">
              <a:extLst>
                <a:ext uri="{FF2B5EF4-FFF2-40B4-BE49-F238E27FC236}">
                  <a16:creationId xmlns:a16="http://schemas.microsoft.com/office/drawing/2014/main" id="{85CA5E68-9387-467D-88EE-C060903DC39D}"/>
                </a:ext>
              </a:extLst>
            </p:cNvPr>
            <p:cNvPicPr>
              <a:picLocks noChangeAspect="1"/>
            </p:cNvPicPr>
            <p:nvPr/>
          </p:nvPicPr>
          <p:blipFill>
            <a:blip r:embed="rId4"/>
            <a:stretch>
              <a:fillRect/>
            </a:stretch>
          </p:blipFill>
          <p:spPr>
            <a:xfrm>
              <a:off x="3298050" y="3073332"/>
              <a:ext cx="804161" cy="810000"/>
            </a:xfrm>
            <a:prstGeom prst="rect">
              <a:avLst/>
            </a:prstGeom>
          </p:spPr>
        </p:pic>
        <p:pic>
          <p:nvPicPr>
            <p:cNvPr id="10" name="Picture 9">
              <a:extLst>
                <a:ext uri="{FF2B5EF4-FFF2-40B4-BE49-F238E27FC236}">
                  <a16:creationId xmlns:a16="http://schemas.microsoft.com/office/drawing/2014/main" id="{9B176265-D40A-4FED-AE3D-F3559FB1C907}"/>
                </a:ext>
              </a:extLst>
            </p:cNvPr>
            <p:cNvPicPr>
              <a:picLocks noChangeAspect="1"/>
            </p:cNvPicPr>
            <p:nvPr/>
          </p:nvPicPr>
          <p:blipFill>
            <a:blip r:embed="rId5"/>
            <a:stretch>
              <a:fillRect/>
            </a:stretch>
          </p:blipFill>
          <p:spPr>
            <a:xfrm>
              <a:off x="6243685" y="3069266"/>
              <a:ext cx="803327" cy="810000"/>
            </a:xfrm>
            <a:prstGeom prst="rect">
              <a:avLst/>
            </a:prstGeom>
          </p:spPr>
        </p:pic>
        <p:pic>
          <p:nvPicPr>
            <p:cNvPr id="11" name="Picture 10">
              <a:extLst>
                <a:ext uri="{FF2B5EF4-FFF2-40B4-BE49-F238E27FC236}">
                  <a16:creationId xmlns:a16="http://schemas.microsoft.com/office/drawing/2014/main" id="{236C42ED-EE00-4A92-856A-36FE83D9AC10}"/>
                </a:ext>
              </a:extLst>
            </p:cNvPr>
            <p:cNvPicPr>
              <a:picLocks noChangeAspect="1"/>
            </p:cNvPicPr>
            <p:nvPr/>
          </p:nvPicPr>
          <p:blipFill>
            <a:blip r:embed="rId6"/>
            <a:stretch>
              <a:fillRect/>
            </a:stretch>
          </p:blipFill>
          <p:spPr>
            <a:xfrm>
              <a:off x="4293919" y="3069266"/>
              <a:ext cx="803327" cy="810000"/>
            </a:xfrm>
            <a:prstGeom prst="rect">
              <a:avLst/>
            </a:prstGeom>
          </p:spPr>
        </p:pic>
        <p:pic>
          <p:nvPicPr>
            <p:cNvPr id="12" name="Picture 11">
              <a:extLst>
                <a:ext uri="{FF2B5EF4-FFF2-40B4-BE49-F238E27FC236}">
                  <a16:creationId xmlns:a16="http://schemas.microsoft.com/office/drawing/2014/main" id="{CC3FAE72-16FC-4ADD-8241-FCCC9575FBCE}"/>
                </a:ext>
              </a:extLst>
            </p:cNvPr>
            <p:cNvPicPr>
              <a:picLocks noChangeAspect="1"/>
            </p:cNvPicPr>
            <p:nvPr/>
          </p:nvPicPr>
          <p:blipFill>
            <a:blip r:embed="rId7"/>
            <a:stretch>
              <a:fillRect/>
            </a:stretch>
          </p:blipFill>
          <p:spPr>
            <a:xfrm>
              <a:off x="7177386" y="3069266"/>
              <a:ext cx="803327" cy="810000"/>
            </a:xfrm>
            <a:prstGeom prst="rect">
              <a:avLst/>
            </a:prstGeom>
          </p:spPr>
        </p:pic>
        <p:pic>
          <p:nvPicPr>
            <p:cNvPr id="13" name="Picture 12">
              <a:extLst>
                <a:ext uri="{FF2B5EF4-FFF2-40B4-BE49-F238E27FC236}">
                  <a16:creationId xmlns:a16="http://schemas.microsoft.com/office/drawing/2014/main" id="{965B450C-7AB8-41BF-B582-721786F933A1}"/>
                </a:ext>
              </a:extLst>
            </p:cNvPr>
            <p:cNvPicPr>
              <a:picLocks noChangeAspect="1"/>
            </p:cNvPicPr>
            <p:nvPr/>
          </p:nvPicPr>
          <p:blipFill>
            <a:blip r:embed="rId8"/>
            <a:stretch>
              <a:fillRect/>
            </a:stretch>
          </p:blipFill>
          <p:spPr>
            <a:xfrm>
              <a:off x="8157662" y="3069266"/>
              <a:ext cx="803327" cy="810000"/>
            </a:xfrm>
            <a:prstGeom prst="rect">
              <a:avLst/>
            </a:prstGeom>
          </p:spPr>
        </p:pic>
        <p:sp>
          <p:nvSpPr>
            <p:cNvPr id="14" name="TextBox 13">
              <a:extLst>
                <a:ext uri="{FF2B5EF4-FFF2-40B4-BE49-F238E27FC236}">
                  <a16:creationId xmlns:a16="http://schemas.microsoft.com/office/drawing/2014/main" id="{A9E1586F-877D-43D5-9400-4C4738D1CC8C}"/>
                </a:ext>
              </a:extLst>
            </p:cNvPr>
            <p:cNvSpPr txBox="1"/>
            <p:nvPr/>
          </p:nvSpPr>
          <p:spPr>
            <a:xfrm>
              <a:off x="1136695" y="4017561"/>
              <a:ext cx="1139483" cy="577081"/>
            </a:xfrm>
            <a:prstGeom prst="rect">
              <a:avLst/>
            </a:prstGeom>
            <a:noFill/>
          </p:spPr>
          <p:txBody>
            <a:bodyPr wrap="square" rtlCol="0">
              <a:spAutoFit/>
            </a:bodyPr>
            <a:lstStyle/>
            <a:p>
              <a:r>
                <a:rPr lang="en-GB" sz="900" b="1" dirty="0"/>
                <a:t>2. Multiplex PCR</a:t>
              </a:r>
            </a:p>
            <a:p>
              <a:endParaRPr lang="en-US" sz="900" dirty="0"/>
            </a:p>
            <a:p>
              <a:endParaRPr lang="en-US" sz="1350" dirty="0"/>
            </a:p>
          </p:txBody>
        </p:sp>
        <p:sp>
          <p:nvSpPr>
            <p:cNvPr id="15" name="TextBox 14">
              <a:extLst>
                <a:ext uri="{FF2B5EF4-FFF2-40B4-BE49-F238E27FC236}">
                  <a16:creationId xmlns:a16="http://schemas.microsoft.com/office/drawing/2014/main" id="{7537C43E-42F9-441C-A56C-F0303FFD6EFE}"/>
                </a:ext>
              </a:extLst>
            </p:cNvPr>
            <p:cNvSpPr txBox="1"/>
            <p:nvPr/>
          </p:nvSpPr>
          <p:spPr>
            <a:xfrm>
              <a:off x="2200036" y="3990399"/>
              <a:ext cx="1066179" cy="577081"/>
            </a:xfrm>
            <a:prstGeom prst="rect">
              <a:avLst/>
            </a:prstGeom>
            <a:noFill/>
          </p:spPr>
          <p:txBody>
            <a:bodyPr wrap="square" rtlCol="0">
              <a:spAutoFit/>
            </a:bodyPr>
            <a:lstStyle/>
            <a:p>
              <a:r>
                <a:rPr lang="en-GB" sz="900" b="1" dirty="0"/>
                <a:t>3. Hybridisation</a:t>
              </a:r>
            </a:p>
            <a:p>
              <a:endParaRPr lang="en-GB" sz="900" dirty="0"/>
            </a:p>
            <a:p>
              <a:endParaRPr lang="en-US" sz="1350" dirty="0"/>
            </a:p>
          </p:txBody>
        </p:sp>
        <p:sp>
          <p:nvSpPr>
            <p:cNvPr id="16" name="TextBox 15">
              <a:extLst>
                <a:ext uri="{FF2B5EF4-FFF2-40B4-BE49-F238E27FC236}">
                  <a16:creationId xmlns:a16="http://schemas.microsoft.com/office/drawing/2014/main" id="{2E42C509-8BCC-4BEF-85E1-1592CDD6A679}"/>
                </a:ext>
              </a:extLst>
            </p:cNvPr>
            <p:cNvSpPr txBox="1"/>
            <p:nvPr/>
          </p:nvSpPr>
          <p:spPr>
            <a:xfrm>
              <a:off x="3280584" y="3990398"/>
              <a:ext cx="814986" cy="577081"/>
            </a:xfrm>
            <a:prstGeom prst="rect">
              <a:avLst/>
            </a:prstGeom>
            <a:noFill/>
          </p:spPr>
          <p:txBody>
            <a:bodyPr wrap="square" rtlCol="0">
              <a:spAutoFit/>
            </a:bodyPr>
            <a:lstStyle/>
            <a:p>
              <a:r>
                <a:rPr lang="en-GB" sz="900" b="1" dirty="0"/>
                <a:t>4. Wash Step</a:t>
              </a:r>
            </a:p>
            <a:p>
              <a:endParaRPr lang="en-US" sz="900" dirty="0"/>
            </a:p>
            <a:p>
              <a:endParaRPr lang="en-US" sz="1350" dirty="0"/>
            </a:p>
          </p:txBody>
        </p:sp>
        <p:sp>
          <p:nvSpPr>
            <p:cNvPr id="17" name="TextBox 16">
              <a:extLst>
                <a:ext uri="{FF2B5EF4-FFF2-40B4-BE49-F238E27FC236}">
                  <a16:creationId xmlns:a16="http://schemas.microsoft.com/office/drawing/2014/main" id="{29B0AB1C-BD1D-4236-9C96-367B5CAA9D47}"/>
                </a:ext>
              </a:extLst>
            </p:cNvPr>
            <p:cNvSpPr txBox="1"/>
            <p:nvPr/>
          </p:nvSpPr>
          <p:spPr>
            <a:xfrm>
              <a:off x="4163929" y="3990398"/>
              <a:ext cx="1228427" cy="438582"/>
            </a:xfrm>
            <a:prstGeom prst="rect">
              <a:avLst/>
            </a:prstGeom>
            <a:noFill/>
          </p:spPr>
          <p:txBody>
            <a:bodyPr wrap="square" rtlCol="0">
              <a:spAutoFit/>
            </a:bodyPr>
            <a:lstStyle/>
            <a:p>
              <a:r>
                <a:rPr lang="en-GB" sz="900" b="1" dirty="0"/>
                <a:t>5. Conjugation</a:t>
              </a:r>
            </a:p>
            <a:p>
              <a:endParaRPr lang="en-GB" sz="1350" dirty="0"/>
            </a:p>
          </p:txBody>
        </p:sp>
        <p:sp>
          <p:nvSpPr>
            <p:cNvPr id="18" name="TextBox 17">
              <a:extLst>
                <a:ext uri="{FF2B5EF4-FFF2-40B4-BE49-F238E27FC236}">
                  <a16:creationId xmlns:a16="http://schemas.microsoft.com/office/drawing/2014/main" id="{4D9CF257-F8CB-4D57-91C2-F17471DEC605}"/>
                </a:ext>
              </a:extLst>
            </p:cNvPr>
            <p:cNvSpPr txBox="1"/>
            <p:nvPr/>
          </p:nvSpPr>
          <p:spPr>
            <a:xfrm>
              <a:off x="5233415" y="3990398"/>
              <a:ext cx="858737" cy="577081"/>
            </a:xfrm>
            <a:prstGeom prst="rect">
              <a:avLst/>
            </a:prstGeom>
            <a:noFill/>
          </p:spPr>
          <p:txBody>
            <a:bodyPr wrap="square" rtlCol="0">
              <a:spAutoFit/>
            </a:bodyPr>
            <a:lstStyle/>
            <a:p>
              <a:r>
                <a:rPr lang="en-GB" sz="900" b="1" dirty="0"/>
                <a:t>6. Wash Step</a:t>
              </a:r>
            </a:p>
            <a:p>
              <a:endParaRPr lang="en-US" sz="900" dirty="0"/>
            </a:p>
            <a:p>
              <a:endParaRPr lang="en-US" sz="1350" dirty="0"/>
            </a:p>
          </p:txBody>
        </p:sp>
        <p:sp>
          <p:nvSpPr>
            <p:cNvPr id="19" name="TextBox 18">
              <a:extLst>
                <a:ext uri="{FF2B5EF4-FFF2-40B4-BE49-F238E27FC236}">
                  <a16:creationId xmlns:a16="http://schemas.microsoft.com/office/drawing/2014/main" id="{87EF3DB5-3EA4-4ADE-BF00-70A0A01BDCE0}"/>
                </a:ext>
              </a:extLst>
            </p:cNvPr>
            <p:cNvSpPr txBox="1"/>
            <p:nvPr/>
          </p:nvSpPr>
          <p:spPr>
            <a:xfrm>
              <a:off x="6079198" y="3996980"/>
              <a:ext cx="1033930" cy="577081"/>
            </a:xfrm>
            <a:prstGeom prst="rect">
              <a:avLst/>
            </a:prstGeom>
            <a:noFill/>
          </p:spPr>
          <p:txBody>
            <a:bodyPr wrap="square" rtlCol="0">
              <a:spAutoFit/>
            </a:bodyPr>
            <a:lstStyle/>
            <a:p>
              <a:r>
                <a:rPr lang="en-GB" sz="900" b="1" dirty="0"/>
                <a:t>7. Signal Reagent</a:t>
              </a:r>
            </a:p>
            <a:p>
              <a:endParaRPr lang="en-US" sz="900" dirty="0"/>
            </a:p>
            <a:p>
              <a:endParaRPr lang="en-US" sz="1350" dirty="0"/>
            </a:p>
          </p:txBody>
        </p:sp>
        <p:sp>
          <p:nvSpPr>
            <p:cNvPr id="20" name="TextBox 19">
              <a:extLst>
                <a:ext uri="{FF2B5EF4-FFF2-40B4-BE49-F238E27FC236}">
                  <a16:creationId xmlns:a16="http://schemas.microsoft.com/office/drawing/2014/main" id="{1BAE05FC-10DC-4A3F-B54F-086332ACA0A9}"/>
                </a:ext>
              </a:extLst>
            </p:cNvPr>
            <p:cNvSpPr txBox="1"/>
            <p:nvPr/>
          </p:nvSpPr>
          <p:spPr>
            <a:xfrm>
              <a:off x="7132119" y="3997734"/>
              <a:ext cx="1073220" cy="438582"/>
            </a:xfrm>
            <a:prstGeom prst="rect">
              <a:avLst/>
            </a:prstGeom>
            <a:noFill/>
          </p:spPr>
          <p:txBody>
            <a:bodyPr wrap="square" rtlCol="0">
              <a:spAutoFit/>
            </a:bodyPr>
            <a:lstStyle/>
            <a:p>
              <a:r>
                <a:rPr lang="en-GB" sz="900" b="1" dirty="0"/>
                <a:t>8. </a:t>
              </a:r>
              <a:r>
                <a:rPr lang="en-US" sz="900" b="1" dirty="0"/>
                <a:t>Signal Detection</a:t>
              </a:r>
            </a:p>
            <a:p>
              <a:endParaRPr lang="en-GB" sz="1350" dirty="0"/>
            </a:p>
          </p:txBody>
        </p:sp>
        <p:pic>
          <p:nvPicPr>
            <p:cNvPr id="21" name="Picture 20">
              <a:extLst>
                <a:ext uri="{FF2B5EF4-FFF2-40B4-BE49-F238E27FC236}">
                  <a16:creationId xmlns:a16="http://schemas.microsoft.com/office/drawing/2014/main" id="{67A34365-D713-4FE5-B02F-F5F9D53C65E5}"/>
                </a:ext>
              </a:extLst>
            </p:cNvPr>
            <p:cNvPicPr>
              <a:picLocks noChangeAspect="1"/>
            </p:cNvPicPr>
            <p:nvPr/>
          </p:nvPicPr>
          <p:blipFill>
            <a:blip r:embed="rId4"/>
            <a:stretch>
              <a:fillRect/>
            </a:stretch>
          </p:blipFill>
          <p:spPr>
            <a:xfrm>
              <a:off x="5268385" y="3069266"/>
              <a:ext cx="804161" cy="810000"/>
            </a:xfrm>
            <a:prstGeom prst="rect">
              <a:avLst/>
            </a:prstGeom>
          </p:spPr>
        </p:pic>
        <p:sp>
          <p:nvSpPr>
            <p:cNvPr id="22" name="TextBox 21">
              <a:extLst>
                <a:ext uri="{FF2B5EF4-FFF2-40B4-BE49-F238E27FC236}">
                  <a16:creationId xmlns:a16="http://schemas.microsoft.com/office/drawing/2014/main" id="{25C513E5-1383-48CF-B763-4633D4E174CB}"/>
                </a:ext>
              </a:extLst>
            </p:cNvPr>
            <p:cNvSpPr txBox="1"/>
            <p:nvPr/>
          </p:nvSpPr>
          <p:spPr>
            <a:xfrm>
              <a:off x="8157662" y="3990398"/>
              <a:ext cx="1056528" cy="369332"/>
            </a:xfrm>
            <a:prstGeom prst="rect">
              <a:avLst/>
            </a:prstGeom>
            <a:noFill/>
          </p:spPr>
          <p:txBody>
            <a:bodyPr wrap="square" rtlCol="0">
              <a:spAutoFit/>
            </a:bodyPr>
            <a:lstStyle/>
            <a:p>
              <a:r>
                <a:rPr lang="en-GB" sz="900" b="1" dirty="0"/>
                <a:t>9. Result Report</a:t>
              </a:r>
            </a:p>
            <a:p>
              <a:endParaRPr lang="en-GB" sz="900" dirty="0"/>
            </a:p>
          </p:txBody>
        </p:sp>
        <p:pic>
          <p:nvPicPr>
            <p:cNvPr id="23" name="Picture 22">
              <a:extLst>
                <a:ext uri="{FF2B5EF4-FFF2-40B4-BE49-F238E27FC236}">
                  <a16:creationId xmlns:a16="http://schemas.microsoft.com/office/drawing/2014/main" id="{621D8342-3D29-4F28-9EF4-037C6067828C}"/>
                </a:ext>
              </a:extLst>
            </p:cNvPr>
            <p:cNvPicPr>
              <a:picLocks noChangeAspect="1"/>
            </p:cNvPicPr>
            <p:nvPr/>
          </p:nvPicPr>
          <p:blipFill>
            <a:blip r:embed="rId9"/>
            <a:stretch>
              <a:fillRect/>
            </a:stretch>
          </p:blipFill>
          <p:spPr>
            <a:xfrm>
              <a:off x="300839" y="3096706"/>
              <a:ext cx="717946" cy="717659"/>
            </a:xfrm>
            <a:prstGeom prst="rect">
              <a:avLst/>
            </a:prstGeom>
          </p:spPr>
        </p:pic>
        <p:sp>
          <p:nvSpPr>
            <p:cNvPr id="24" name="TextBox 23">
              <a:extLst>
                <a:ext uri="{FF2B5EF4-FFF2-40B4-BE49-F238E27FC236}">
                  <a16:creationId xmlns:a16="http://schemas.microsoft.com/office/drawing/2014/main" id="{252ECDD9-CDC4-4686-B920-8F79ECC915B0}"/>
                </a:ext>
              </a:extLst>
            </p:cNvPr>
            <p:cNvSpPr txBox="1"/>
            <p:nvPr/>
          </p:nvSpPr>
          <p:spPr>
            <a:xfrm>
              <a:off x="40453" y="3996980"/>
              <a:ext cx="1176395" cy="507831"/>
            </a:xfrm>
            <a:prstGeom prst="rect">
              <a:avLst/>
            </a:prstGeom>
            <a:noFill/>
          </p:spPr>
          <p:txBody>
            <a:bodyPr wrap="square" rtlCol="0">
              <a:spAutoFit/>
            </a:bodyPr>
            <a:lstStyle/>
            <a:p>
              <a:r>
                <a:rPr lang="en-GB" sz="900" b="1" dirty="0"/>
                <a:t>1. Nucleic Acid Extraction</a:t>
              </a:r>
            </a:p>
            <a:p>
              <a:endParaRPr lang="en-GB" sz="900" dirty="0"/>
            </a:p>
          </p:txBody>
        </p:sp>
      </p:grpSp>
    </p:spTree>
    <p:extLst>
      <p:ext uri="{BB962C8B-B14F-4D97-AF65-F5344CB8AC3E}">
        <p14:creationId xmlns:p14="http://schemas.microsoft.com/office/powerpoint/2010/main" val="300152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0F96389-3D1C-4F95-9823-0D05A4DBD111}"/>
              </a:ext>
            </a:extLst>
          </p:cNvPr>
          <p:cNvSpPr txBox="1">
            <a:spLocks/>
          </p:cNvSpPr>
          <p:nvPr/>
        </p:nvSpPr>
        <p:spPr>
          <a:xfrm>
            <a:off x="201380" y="270215"/>
            <a:ext cx="4189370" cy="640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cs typeface="Arial" pitchFamily="34" charset="0"/>
              </a:rPr>
              <a:t>Randox Key Facts </a:t>
            </a:r>
          </a:p>
        </p:txBody>
      </p:sp>
      <p:sp>
        <p:nvSpPr>
          <p:cNvPr id="4" name="TextBox 3">
            <a:extLst>
              <a:ext uri="{FF2B5EF4-FFF2-40B4-BE49-F238E27FC236}">
                <a16:creationId xmlns:a16="http://schemas.microsoft.com/office/drawing/2014/main" id="{5336330E-EFAA-480D-B27E-5FC94895511C}"/>
              </a:ext>
            </a:extLst>
          </p:cNvPr>
          <p:cNvSpPr txBox="1"/>
          <p:nvPr/>
        </p:nvSpPr>
        <p:spPr>
          <a:xfrm>
            <a:off x="265388" y="911162"/>
            <a:ext cx="9331351" cy="5000728"/>
          </a:xfrm>
          <a:prstGeom prst="rect">
            <a:avLst/>
          </a:prstGeom>
          <a:noFill/>
        </p:spPr>
        <p:txBody>
          <a:bodyPr wrap="square" rtlCol="0">
            <a:spAutoFit/>
          </a:bodyPr>
          <a:lstStyle/>
          <a:p>
            <a:pPr marL="342900" indent="-342900">
              <a:lnSpc>
                <a:spcPct val="200000"/>
              </a:lnSpc>
              <a:buClr>
                <a:schemeClr val="bg1">
                  <a:lumMod val="50000"/>
                </a:schemeClr>
              </a:buClr>
              <a:buFont typeface="Arial" panose="020B0604020202020204" pitchFamily="34" charset="0"/>
              <a:buChar char="•"/>
            </a:pPr>
            <a:r>
              <a:rPr lang="en-US" dirty="0">
                <a:cs typeface="Arial" pitchFamily="34" charset="0"/>
              </a:rPr>
              <a:t>Established in 1982</a:t>
            </a:r>
          </a:p>
          <a:p>
            <a:pPr marL="342900" indent="-342900">
              <a:lnSpc>
                <a:spcPct val="200000"/>
              </a:lnSpc>
              <a:buClr>
                <a:schemeClr val="bg1">
                  <a:lumMod val="50000"/>
                </a:schemeClr>
              </a:buClr>
              <a:buFont typeface="Arial" panose="020B0604020202020204" pitchFamily="34" charset="0"/>
              <a:buChar char="•"/>
            </a:pPr>
            <a:r>
              <a:rPr lang="en-US" dirty="0">
                <a:cs typeface="Arial" pitchFamily="34" charset="0"/>
              </a:rPr>
              <a:t>UK and Ireland’s largest diagnostic company </a:t>
            </a:r>
            <a:endParaRPr lang="en-GB" dirty="0">
              <a:cs typeface="Arial" pitchFamily="34" charset="0"/>
            </a:endParaRPr>
          </a:p>
          <a:p>
            <a:pPr marL="342900" indent="-342900">
              <a:lnSpc>
                <a:spcPct val="200000"/>
              </a:lnSpc>
              <a:buClr>
                <a:schemeClr val="bg1">
                  <a:lumMod val="50000"/>
                </a:schemeClr>
              </a:buClr>
              <a:buFont typeface="Arial" panose="020B0604020202020204" pitchFamily="34" charset="0"/>
              <a:buChar char="•"/>
            </a:pPr>
            <a:r>
              <a:rPr lang="en-GB" dirty="0">
                <a:cs typeface="Arial" pitchFamily="34" charset="0"/>
              </a:rPr>
              <a:t>Randox manufactures </a:t>
            </a:r>
            <a:r>
              <a:rPr lang="en-GB" b="1" dirty="0">
                <a:cs typeface="Arial" pitchFamily="34" charset="0"/>
              </a:rPr>
              <a:t>4 billion tests </a:t>
            </a:r>
            <a:r>
              <a:rPr lang="en-GB" dirty="0">
                <a:cs typeface="Arial" pitchFamily="34" charset="0"/>
              </a:rPr>
              <a:t>per year </a:t>
            </a:r>
            <a:r>
              <a:rPr lang="en-GB" baseline="30000" dirty="0">
                <a:cs typeface="Arial" pitchFamily="34" charset="0"/>
              </a:rPr>
              <a:t>  </a:t>
            </a:r>
            <a:r>
              <a:rPr lang="en-GB" dirty="0">
                <a:cs typeface="Arial" pitchFamily="34" charset="0"/>
              </a:rPr>
              <a:t> </a:t>
            </a:r>
          </a:p>
          <a:p>
            <a:pPr marL="342900" indent="-342900">
              <a:lnSpc>
                <a:spcPct val="200000"/>
              </a:lnSpc>
              <a:buClr>
                <a:schemeClr val="bg1">
                  <a:lumMod val="50000"/>
                </a:schemeClr>
              </a:buClr>
              <a:buFont typeface="Arial" panose="020B0604020202020204" pitchFamily="34" charset="0"/>
              <a:buChar char="•"/>
            </a:pPr>
            <a:r>
              <a:rPr lang="en-GB" b="1" dirty="0">
                <a:cs typeface="Arial" pitchFamily="34" charset="0"/>
              </a:rPr>
              <a:t>5</a:t>
            </a:r>
            <a:r>
              <a:rPr lang="en-GB" b="1" baseline="30000" dirty="0">
                <a:cs typeface="Arial" pitchFamily="34" charset="0"/>
              </a:rPr>
              <a:t>th </a:t>
            </a:r>
            <a:r>
              <a:rPr lang="en-GB" dirty="0">
                <a:cs typeface="Arial" pitchFamily="34" charset="0"/>
              </a:rPr>
              <a:t> largest manufacturer of </a:t>
            </a:r>
            <a:r>
              <a:rPr lang="en-GB" b="1" dirty="0">
                <a:cs typeface="Arial" pitchFamily="34" charset="0"/>
              </a:rPr>
              <a:t>Clinical Chemistry Reagents </a:t>
            </a:r>
            <a:r>
              <a:rPr lang="en-GB" dirty="0">
                <a:cs typeface="Arial" pitchFamily="34" charset="0"/>
              </a:rPr>
              <a:t>in the World</a:t>
            </a:r>
          </a:p>
          <a:p>
            <a:pPr marL="342900" indent="-342900">
              <a:lnSpc>
                <a:spcPct val="200000"/>
              </a:lnSpc>
              <a:buClr>
                <a:schemeClr val="bg1">
                  <a:lumMod val="50000"/>
                </a:schemeClr>
              </a:buClr>
              <a:buFont typeface="Arial" panose="020B0604020202020204" pitchFamily="34" charset="0"/>
              <a:buChar char="•"/>
            </a:pPr>
            <a:r>
              <a:rPr lang="en-GB" b="1" dirty="0">
                <a:cs typeface="Arial" pitchFamily="34" charset="0"/>
              </a:rPr>
              <a:t>3</a:t>
            </a:r>
            <a:r>
              <a:rPr lang="en-GB" b="1" baseline="30000" dirty="0">
                <a:cs typeface="Arial" pitchFamily="34" charset="0"/>
              </a:rPr>
              <a:t>rd</a:t>
            </a:r>
            <a:r>
              <a:rPr lang="en-GB" b="1" dirty="0">
                <a:cs typeface="Arial" pitchFamily="34" charset="0"/>
              </a:rPr>
              <a:t> </a:t>
            </a:r>
            <a:r>
              <a:rPr lang="en-GB" dirty="0">
                <a:cs typeface="Arial" pitchFamily="34" charset="0"/>
              </a:rPr>
              <a:t> largest manufacturer of </a:t>
            </a:r>
            <a:r>
              <a:rPr lang="en-GB" b="1" dirty="0">
                <a:cs typeface="Arial" pitchFamily="34" charset="0"/>
              </a:rPr>
              <a:t>Quality Control and Calibrators </a:t>
            </a:r>
          </a:p>
          <a:p>
            <a:pPr marL="342900" indent="-342900">
              <a:lnSpc>
                <a:spcPct val="200000"/>
              </a:lnSpc>
              <a:buClr>
                <a:schemeClr val="bg1">
                  <a:lumMod val="50000"/>
                </a:schemeClr>
              </a:buClr>
              <a:buFont typeface="Arial" panose="020B0604020202020204" pitchFamily="34" charset="0"/>
              <a:buChar char="•"/>
            </a:pPr>
            <a:r>
              <a:rPr lang="en-GB" dirty="0">
                <a:cs typeface="Arial" pitchFamily="34" charset="0"/>
              </a:rPr>
              <a:t>The </a:t>
            </a:r>
            <a:r>
              <a:rPr lang="en-GB" b="1" dirty="0">
                <a:cs typeface="Arial" pitchFamily="34" charset="0"/>
              </a:rPr>
              <a:t>World’s Number One global </a:t>
            </a:r>
            <a:r>
              <a:rPr lang="en-GB" dirty="0">
                <a:cs typeface="Arial" pitchFamily="34" charset="0"/>
              </a:rPr>
              <a:t>proficiency testing/EQA supplier – </a:t>
            </a:r>
            <a:r>
              <a:rPr lang="en-GB" b="1" dirty="0">
                <a:cs typeface="Arial" pitchFamily="34" charset="0"/>
              </a:rPr>
              <a:t>RIQAS </a:t>
            </a:r>
          </a:p>
          <a:p>
            <a:pPr marL="342900" indent="-342900">
              <a:lnSpc>
                <a:spcPct val="200000"/>
              </a:lnSpc>
              <a:buClr>
                <a:schemeClr val="bg1">
                  <a:lumMod val="50000"/>
                </a:schemeClr>
              </a:buClr>
              <a:buFont typeface="Arial" panose="020B0604020202020204" pitchFamily="34" charset="0"/>
              <a:buChar char="•"/>
            </a:pPr>
            <a:r>
              <a:rPr lang="en-GB" dirty="0">
                <a:cs typeface="Arial" pitchFamily="34" charset="0"/>
              </a:rPr>
              <a:t>The </a:t>
            </a:r>
            <a:r>
              <a:rPr lang="en-GB" b="1" dirty="0">
                <a:cs typeface="Arial" pitchFamily="34" charset="0"/>
              </a:rPr>
              <a:t>World’s largest toxicology test menu </a:t>
            </a:r>
            <a:r>
              <a:rPr lang="en-GB" dirty="0">
                <a:cs typeface="Arial" pitchFamily="34" charset="0"/>
              </a:rPr>
              <a:t>spanning over </a:t>
            </a:r>
            <a:r>
              <a:rPr lang="en-GB" b="1" dirty="0">
                <a:cs typeface="Arial" pitchFamily="34" charset="0"/>
              </a:rPr>
              <a:t>400 drug assays </a:t>
            </a:r>
          </a:p>
          <a:p>
            <a:pPr marL="342900" lvl="0" indent="-342900">
              <a:lnSpc>
                <a:spcPct val="200000"/>
              </a:lnSpc>
              <a:buClr>
                <a:schemeClr val="bg1">
                  <a:lumMod val="50000"/>
                </a:schemeClr>
              </a:buClr>
              <a:buFont typeface="Arial" panose="020B0604020202020204" pitchFamily="34" charset="0"/>
              <a:buChar char="•"/>
            </a:pPr>
            <a:r>
              <a:rPr lang="en-GB" b="1" dirty="0">
                <a:cs typeface="Arial" pitchFamily="34" charset="0"/>
              </a:rPr>
              <a:t>5% of world’s population </a:t>
            </a:r>
            <a:r>
              <a:rPr lang="en-GB" dirty="0">
                <a:cs typeface="Arial" pitchFamily="34" charset="0"/>
              </a:rPr>
              <a:t>diagnosed using </a:t>
            </a:r>
            <a:r>
              <a:rPr lang="en-GB" dirty="0" err="1">
                <a:cs typeface="Arial" pitchFamily="34" charset="0"/>
              </a:rPr>
              <a:t>Randox</a:t>
            </a:r>
            <a:r>
              <a:rPr lang="en-GB" dirty="0">
                <a:cs typeface="Arial" pitchFamily="34" charset="0"/>
              </a:rPr>
              <a:t> products</a:t>
            </a:r>
          </a:p>
          <a:p>
            <a:pPr marL="342900" lvl="0" indent="-342900">
              <a:lnSpc>
                <a:spcPct val="200000"/>
              </a:lnSpc>
              <a:buClr>
                <a:schemeClr val="bg1">
                  <a:lumMod val="50000"/>
                </a:schemeClr>
              </a:buClr>
              <a:buFont typeface="Arial" panose="020B0604020202020204" pitchFamily="34" charset="0"/>
              <a:buChar char="•"/>
            </a:pPr>
            <a:r>
              <a:rPr lang="en-US" dirty="0">
                <a:cs typeface="Arial" pitchFamily="34" charset="0"/>
              </a:rPr>
              <a:t>S</a:t>
            </a:r>
            <a:r>
              <a:rPr lang="en-GB" dirty="0" err="1">
                <a:cs typeface="Arial" pitchFamily="34" charset="0"/>
              </a:rPr>
              <a:t>ignificant</a:t>
            </a:r>
            <a:r>
              <a:rPr lang="en-GB" dirty="0">
                <a:cs typeface="Arial" pitchFamily="34" charset="0"/>
              </a:rPr>
              <a:t> </a:t>
            </a:r>
            <a:r>
              <a:rPr lang="en-GB" b="1" dirty="0">
                <a:cs typeface="Arial" pitchFamily="34" charset="0"/>
              </a:rPr>
              <a:t>OEM</a:t>
            </a:r>
            <a:r>
              <a:rPr lang="en-GB" dirty="0">
                <a:cs typeface="Arial" pitchFamily="34" charset="0"/>
              </a:rPr>
              <a:t> assay development &amp; manufacture</a:t>
            </a:r>
          </a:p>
        </p:txBody>
      </p:sp>
      <p:pic>
        <p:nvPicPr>
          <p:cNvPr id="5" name="Picture 4">
            <a:extLst>
              <a:ext uri="{FF2B5EF4-FFF2-40B4-BE49-F238E27FC236}">
                <a16:creationId xmlns:a16="http://schemas.microsoft.com/office/drawing/2014/main" id="{9C3CC68A-208D-45E4-825A-FAAB4834DC60}"/>
              </a:ext>
            </a:extLst>
          </p:cNvPr>
          <p:cNvPicPr>
            <a:picLocks noChangeAspect="1"/>
          </p:cNvPicPr>
          <p:nvPr/>
        </p:nvPicPr>
        <p:blipFill rotWithShape="1">
          <a:blip r:embed="rId2">
            <a:extLst>
              <a:ext uri="{28A0092B-C50C-407E-A947-70E740481C1C}">
                <a14:useLocalDpi xmlns:a14="http://schemas.microsoft.com/office/drawing/2010/main" val="0"/>
              </a:ext>
            </a:extLst>
          </a:blip>
          <a:srcRect b="22747"/>
          <a:stretch/>
        </p:blipFill>
        <p:spPr>
          <a:xfrm>
            <a:off x="6270833" y="4638381"/>
            <a:ext cx="2873167" cy="2219620"/>
          </a:xfrm>
          <a:prstGeom prst="rect">
            <a:avLst/>
          </a:prstGeom>
        </p:spPr>
      </p:pic>
      <p:sp>
        <p:nvSpPr>
          <p:cNvPr id="6" name="TextBox 5">
            <a:extLst>
              <a:ext uri="{FF2B5EF4-FFF2-40B4-BE49-F238E27FC236}">
                <a16:creationId xmlns:a16="http://schemas.microsoft.com/office/drawing/2014/main" id="{6F4DB185-19A8-4DC5-8B70-7E074A1FC213}"/>
              </a:ext>
            </a:extLst>
          </p:cNvPr>
          <p:cNvSpPr txBox="1"/>
          <p:nvPr/>
        </p:nvSpPr>
        <p:spPr>
          <a:xfrm>
            <a:off x="6864504" y="4991428"/>
            <a:ext cx="1685823" cy="1661993"/>
          </a:xfrm>
          <a:prstGeom prst="rect">
            <a:avLst/>
          </a:prstGeom>
          <a:noFill/>
          <a:effectLst>
            <a:outerShdw blurRad="38100" dist="50800" dir="5400000" algn="ctr" rotWithShape="0">
              <a:srgbClr val="000000"/>
            </a:outerShdw>
          </a:effectLst>
        </p:spPr>
        <p:txBody>
          <a:bodyPr wrap="square" rtlCol="0">
            <a:spAutoFit/>
          </a:bodyPr>
          <a:lstStyle/>
          <a:p>
            <a:pPr algn="ctr"/>
            <a:r>
              <a:rPr lang="en-US" sz="5400" b="1" dirty="0">
                <a:solidFill>
                  <a:schemeClr val="bg1"/>
                </a:solidFill>
              </a:rPr>
              <a:t>5%</a:t>
            </a:r>
          </a:p>
          <a:p>
            <a:pPr algn="ctr"/>
            <a:r>
              <a:rPr lang="en-US" sz="2400" b="1" dirty="0">
                <a:solidFill>
                  <a:schemeClr val="bg1"/>
                </a:solidFill>
              </a:rPr>
              <a:t>World </a:t>
            </a:r>
          </a:p>
          <a:p>
            <a:pPr algn="ctr"/>
            <a:r>
              <a:rPr lang="en-US" sz="2400" b="1" dirty="0">
                <a:solidFill>
                  <a:schemeClr val="bg1"/>
                </a:solidFill>
              </a:rPr>
              <a:t>Population</a:t>
            </a:r>
          </a:p>
        </p:txBody>
      </p:sp>
    </p:spTree>
    <p:extLst>
      <p:ext uri="{BB962C8B-B14F-4D97-AF65-F5344CB8AC3E}">
        <p14:creationId xmlns:p14="http://schemas.microsoft.com/office/powerpoint/2010/main" val="3211958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ECF8-74B5-41A9-92F3-DF52A7011E95}"/>
              </a:ext>
            </a:extLst>
          </p:cNvPr>
          <p:cNvSpPr>
            <a:spLocks noGrp="1"/>
          </p:cNvSpPr>
          <p:nvPr>
            <p:ph type="title"/>
          </p:nvPr>
        </p:nvSpPr>
        <p:spPr>
          <a:xfrm>
            <a:off x="128920" y="74982"/>
            <a:ext cx="7886700" cy="1009652"/>
          </a:xfrm>
        </p:spPr>
        <p:txBody>
          <a:bodyPr/>
          <a:lstStyle/>
          <a:p>
            <a:r>
              <a:rPr lang="en-U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919BA624-910D-45CF-906D-1DCB7C68B99F}"/>
              </a:ext>
            </a:extLst>
          </p:cNvPr>
          <p:cNvSpPr>
            <a:spLocks noGrp="1"/>
          </p:cNvSpPr>
          <p:nvPr>
            <p:ph idx="1"/>
          </p:nvPr>
        </p:nvSpPr>
        <p:spPr>
          <a:xfrm>
            <a:off x="511692" y="1253331"/>
            <a:ext cx="8440922" cy="4351338"/>
          </a:xfrm>
        </p:spPr>
        <p:txBody>
          <a:bodyPr/>
          <a:lstStyle/>
          <a:p>
            <a:r>
              <a:rPr lang="en-US" dirty="0"/>
              <a:t>Randox provides solutions across the entire spectrum of covid-19 testing </a:t>
            </a:r>
            <a:endParaRPr lang="en-GB" dirty="0"/>
          </a:p>
        </p:txBody>
      </p:sp>
      <p:graphicFrame>
        <p:nvGraphicFramePr>
          <p:cNvPr id="4" name="Diagram 3">
            <a:extLst>
              <a:ext uri="{FF2B5EF4-FFF2-40B4-BE49-F238E27FC236}">
                <a16:creationId xmlns:a16="http://schemas.microsoft.com/office/drawing/2014/main" id="{EECE8E4E-8004-469B-9B68-485EC8E9BD72}"/>
              </a:ext>
            </a:extLst>
          </p:cNvPr>
          <p:cNvGraphicFramePr/>
          <p:nvPr>
            <p:extLst>
              <p:ext uri="{D42A27DB-BD31-4B8C-83A1-F6EECF244321}">
                <p14:modId xmlns:p14="http://schemas.microsoft.com/office/powerpoint/2010/main" val="1561134439"/>
              </p:ext>
            </p:extLst>
          </p:nvPr>
        </p:nvGraphicFramePr>
        <p:xfrm>
          <a:off x="760670" y="2137145"/>
          <a:ext cx="7254950" cy="4465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8567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9CAC-C125-4463-88F5-A40DE0897BBB}"/>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513C120B-3232-4F09-A46F-EEAF4A9963DE}"/>
              </a:ext>
            </a:extLst>
          </p:cNvPr>
          <p:cNvSpPr>
            <a:spLocks noGrp="1"/>
          </p:cNvSpPr>
          <p:nvPr>
            <p:ph type="subTitle" idx="1"/>
          </p:nvPr>
        </p:nvSpPr>
        <p:spPr/>
        <p:txBody>
          <a:bodyPr/>
          <a:lstStyle/>
          <a:p>
            <a:endParaRPr lang="en-GB"/>
          </a:p>
        </p:txBody>
      </p:sp>
      <p:pic>
        <p:nvPicPr>
          <p:cNvPr id="6" name="Content Placeholder 5">
            <a:extLst>
              <a:ext uri="{FF2B5EF4-FFF2-40B4-BE49-F238E27FC236}">
                <a16:creationId xmlns:a16="http://schemas.microsoft.com/office/drawing/2014/main" id="{A883A19A-6B46-4190-8EDD-F6F9843AF08F}"/>
              </a:ext>
            </a:extLst>
          </p:cNvPr>
          <p:cNvPicPr>
            <a:picLocks noChangeAspect="1"/>
          </p:cNvPicPr>
          <p:nvPr/>
        </p:nvPicPr>
        <p:blipFill rotWithShape="1">
          <a:blip r:embed="rId2">
            <a:extLst>
              <a:ext uri="{28A0092B-C50C-407E-A947-70E740481C1C}">
                <a14:useLocalDpi xmlns:a14="http://schemas.microsoft.com/office/drawing/2010/main" val="0"/>
              </a:ext>
            </a:extLst>
          </a:blip>
          <a:srcRect r="74854"/>
          <a:stretch/>
        </p:blipFill>
        <p:spPr>
          <a:xfrm>
            <a:off x="0" y="0"/>
            <a:ext cx="9144000" cy="6858000"/>
          </a:xfrm>
          <a:prstGeom prst="rect">
            <a:avLst/>
          </a:prstGeom>
        </p:spPr>
      </p:pic>
      <p:pic>
        <p:nvPicPr>
          <p:cNvPr id="7" name="Picture 6">
            <a:extLst>
              <a:ext uri="{FF2B5EF4-FFF2-40B4-BE49-F238E27FC236}">
                <a16:creationId xmlns:a16="http://schemas.microsoft.com/office/drawing/2014/main" id="{CB676EB3-05DD-4F1A-A683-62C129874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559" y="2552220"/>
            <a:ext cx="3368384" cy="985995"/>
          </a:xfrm>
          <a:prstGeom prst="rect">
            <a:avLst/>
          </a:prstGeom>
        </p:spPr>
      </p:pic>
    </p:spTree>
    <p:extLst>
      <p:ext uri="{BB962C8B-B14F-4D97-AF65-F5344CB8AC3E}">
        <p14:creationId xmlns:p14="http://schemas.microsoft.com/office/powerpoint/2010/main" val="36209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70446E-F873-4BC9-B4C7-61E938983794}"/>
              </a:ext>
            </a:extLst>
          </p:cNvPr>
          <p:cNvSpPr txBox="1">
            <a:spLocks/>
          </p:cNvSpPr>
          <p:nvPr/>
        </p:nvSpPr>
        <p:spPr>
          <a:xfrm>
            <a:off x="119269" y="99233"/>
            <a:ext cx="632048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bg1"/>
                </a:solidFill>
                <a:cs typeface="Arial" panose="020B0604020202020204" pitchFamily="34" charset="0"/>
              </a:rPr>
              <a:t>Biochip</a:t>
            </a:r>
            <a:r>
              <a:rPr lang="en-GB" sz="3200" dirty="0">
                <a:solidFill>
                  <a:schemeClr val="bg1"/>
                </a:solidFill>
                <a:cs typeface="Arial" panose="020B0604020202020204" pitchFamily="34" charset="0"/>
              </a:rPr>
              <a:t> </a:t>
            </a:r>
            <a:r>
              <a:rPr lang="en-GB" sz="2800" dirty="0">
                <a:solidFill>
                  <a:schemeClr val="bg1"/>
                </a:solidFill>
                <a:cs typeface="Arial" panose="020B0604020202020204" pitchFamily="34" charset="0"/>
              </a:rPr>
              <a:t>Array Technology</a:t>
            </a:r>
            <a:br>
              <a:rPr lang="en-GB" sz="2800" dirty="0">
                <a:solidFill>
                  <a:schemeClr val="bg1"/>
                </a:solidFill>
                <a:cs typeface="Arial" panose="020B0604020202020204" pitchFamily="34" charset="0"/>
              </a:rPr>
            </a:br>
            <a:r>
              <a:rPr lang="en-GB" sz="1800" dirty="0">
                <a:solidFill>
                  <a:schemeClr val="bg1"/>
                </a:solidFill>
                <a:cs typeface="Arial" panose="020B0604020202020204" pitchFamily="34" charset="0"/>
              </a:rPr>
              <a:t>One sample, multiple results </a:t>
            </a:r>
          </a:p>
        </p:txBody>
      </p:sp>
      <p:sp>
        <p:nvSpPr>
          <p:cNvPr id="4" name="TextBox 3">
            <a:extLst>
              <a:ext uri="{FF2B5EF4-FFF2-40B4-BE49-F238E27FC236}">
                <a16:creationId xmlns:a16="http://schemas.microsoft.com/office/drawing/2014/main" id="{30AAF290-E438-4587-96FE-CD3212B6618B}"/>
              </a:ext>
            </a:extLst>
          </p:cNvPr>
          <p:cNvSpPr txBox="1"/>
          <p:nvPr/>
        </p:nvSpPr>
        <p:spPr>
          <a:xfrm>
            <a:off x="224118" y="1615391"/>
            <a:ext cx="5809924" cy="383181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GB" b="0" i="0" u="none" strike="noStrike" kern="1200" cap="none" spc="0" normalizeH="0" baseline="0" noProof="0" dirty="0">
                <a:ln>
                  <a:noFill/>
                </a:ln>
                <a:effectLst/>
                <a:uLnTx/>
                <a:uFillTx/>
                <a:latin typeface="Calibri" panose="020F0502020204030204"/>
                <a:ea typeface="+mn-ea"/>
                <a:cs typeface="Arial" panose="020B0604020202020204" pitchFamily="34" charset="0"/>
              </a:rPr>
              <a:t>Biochip Array Technology allows simultaneous detection of multiple analytes from a single sample. </a:t>
            </a:r>
            <a:endParaRPr kumimoji="0" lang="en-GB" b="1"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1"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R="0" lvl="0" algn="just" defTabSz="914400" rtl="0" eaLnBrk="1" fontAlgn="auto" latinLnBrk="0" hangingPunct="1">
              <a:lnSpc>
                <a:spcPct val="100000"/>
              </a:lnSpc>
              <a:spcBef>
                <a:spcPts val="0"/>
              </a:spcBef>
              <a:spcAft>
                <a:spcPts val="0"/>
              </a:spcAft>
              <a:buClrTx/>
              <a:buSzTx/>
              <a:tabLst/>
              <a:defRPr/>
            </a:pPr>
            <a:r>
              <a:rPr kumimoji="0" lang="en-GB" b="1" i="0" u="none" strike="noStrike" kern="1200" cap="none" spc="0" normalizeH="0" baseline="0" noProof="0" dirty="0">
                <a:ln>
                  <a:noFill/>
                </a:ln>
                <a:effectLst/>
                <a:uLnTx/>
                <a:uFillTx/>
                <a:latin typeface="Calibri" panose="020F0502020204030204"/>
                <a:ea typeface="+mn-ea"/>
                <a:cs typeface="Arial" panose="020B0604020202020204" pitchFamily="34" charset="0"/>
              </a:rPr>
              <a:t>Main Features </a:t>
            </a:r>
            <a:endParaRPr kumimoji="0" lang="en-GB"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50000"/>
              </a:lnSpc>
              <a:spcBef>
                <a:spcPts val="0"/>
              </a:spcBef>
              <a:spcAft>
                <a:spcPts val="0"/>
              </a:spcAft>
              <a:buClr>
                <a:prstClr val="white">
                  <a:lumMod val="50000"/>
                </a:prstClr>
              </a:buClr>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Arial" panose="020B0604020202020204" pitchFamily="34" charset="0"/>
              </a:rPr>
              <a:t>A chemically activated 9x9mm ceramic chip</a:t>
            </a:r>
          </a:p>
          <a:p>
            <a:pPr marL="342900" marR="0" lvl="0" indent="-342900" algn="l" defTabSz="914400" rtl="0" eaLnBrk="1" fontAlgn="auto" latinLnBrk="0" hangingPunct="1">
              <a:lnSpc>
                <a:spcPct val="150000"/>
              </a:lnSpc>
              <a:spcBef>
                <a:spcPts val="0"/>
              </a:spcBef>
              <a:spcAft>
                <a:spcPts val="0"/>
              </a:spcAft>
              <a:buClr>
                <a:prstClr val="white">
                  <a:lumMod val="50000"/>
                </a:prstClr>
              </a:buClr>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Arial" panose="020B0604020202020204" pitchFamily="34" charset="0"/>
              </a:rPr>
              <a:t>Currently </a:t>
            </a:r>
            <a:r>
              <a:rPr lang="en-GB" dirty="0">
                <a:latin typeface="Calibri" panose="020F0502020204030204"/>
                <a:cs typeface="Arial" panose="020B0604020202020204" pitchFamily="34" charset="0"/>
              </a:rPr>
              <a:t>49</a:t>
            </a:r>
            <a:r>
              <a:rPr kumimoji="0" lang="en-GB" b="0" i="0" u="none" strike="noStrike" kern="1200" cap="none" spc="0" normalizeH="0" baseline="0" noProof="0" dirty="0">
                <a:ln>
                  <a:noFill/>
                </a:ln>
                <a:effectLst/>
                <a:uLnTx/>
                <a:uFillTx/>
                <a:latin typeface="Calibri" panose="020F0502020204030204"/>
                <a:ea typeface="+mn-ea"/>
                <a:cs typeface="Arial" panose="020B0604020202020204" pitchFamily="34" charset="0"/>
              </a:rPr>
              <a:t> discrete test regions (includes 3 internal control/reference spots) </a:t>
            </a:r>
          </a:p>
          <a:p>
            <a:pPr marL="342900" marR="0" lvl="0" indent="-342900" algn="l" defTabSz="914400" rtl="0" eaLnBrk="1" fontAlgn="auto" latinLnBrk="0" hangingPunct="1">
              <a:lnSpc>
                <a:spcPct val="150000"/>
              </a:lnSpc>
              <a:spcBef>
                <a:spcPts val="0"/>
              </a:spcBef>
              <a:spcAft>
                <a:spcPts val="0"/>
              </a:spcAft>
              <a:buClr>
                <a:prstClr val="white">
                  <a:lumMod val="50000"/>
                </a:prstClr>
              </a:buClr>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Arial" panose="020B0604020202020204" pitchFamily="34" charset="0"/>
              </a:rPr>
              <a:t>Offers more flexible batch sizes than traditional ELISA plate testing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73FB40D-3820-4D74-9DA6-D93EE7AA5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305" y="3538329"/>
            <a:ext cx="3319671" cy="3319671"/>
          </a:xfrm>
          <a:prstGeom prst="rect">
            <a:avLst/>
          </a:prstGeom>
        </p:spPr>
      </p:pic>
      <p:sp>
        <p:nvSpPr>
          <p:cNvPr id="2" name="TextBox 1">
            <a:extLst>
              <a:ext uri="{FF2B5EF4-FFF2-40B4-BE49-F238E27FC236}">
                <a16:creationId xmlns:a16="http://schemas.microsoft.com/office/drawing/2014/main" id="{9C2C6568-FB13-4178-A44D-E4D1CADA8B55}"/>
              </a:ext>
            </a:extLst>
          </p:cNvPr>
          <p:cNvSpPr txBox="1"/>
          <p:nvPr/>
        </p:nvSpPr>
        <p:spPr>
          <a:xfrm>
            <a:off x="224118" y="1004047"/>
            <a:ext cx="8800613" cy="646331"/>
          </a:xfrm>
          <a:prstGeom prst="rect">
            <a:avLst/>
          </a:prstGeom>
          <a:noFill/>
        </p:spPr>
        <p:txBody>
          <a:bodyPr wrap="square" rtlCol="0">
            <a:spAutoFit/>
          </a:bodyPr>
          <a:lstStyle/>
          <a:p>
            <a:r>
              <a:rPr lang="en-US" dirty="0"/>
              <a:t>All of </a:t>
            </a:r>
            <a:r>
              <a:rPr lang="en-US" dirty="0" err="1"/>
              <a:t>Randox’s</a:t>
            </a:r>
            <a:r>
              <a:rPr lang="en-US" dirty="0"/>
              <a:t> testing solutions for Covid-19 are powered by our patented Biochip technology. </a:t>
            </a:r>
            <a:endParaRPr lang="en-GB" dirty="0"/>
          </a:p>
        </p:txBody>
      </p:sp>
    </p:spTree>
    <p:extLst>
      <p:ext uri="{BB962C8B-B14F-4D97-AF65-F5344CB8AC3E}">
        <p14:creationId xmlns:p14="http://schemas.microsoft.com/office/powerpoint/2010/main" val="3866251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89" y="163939"/>
            <a:ext cx="7886700" cy="994172"/>
          </a:xfrm>
        </p:spPr>
        <p:txBody>
          <a:bodyPr>
            <a:normAutofit/>
          </a:bodyPr>
          <a:lstStyle/>
          <a:p>
            <a:r>
              <a:rPr lang="en-US" sz="2700" b="1" dirty="0">
                <a:solidFill>
                  <a:schemeClr val="bg1"/>
                </a:solidFill>
                <a:latin typeface="Quasimoda" charset="0"/>
              </a:rPr>
              <a:t>S</a:t>
            </a:r>
            <a:r>
              <a:rPr lang="en-GB" sz="2700" b="1" dirty="0">
                <a:solidFill>
                  <a:schemeClr val="bg1"/>
                </a:solidFill>
                <a:latin typeface="Quasimoda" charset="0"/>
              </a:rPr>
              <a:t>ARS-CoV-2 Testing Summary</a:t>
            </a:r>
            <a:endParaRPr lang="en-US" sz="2700" b="1" dirty="0"/>
          </a:p>
        </p:txBody>
      </p:sp>
      <p:sp>
        <p:nvSpPr>
          <p:cNvPr id="3" name="Content Placeholder 2"/>
          <p:cNvSpPr>
            <a:spLocks noGrp="1"/>
          </p:cNvSpPr>
          <p:nvPr>
            <p:ph idx="1"/>
          </p:nvPr>
        </p:nvSpPr>
        <p:spPr>
          <a:xfrm>
            <a:off x="257888" y="1257752"/>
            <a:ext cx="8694087" cy="1239087"/>
          </a:xfrm>
        </p:spPr>
        <p:txBody>
          <a:bodyPr>
            <a:normAutofit/>
          </a:bodyPr>
          <a:lstStyle/>
          <a:p>
            <a:pPr algn="just">
              <a:lnSpc>
                <a:spcPct val="100000"/>
              </a:lnSpc>
              <a:spcBef>
                <a:spcPts val="0"/>
              </a:spcBef>
              <a:defRPr/>
            </a:pPr>
            <a:r>
              <a:rPr lang="en-US" sz="1800" dirty="0"/>
              <a:t>Randox Laboratories have developed a rapid test for SARS-CoV-2 (COVID-19) across a number of platforms. </a:t>
            </a:r>
          </a:p>
        </p:txBody>
      </p:sp>
      <p:grpSp>
        <p:nvGrpSpPr>
          <p:cNvPr id="5" name="Group 4">
            <a:extLst>
              <a:ext uri="{FF2B5EF4-FFF2-40B4-BE49-F238E27FC236}">
                <a16:creationId xmlns:a16="http://schemas.microsoft.com/office/drawing/2014/main" id="{3DC8629B-2B94-4B81-9291-F12EBAE919FC}"/>
              </a:ext>
            </a:extLst>
          </p:cNvPr>
          <p:cNvGrpSpPr/>
          <p:nvPr/>
        </p:nvGrpSpPr>
        <p:grpSpPr>
          <a:xfrm>
            <a:off x="5741092" y="2596480"/>
            <a:ext cx="3173940" cy="2157588"/>
            <a:chOff x="6692350" y="2578206"/>
            <a:chExt cx="4793486" cy="3291847"/>
          </a:xfrm>
        </p:grpSpPr>
        <p:pic>
          <p:nvPicPr>
            <p:cNvPr id="6" name="Picture 5">
              <a:extLst>
                <a:ext uri="{FF2B5EF4-FFF2-40B4-BE49-F238E27FC236}">
                  <a16:creationId xmlns:a16="http://schemas.microsoft.com/office/drawing/2014/main" id="{7FF06E89-46E3-4C9D-B272-FFB228AD0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350" y="2578206"/>
              <a:ext cx="4364745" cy="3291847"/>
            </a:xfrm>
            <a:prstGeom prst="rect">
              <a:avLst/>
            </a:prstGeom>
          </p:spPr>
        </p:pic>
        <p:sp>
          <p:nvSpPr>
            <p:cNvPr id="7" name="TextBox 6">
              <a:extLst>
                <a:ext uri="{FF2B5EF4-FFF2-40B4-BE49-F238E27FC236}">
                  <a16:creationId xmlns:a16="http://schemas.microsoft.com/office/drawing/2014/main" id="{A810A599-F74C-416D-ACEC-21023A311A53}"/>
                </a:ext>
              </a:extLst>
            </p:cNvPr>
            <p:cNvSpPr txBox="1"/>
            <p:nvPr/>
          </p:nvSpPr>
          <p:spPr>
            <a:xfrm rot="1148798">
              <a:off x="6924798" y="5058754"/>
              <a:ext cx="1943101" cy="399140"/>
            </a:xfrm>
            <a:prstGeom prst="rect">
              <a:avLst/>
            </a:prstGeom>
            <a:noFill/>
          </p:spPr>
          <p:txBody>
            <a:bodyPr wrap="square" rtlCol="0">
              <a:spAutoFit/>
            </a:bodyPr>
            <a:lstStyle/>
            <a:p>
              <a:pPr algn="ctr"/>
              <a:r>
                <a:rPr lang="en-GB" sz="1100" dirty="0"/>
                <a:t>1835mm</a:t>
              </a:r>
            </a:p>
          </p:txBody>
        </p:sp>
        <p:cxnSp>
          <p:nvCxnSpPr>
            <p:cNvPr id="8" name="Straight Arrow Connector 7">
              <a:extLst>
                <a:ext uri="{FF2B5EF4-FFF2-40B4-BE49-F238E27FC236}">
                  <a16:creationId xmlns:a16="http://schemas.microsoft.com/office/drawing/2014/main" id="{AC0C7730-CAC2-4860-9E48-DB0F9A917ED9}"/>
                </a:ext>
              </a:extLst>
            </p:cNvPr>
            <p:cNvCxnSpPr>
              <a:cxnSpLocks/>
            </p:cNvCxnSpPr>
            <p:nvPr/>
          </p:nvCxnSpPr>
          <p:spPr>
            <a:xfrm>
              <a:off x="7145540" y="4765219"/>
              <a:ext cx="1950204" cy="6431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3297671-8C33-4482-BDEF-EF94DB12F2C1}"/>
                </a:ext>
              </a:extLst>
            </p:cNvPr>
            <p:cNvCxnSpPr>
              <a:cxnSpLocks/>
            </p:cNvCxnSpPr>
            <p:nvPr/>
          </p:nvCxnSpPr>
          <p:spPr>
            <a:xfrm flipV="1">
              <a:off x="9983642" y="4946723"/>
              <a:ext cx="702094" cy="5096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00DBC8E-646A-4768-A7BF-E46957EC429F}"/>
                </a:ext>
              </a:extLst>
            </p:cNvPr>
            <p:cNvSpPr txBox="1"/>
            <p:nvPr/>
          </p:nvSpPr>
          <p:spPr>
            <a:xfrm rot="19481664">
              <a:off x="9542735" y="5160825"/>
              <a:ext cx="1943101" cy="399140"/>
            </a:xfrm>
            <a:prstGeom prst="rect">
              <a:avLst/>
            </a:prstGeom>
            <a:noFill/>
          </p:spPr>
          <p:txBody>
            <a:bodyPr wrap="square" rtlCol="0">
              <a:spAutoFit/>
            </a:bodyPr>
            <a:lstStyle/>
            <a:p>
              <a:pPr algn="ctr"/>
              <a:r>
                <a:rPr lang="pt-BR" sz="1050" dirty="0">
                  <a:solidFill>
                    <a:srgbClr val="000000"/>
                  </a:solidFill>
                </a:rPr>
                <a:t>730mm</a:t>
              </a:r>
              <a:endParaRPr lang="en-GB" sz="1050" dirty="0"/>
            </a:p>
          </p:txBody>
        </p:sp>
        <p:cxnSp>
          <p:nvCxnSpPr>
            <p:cNvPr id="11" name="Straight Arrow Connector 10">
              <a:extLst>
                <a:ext uri="{FF2B5EF4-FFF2-40B4-BE49-F238E27FC236}">
                  <a16:creationId xmlns:a16="http://schemas.microsoft.com/office/drawing/2014/main" id="{5FFD0AB4-01CD-4560-97BC-D0069E04F8E6}"/>
                </a:ext>
              </a:extLst>
            </p:cNvPr>
            <p:cNvCxnSpPr>
              <a:cxnSpLocks/>
            </p:cNvCxnSpPr>
            <p:nvPr/>
          </p:nvCxnSpPr>
          <p:spPr>
            <a:xfrm flipV="1">
              <a:off x="10685736" y="3076575"/>
              <a:ext cx="0" cy="15716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F22A97E-1F4C-4805-AFE2-4B90032FDD9C}"/>
                </a:ext>
              </a:extLst>
            </p:cNvPr>
            <p:cNvSpPr/>
            <p:nvPr/>
          </p:nvSpPr>
          <p:spPr>
            <a:xfrm rot="5400000">
              <a:off x="10393243" y="3664836"/>
              <a:ext cx="954317" cy="395100"/>
            </a:xfrm>
            <a:prstGeom prst="rect">
              <a:avLst/>
            </a:prstGeom>
          </p:spPr>
          <p:txBody>
            <a:bodyPr wrap="none">
              <a:spAutoFit/>
            </a:bodyPr>
            <a:lstStyle/>
            <a:p>
              <a:r>
                <a:rPr lang="pt-BR" sz="1050" dirty="0">
                  <a:solidFill>
                    <a:srgbClr val="000000"/>
                  </a:solidFill>
                </a:rPr>
                <a:t>950mm</a:t>
              </a:r>
              <a:endParaRPr lang="en-GB" sz="1050" dirty="0"/>
            </a:p>
          </p:txBody>
        </p:sp>
      </p:grpSp>
      <p:pic>
        <p:nvPicPr>
          <p:cNvPr id="13" name="Picture 12">
            <a:extLst>
              <a:ext uri="{FF2B5EF4-FFF2-40B4-BE49-F238E27FC236}">
                <a16:creationId xmlns:a16="http://schemas.microsoft.com/office/drawing/2014/main" id="{3CD7DEC7-ED42-456D-8448-B04F8057C2DA}"/>
              </a:ext>
            </a:extLst>
          </p:cNvPr>
          <p:cNvPicPr>
            <a:picLocks noChangeAspect="1"/>
          </p:cNvPicPr>
          <p:nvPr/>
        </p:nvPicPr>
        <p:blipFill rotWithShape="1">
          <a:blip r:embed="rId3">
            <a:extLst>
              <a:ext uri="{28A0092B-C50C-407E-A947-70E740481C1C}">
                <a14:useLocalDpi xmlns:a14="http://schemas.microsoft.com/office/drawing/2010/main" val="0"/>
              </a:ext>
            </a:extLst>
          </a:blip>
          <a:srcRect b="16923"/>
          <a:stretch/>
        </p:blipFill>
        <p:spPr>
          <a:xfrm>
            <a:off x="853512" y="2596480"/>
            <a:ext cx="1202758" cy="1886441"/>
          </a:xfrm>
          <a:prstGeom prst="rect">
            <a:avLst/>
          </a:prstGeom>
        </p:spPr>
      </p:pic>
      <p:pic>
        <p:nvPicPr>
          <p:cNvPr id="14" name="Picture 13">
            <a:extLst>
              <a:ext uri="{FF2B5EF4-FFF2-40B4-BE49-F238E27FC236}">
                <a16:creationId xmlns:a16="http://schemas.microsoft.com/office/drawing/2014/main" id="{8010C6BD-931B-4AD7-81C9-FC163CC3C9E6}"/>
              </a:ext>
            </a:extLst>
          </p:cNvPr>
          <p:cNvPicPr>
            <a:picLocks noChangeAspect="1"/>
          </p:cNvPicPr>
          <p:nvPr/>
        </p:nvPicPr>
        <p:blipFill rotWithShape="1">
          <a:blip r:embed="rId4"/>
          <a:srcRect l="15145" t="7092" r="9003" b="21543"/>
          <a:stretch/>
        </p:blipFill>
        <p:spPr>
          <a:xfrm>
            <a:off x="3108572" y="2530739"/>
            <a:ext cx="2160332" cy="2032541"/>
          </a:xfrm>
          <a:prstGeom prst="rect">
            <a:avLst/>
          </a:prstGeom>
        </p:spPr>
      </p:pic>
      <p:cxnSp>
        <p:nvCxnSpPr>
          <p:cNvPr id="16" name="Straight Connector 15">
            <a:extLst>
              <a:ext uri="{FF2B5EF4-FFF2-40B4-BE49-F238E27FC236}">
                <a16:creationId xmlns:a16="http://schemas.microsoft.com/office/drawing/2014/main" id="{CF50C86D-E8A2-4071-8F2D-2B95B6DD65A8}"/>
              </a:ext>
            </a:extLst>
          </p:cNvPr>
          <p:cNvCxnSpPr/>
          <p:nvPr/>
        </p:nvCxnSpPr>
        <p:spPr>
          <a:xfrm>
            <a:off x="257888" y="4681951"/>
            <a:ext cx="86006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25E89F-3D62-481C-B837-FAA55684F37C}"/>
              </a:ext>
            </a:extLst>
          </p:cNvPr>
          <p:cNvCxnSpPr/>
          <p:nvPr/>
        </p:nvCxnSpPr>
        <p:spPr>
          <a:xfrm>
            <a:off x="2716306" y="4681951"/>
            <a:ext cx="0" cy="1973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32DCF3-C120-4E9E-AEB6-7403E22F7C4E}"/>
              </a:ext>
            </a:extLst>
          </p:cNvPr>
          <p:cNvCxnSpPr/>
          <p:nvPr/>
        </p:nvCxnSpPr>
        <p:spPr>
          <a:xfrm>
            <a:off x="5741092" y="4681951"/>
            <a:ext cx="0" cy="1973093"/>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8C87C98-6C9D-4EDC-AB19-E5C0667CB8D4}"/>
              </a:ext>
            </a:extLst>
          </p:cNvPr>
          <p:cNvSpPr txBox="1"/>
          <p:nvPr/>
        </p:nvSpPr>
        <p:spPr>
          <a:xfrm>
            <a:off x="167583" y="4738670"/>
            <a:ext cx="2402130" cy="2031325"/>
          </a:xfrm>
          <a:prstGeom prst="rect">
            <a:avLst/>
          </a:prstGeom>
          <a:noFill/>
        </p:spPr>
        <p:txBody>
          <a:bodyPr wrap="square" rtlCol="0">
            <a:spAutoFit/>
          </a:bodyPr>
          <a:lstStyle/>
          <a:p>
            <a:pPr marL="285750" indent="-285750">
              <a:buFontTx/>
              <a:buChar char="-"/>
            </a:pPr>
            <a:r>
              <a:rPr lang="en-US" sz="1400" dirty="0"/>
              <a:t>Semi-Automated</a:t>
            </a:r>
          </a:p>
          <a:p>
            <a:pPr marL="285750" indent="-285750">
              <a:buFontTx/>
              <a:buChar char="-"/>
            </a:pPr>
            <a:r>
              <a:rPr lang="en-US" sz="1400" dirty="0"/>
              <a:t>Time to result 5 hours</a:t>
            </a:r>
          </a:p>
          <a:p>
            <a:pPr marL="285750" indent="-285750">
              <a:buFontTx/>
              <a:buChar char="-"/>
            </a:pPr>
            <a:r>
              <a:rPr lang="en-US" sz="1400" dirty="0"/>
              <a:t>108 samples per run</a:t>
            </a:r>
          </a:p>
          <a:p>
            <a:pPr marL="285750" indent="-285750">
              <a:buFontTx/>
              <a:buChar char="-"/>
            </a:pPr>
            <a:r>
              <a:rPr lang="en-US" sz="1400" dirty="0"/>
              <a:t>SARS-CoV-2 specific assay and 10-plex RVI assay available. </a:t>
            </a:r>
          </a:p>
          <a:p>
            <a:endParaRPr lang="en-US" sz="1400" dirty="0"/>
          </a:p>
          <a:p>
            <a:endParaRPr lang="en-US" sz="1400" dirty="0"/>
          </a:p>
          <a:p>
            <a:endParaRPr lang="en-US" sz="1400" dirty="0"/>
          </a:p>
        </p:txBody>
      </p:sp>
      <p:sp>
        <p:nvSpPr>
          <p:cNvPr id="21" name="TextBox 20">
            <a:extLst>
              <a:ext uri="{FF2B5EF4-FFF2-40B4-BE49-F238E27FC236}">
                <a16:creationId xmlns:a16="http://schemas.microsoft.com/office/drawing/2014/main" id="{0AD5AC06-DD9F-46F3-8B92-38A527684571}"/>
              </a:ext>
            </a:extLst>
          </p:cNvPr>
          <p:cNvSpPr txBox="1"/>
          <p:nvPr/>
        </p:nvSpPr>
        <p:spPr>
          <a:xfrm>
            <a:off x="739425" y="4422760"/>
            <a:ext cx="1651414" cy="230832"/>
          </a:xfrm>
          <a:prstGeom prst="rect">
            <a:avLst/>
          </a:prstGeom>
          <a:noFill/>
        </p:spPr>
        <p:txBody>
          <a:bodyPr wrap="none" rtlCol="0">
            <a:spAutoFit/>
          </a:bodyPr>
          <a:lstStyle/>
          <a:p>
            <a:r>
              <a:rPr lang="en-US" sz="900"/>
              <a:t>750 (H) x 480 (D) x 420 (W) mm</a:t>
            </a:r>
            <a:endParaRPr lang="en-GB" sz="900" dirty="0"/>
          </a:p>
        </p:txBody>
      </p:sp>
      <p:sp>
        <p:nvSpPr>
          <p:cNvPr id="22" name="TextBox 21">
            <a:extLst>
              <a:ext uri="{FF2B5EF4-FFF2-40B4-BE49-F238E27FC236}">
                <a16:creationId xmlns:a16="http://schemas.microsoft.com/office/drawing/2014/main" id="{20550E98-3480-4262-9B84-C2D16592B102}"/>
              </a:ext>
            </a:extLst>
          </p:cNvPr>
          <p:cNvSpPr txBox="1"/>
          <p:nvPr/>
        </p:nvSpPr>
        <p:spPr>
          <a:xfrm>
            <a:off x="2786151" y="4668554"/>
            <a:ext cx="2713824" cy="2246769"/>
          </a:xfrm>
          <a:prstGeom prst="rect">
            <a:avLst/>
          </a:prstGeom>
          <a:noFill/>
        </p:spPr>
        <p:txBody>
          <a:bodyPr wrap="square" rtlCol="0">
            <a:spAutoFit/>
          </a:bodyPr>
          <a:lstStyle/>
          <a:p>
            <a:pPr marL="285750" indent="-285750">
              <a:buFontTx/>
              <a:buChar char="-"/>
            </a:pPr>
            <a:r>
              <a:rPr lang="en-US" sz="1400" dirty="0"/>
              <a:t>Fully automated POC</a:t>
            </a:r>
          </a:p>
          <a:p>
            <a:pPr marL="285750" indent="-285750">
              <a:buFontTx/>
              <a:buChar char="-"/>
            </a:pPr>
            <a:r>
              <a:rPr lang="en-US" sz="1400" dirty="0"/>
              <a:t>SARS-CoV-2 Rapid test reporting results in 39 mins</a:t>
            </a:r>
          </a:p>
          <a:p>
            <a:pPr marL="285750" indent="-285750">
              <a:buFontTx/>
              <a:buChar char="-"/>
            </a:pPr>
            <a:r>
              <a:rPr lang="en-US" sz="1400" dirty="0"/>
              <a:t>SARS-CoV-2 specific assay and 10-plex RVI assay available. (2 hours)</a:t>
            </a:r>
          </a:p>
          <a:p>
            <a:pPr marL="285750" indent="-285750">
              <a:buFontTx/>
              <a:buChar char="-"/>
            </a:pPr>
            <a:r>
              <a:rPr lang="en-US" sz="1400" dirty="0"/>
              <a:t>1 sample per run</a:t>
            </a:r>
          </a:p>
          <a:p>
            <a:pPr marL="285750" indent="-285750">
              <a:buFontTx/>
              <a:buChar char="-"/>
            </a:pPr>
            <a:r>
              <a:rPr lang="en-US" sz="1400" dirty="0"/>
              <a:t>Pooling of samples possible (up to 5) in the SARS-CoV-2 Rapid test</a:t>
            </a:r>
            <a:endParaRPr lang="en-US" dirty="0"/>
          </a:p>
        </p:txBody>
      </p:sp>
      <p:sp>
        <p:nvSpPr>
          <p:cNvPr id="23" name="TextBox 22">
            <a:extLst>
              <a:ext uri="{FF2B5EF4-FFF2-40B4-BE49-F238E27FC236}">
                <a16:creationId xmlns:a16="http://schemas.microsoft.com/office/drawing/2014/main" id="{84798D26-4A37-4F3E-9365-694E67F86C5F}"/>
              </a:ext>
            </a:extLst>
          </p:cNvPr>
          <p:cNvSpPr txBox="1"/>
          <p:nvPr/>
        </p:nvSpPr>
        <p:spPr>
          <a:xfrm>
            <a:off x="5924512" y="4747271"/>
            <a:ext cx="2713824" cy="1600438"/>
          </a:xfrm>
          <a:prstGeom prst="rect">
            <a:avLst/>
          </a:prstGeom>
          <a:noFill/>
        </p:spPr>
        <p:txBody>
          <a:bodyPr wrap="square" rtlCol="0">
            <a:spAutoFit/>
          </a:bodyPr>
          <a:lstStyle/>
          <a:p>
            <a:pPr marL="285750" indent="-285750">
              <a:buFontTx/>
              <a:buChar char="-"/>
            </a:pPr>
            <a:r>
              <a:rPr lang="en-US" sz="1400" dirty="0"/>
              <a:t>Fully automated </a:t>
            </a:r>
          </a:p>
          <a:p>
            <a:pPr marL="285750" indent="-285750">
              <a:buFontTx/>
              <a:buChar char="-"/>
            </a:pPr>
            <a:r>
              <a:rPr lang="en-US" sz="1400" dirty="0"/>
              <a:t>3 hours to first result and every hour thereafter</a:t>
            </a:r>
          </a:p>
          <a:p>
            <a:pPr marL="285750" indent="-285750">
              <a:buFontTx/>
              <a:buChar char="-"/>
            </a:pPr>
            <a:r>
              <a:rPr lang="en-US" sz="1400" dirty="0"/>
              <a:t>16 samples per batch run</a:t>
            </a:r>
          </a:p>
          <a:p>
            <a:pPr marL="285750" indent="-285750">
              <a:buFontTx/>
              <a:buChar char="-"/>
            </a:pPr>
            <a:r>
              <a:rPr lang="en-US" sz="1400" dirty="0"/>
              <a:t>SARS-CoV-2 specific assay and 10-plex RVI assay available. </a:t>
            </a:r>
          </a:p>
          <a:p>
            <a:endParaRPr lang="en-US" sz="1400" dirty="0"/>
          </a:p>
        </p:txBody>
      </p:sp>
      <p:sp>
        <p:nvSpPr>
          <p:cNvPr id="4" name="Rectangle 3">
            <a:extLst>
              <a:ext uri="{FF2B5EF4-FFF2-40B4-BE49-F238E27FC236}">
                <a16:creationId xmlns:a16="http://schemas.microsoft.com/office/drawing/2014/main" id="{3C92B6AA-105B-4669-94EE-747515DCADEC}"/>
              </a:ext>
            </a:extLst>
          </p:cNvPr>
          <p:cNvSpPr/>
          <p:nvPr/>
        </p:nvSpPr>
        <p:spPr>
          <a:xfrm>
            <a:off x="560551" y="2097497"/>
            <a:ext cx="1830288" cy="3150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t>E.Investigator</a:t>
            </a:r>
            <a:r>
              <a:rPr lang="en-US" dirty="0"/>
              <a:t> </a:t>
            </a:r>
            <a:endParaRPr lang="en-GB" dirty="0"/>
          </a:p>
        </p:txBody>
      </p:sp>
      <p:sp>
        <p:nvSpPr>
          <p:cNvPr id="24" name="Rectangle 23">
            <a:extLst>
              <a:ext uri="{FF2B5EF4-FFF2-40B4-BE49-F238E27FC236}">
                <a16:creationId xmlns:a16="http://schemas.microsoft.com/office/drawing/2014/main" id="{39EB56F0-D38A-40A5-A375-BEB92068C341}"/>
              </a:ext>
            </a:extLst>
          </p:cNvPr>
          <p:cNvSpPr/>
          <p:nvPr/>
        </p:nvSpPr>
        <p:spPr>
          <a:xfrm>
            <a:off x="3438616" y="2097497"/>
            <a:ext cx="1830288" cy="3150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t>Vivalytic</a:t>
            </a:r>
            <a:r>
              <a:rPr lang="en-US" dirty="0"/>
              <a:t> </a:t>
            </a:r>
            <a:endParaRPr lang="en-GB" dirty="0"/>
          </a:p>
        </p:txBody>
      </p:sp>
      <p:sp>
        <p:nvSpPr>
          <p:cNvPr id="25" name="Rectangle 24">
            <a:extLst>
              <a:ext uri="{FF2B5EF4-FFF2-40B4-BE49-F238E27FC236}">
                <a16:creationId xmlns:a16="http://schemas.microsoft.com/office/drawing/2014/main" id="{BFE671FA-EDB5-43A9-96B0-D7F0AE4CD1AF}"/>
              </a:ext>
            </a:extLst>
          </p:cNvPr>
          <p:cNvSpPr/>
          <p:nvPr/>
        </p:nvSpPr>
        <p:spPr>
          <a:xfrm>
            <a:off x="6554969" y="2088025"/>
            <a:ext cx="1830288" cy="3150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Discovery </a:t>
            </a:r>
            <a:endParaRPr lang="en-GB" dirty="0"/>
          </a:p>
        </p:txBody>
      </p:sp>
    </p:spTree>
    <p:extLst>
      <p:ext uri="{BB962C8B-B14F-4D97-AF65-F5344CB8AC3E}">
        <p14:creationId xmlns:p14="http://schemas.microsoft.com/office/powerpoint/2010/main" val="1606740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7099686-E9BC-4BDC-AE58-0BD100F08F63}"/>
              </a:ext>
            </a:extLst>
          </p:cNvPr>
          <p:cNvSpPr>
            <a:spLocks noGrp="1"/>
          </p:cNvSpPr>
          <p:nvPr>
            <p:ph idx="1"/>
          </p:nvPr>
        </p:nvSpPr>
        <p:spPr>
          <a:xfrm>
            <a:off x="166193" y="1172934"/>
            <a:ext cx="8582160" cy="2893148"/>
          </a:xfrm>
        </p:spPr>
        <p:txBody>
          <a:bodyPr>
            <a:normAutofit/>
          </a:bodyPr>
          <a:lstStyle/>
          <a:p>
            <a:r>
              <a:rPr lang="en-US" sz="1800" dirty="0"/>
              <a:t>Randox have also developed both specific and extended testing solutions for Covid-19. </a:t>
            </a:r>
          </a:p>
          <a:p>
            <a:r>
              <a:rPr lang="en-US" sz="1800" dirty="0"/>
              <a:t>Our extended Viral Respiratory Array (VRI) provides a more comprehensive respiratory assessment from a single patient sample while our specific Covid-19 array offers a quick and specific test for Covid-19.</a:t>
            </a:r>
          </a:p>
          <a:p>
            <a:r>
              <a:rPr lang="en-US" sz="1800" dirty="0"/>
              <a:t>For Covid-19 testing the panels Incorporate two genomic regions of the SARS-CoV-2 viral genome as per WHO recommendations.</a:t>
            </a:r>
          </a:p>
          <a:p>
            <a:pPr lvl="1"/>
            <a:r>
              <a:rPr lang="en-US" sz="1600" dirty="0"/>
              <a:t>Gene E is used as a screening test to detect </a:t>
            </a:r>
            <a:r>
              <a:rPr lang="en-US" sz="1600" dirty="0" err="1"/>
              <a:t>Sarbecovirus</a:t>
            </a:r>
            <a:r>
              <a:rPr lang="en-US" sz="1600" dirty="0"/>
              <a:t> (SARS, SARS like &amp; SARS-CoV-2).</a:t>
            </a:r>
          </a:p>
          <a:p>
            <a:pPr lvl="1"/>
            <a:r>
              <a:rPr lang="en-US" sz="1600" dirty="0"/>
              <a:t>ORF1ab is used as a specific test to confirm the presence of SARS-CoV-2.</a:t>
            </a:r>
            <a:endParaRPr lang="en-GB" sz="1600" dirty="0"/>
          </a:p>
          <a:p>
            <a:pPr marL="0" indent="0">
              <a:buNone/>
            </a:pPr>
            <a:r>
              <a:rPr lang="en-GB" sz="1800" dirty="0"/>
              <a:t> </a:t>
            </a:r>
            <a:endParaRPr lang="en-US" sz="1800" dirty="0"/>
          </a:p>
          <a:p>
            <a:pPr marL="0" indent="0">
              <a:buNone/>
            </a:pPr>
            <a:endParaRPr lang="en-US" dirty="0"/>
          </a:p>
        </p:txBody>
      </p:sp>
      <p:sp>
        <p:nvSpPr>
          <p:cNvPr id="4" name="TextBox 3">
            <a:extLst>
              <a:ext uri="{FF2B5EF4-FFF2-40B4-BE49-F238E27FC236}">
                <a16:creationId xmlns:a16="http://schemas.microsoft.com/office/drawing/2014/main" id="{366A0AB4-5E56-447D-9553-2DAE0905D024}"/>
              </a:ext>
            </a:extLst>
          </p:cNvPr>
          <p:cNvSpPr txBox="1"/>
          <p:nvPr/>
        </p:nvSpPr>
        <p:spPr>
          <a:xfrm>
            <a:off x="239802" y="314266"/>
            <a:ext cx="6638076" cy="584775"/>
          </a:xfrm>
          <a:prstGeom prst="rect">
            <a:avLst/>
          </a:prstGeom>
          <a:noFill/>
        </p:spPr>
        <p:txBody>
          <a:bodyPr wrap="square" rtlCol="0">
            <a:spAutoFit/>
          </a:bodyPr>
          <a:lstStyle/>
          <a:p>
            <a:r>
              <a:rPr lang="en-US" sz="3200" dirty="0">
                <a:solidFill>
                  <a:schemeClr val="bg1"/>
                </a:solidFill>
              </a:rPr>
              <a:t>SARS-CoV-2 Test Options</a:t>
            </a:r>
            <a:endParaRPr lang="en-GB" sz="3200" dirty="0">
              <a:solidFill>
                <a:schemeClr val="bg1"/>
              </a:solidFill>
            </a:endParaRPr>
          </a:p>
        </p:txBody>
      </p:sp>
      <p:graphicFrame>
        <p:nvGraphicFramePr>
          <p:cNvPr id="5" name="Table 4">
            <a:extLst>
              <a:ext uri="{FF2B5EF4-FFF2-40B4-BE49-F238E27FC236}">
                <a16:creationId xmlns:a16="http://schemas.microsoft.com/office/drawing/2014/main" id="{4FEBC00B-471D-46C6-9721-CB4C23933E4F}"/>
              </a:ext>
            </a:extLst>
          </p:cNvPr>
          <p:cNvGraphicFramePr>
            <a:graphicFrameLocks noGrp="1"/>
          </p:cNvGraphicFramePr>
          <p:nvPr>
            <p:extLst>
              <p:ext uri="{D42A27DB-BD31-4B8C-83A1-F6EECF244321}">
                <p14:modId xmlns:p14="http://schemas.microsoft.com/office/powerpoint/2010/main" val="1108125853"/>
              </p:ext>
            </p:extLst>
          </p:nvPr>
        </p:nvGraphicFramePr>
        <p:xfrm>
          <a:off x="1142850" y="4482635"/>
          <a:ext cx="5930301" cy="2203759"/>
        </p:xfrm>
        <a:graphic>
          <a:graphicData uri="http://schemas.openxmlformats.org/drawingml/2006/table">
            <a:tbl>
              <a:tblPr firstRow="1" bandRow="1">
                <a:tableStyleId>{5C22544A-7EE6-4342-B048-85BDC9FD1C3A}</a:tableStyleId>
              </a:tblPr>
              <a:tblGrid>
                <a:gridCol w="3376284">
                  <a:extLst>
                    <a:ext uri="{9D8B030D-6E8A-4147-A177-3AD203B41FA5}">
                      <a16:colId xmlns:a16="http://schemas.microsoft.com/office/drawing/2014/main" val="2797089725"/>
                    </a:ext>
                  </a:extLst>
                </a:gridCol>
                <a:gridCol w="2554017">
                  <a:extLst>
                    <a:ext uri="{9D8B030D-6E8A-4147-A177-3AD203B41FA5}">
                      <a16:colId xmlns:a16="http://schemas.microsoft.com/office/drawing/2014/main" val="1649202133"/>
                    </a:ext>
                  </a:extLst>
                </a:gridCol>
              </a:tblGrid>
              <a:tr h="339946">
                <a:tc gridSpan="2">
                  <a:txBody>
                    <a:bodyPr/>
                    <a:lstStyle/>
                    <a:p>
                      <a:pPr algn="ctr"/>
                      <a:r>
                        <a:rPr lang="en-US" sz="1600" dirty="0"/>
                        <a:t>(Extended) Respiratory Viral Infection Array</a:t>
                      </a:r>
                      <a:endParaRPr lang="en-GB" sz="1600" dirty="0"/>
                    </a:p>
                  </a:txBody>
                  <a:tcPr/>
                </a:tc>
                <a:tc hMerge="1">
                  <a:txBody>
                    <a:bodyPr/>
                    <a:lstStyle/>
                    <a:p>
                      <a:endParaRPr lang="en-GB" dirty="0"/>
                    </a:p>
                  </a:txBody>
                  <a:tcPr/>
                </a:tc>
                <a:extLst>
                  <a:ext uri="{0D108BD9-81ED-4DB2-BD59-A6C34878D82A}">
                    <a16:rowId xmlns:a16="http://schemas.microsoft.com/office/drawing/2014/main" val="736994717"/>
                  </a:ext>
                </a:extLst>
              </a:tr>
              <a:tr h="0">
                <a:tc>
                  <a:txBody>
                    <a:bodyPr/>
                    <a:lstStyle/>
                    <a:p>
                      <a:pPr algn="ctr"/>
                      <a:r>
                        <a:rPr lang="en-GB" sz="1200" b="0" i="0" u="none" strike="noStrike" kern="1200" baseline="0" dirty="0">
                          <a:solidFill>
                            <a:schemeClr val="dk1"/>
                          </a:solidFill>
                          <a:latin typeface="+mn-lt"/>
                          <a:ea typeface="+mn-ea"/>
                          <a:cs typeface="+mn-cs"/>
                        </a:rPr>
                        <a:t>          SARS-CoV-2 (COVID-19)</a:t>
                      </a:r>
                    </a:p>
                  </a:txBody>
                  <a:tcPr/>
                </a:tc>
                <a:tc>
                  <a:txBody>
                    <a:bodyPr/>
                    <a:lstStyle/>
                    <a:p>
                      <a:pPr algn="ctr"/>
                      <a:r>
                        <a:rPr lang="pt-BR" sz="1200" b="0" i="0" u="none" strike="noStrike" kern="1200" baseline="0" dirty="0">
                          <a:solidFill>
                            <a:schemeClr val="dk1"/>
                          </a:solidFill>
                          <a:latin typeface="+mn-lt"/>
                          <a:ea typeface="+mn-ea"/>
                          <a:cs typeface="+mn-cs"/>
                        </a:rPr>
                        <a:t>Adenovovirus A/B/C/D/E</a:t>
                      </a:r>
                      <a:r>
                        <a:rPr lang="en-GB" sz="1200" b="0" i="0" u="none" strike="noStrike" kern="1200" baseline="0" dirty="0">
                          <a:solidFill>
                            <a:schemeClr val="dk1"/>
                          </a:solidFill>
                          <a:latin typeface="+mn-lt"/>
                          <a:ea typeface="+mn-ea"/>
                          <a:cs typeface="+mn-cs"/>
                        </a:rPr>
                        <a:t>	</a:t>
                      </a:r>
                    </a:p>
                  </a:txBody>
                  <a:tcPr/>
                </a:tc>
                <a:extLst>
                  <a:ext uri="{0D108BD9-81ED-4DB2-BD59-A6C34878D82A}">
                    <a16:rowId xmlns:a16="http://schemas.microsoft.com/office/drawing/2014/main" val="3810581991"/>
                  </a:ext>
                </a:extLst>
              </a:tr>
              <a:tr h="460595">
                <a:tc>
                  <a:txBody>
                    <a:bodyPr/>
                    <a:lstStyle/>
                    <a:p>
                      <a:pPr algn="ctr"/>
                      <a:r>
                        <a:rPr lang="en-GB" sz="1200" b="0" i="0" u="none" strike="noStrike" kern="1200" baseline="0" dirty="0" err="1">
                          <a:solidFill>
                            <a:schemeClr val="dk1"/>
                          </a:solidFill>
                          <a:latin typeface="+mn-lt"/>
                          <a:ea typeface="+mn-ea"/>
                          <a:cs typeface="+mn-cs"/>
                        </a:rPr>
                        <a:t>Sarbecovirus</a:t>
                      </a:r>
                      <a:r>
                        <a:rPr lang="en-GB" sz="1200" b="0" i="0" u="none" strike="noStrike" kern="1200" baseline="0" dirty="0">
                          <a:solidFill>
                            <a:schemeClr val="dk1"/>
                          </a:solidFill>
                          <a:latin typeface="+mn-lt"/>
                          <a:ea typeface="+mn-ea"/>
                          <a:cs typeface="+mn-cs"/>
                        </a:rPr>
                        <a:t> </a:t>
                      </a:r>
                    </a:p>
                    <a:p>
                      <a:pPr algn="ctr"/>
                      <a:r>
                        <a:rPr lang="en-GB" sz="1200" b="0" i="0" u="none" strike="noStrike" kern="1200" baseline="0" dirty="0">
                          <a:solidFill>
                            <a:schemeClr val="dk1"/>
                          </a:solidFill>
                          <a:latin typeface="+mn-lt"/>
                          <a:ea typeface="+mn-ea"/>
                          <a:cs typeface="+mn-cs"/>
                        </a:rPr>
                        <a:t>(SARS, SARS like, SARS-CoV-2) </a:t>
                      </a:r>
                    </a:p>
                  </a:txBody>
                  <a:tcPr/>
                </a:tc>
                <a:tc>
                  <a:txBody>
                    <a:bodyPr/>
                    <a:lstStyle/>
                    <a:p>
                      <a:pPr algn="ctr"/>
                      <a:r>
                        <a:rPr lang="en-GB" sz="1200" b="0" i="0" u="none" strike="noStrike" kern="1200" baseline="0" dirty="0">
                          <a:solidFill>
                            <a:schemeClr val="dk1"/>
                          </a:solidFill>
                          <a:latin typeface="+mn-lt"/>
                          <a:ea typeface="+mn-ea"/>
                          <a:cs typeface="+mn-cs"/>
                        </a:rPr>
                        <a:t>Enterovirus A/B/C </a:t>
                      </a:r>
                    </a:p>
                  </a:txBody>
                  <a:tcPr/>
                </a:tc>
                <a:extLst>
                  <a:ext uri="{0D108BD9-81ED-4DB2-BD59-A6C34878D82A}">
                    <a16:rowId xmlns:a16="http://schemas.microsoft.com/office/drawing/2014/main" val="1307797075"/>
                  </a:ext>
                </a:extLst>
              </a:tr>
              <a:tr h="339946">
                <a:tc>
                  <a:txBody>
                    <a:bodyPr/>
                    <a:lstStyle/>
                    <a:p>
                      <a:pPr algn="ctr"/>
                      <a:r>
                        <a:rPr lang="en-GB" sz="1200" b="0" i="0" u="none" strike="noStrike" kern="1200" baseline="0" dirty="0">
                          <a:solidFill>
                            <a:schemeClr val="dk1"/>
                          </a:solidFill>
                          <a:latin typeface="+mn-lt"/>
                          <a:ea typeface="+mn-ea"/>
                          <a:cs typeface="+mn-cs"/>
                        </a:rPr>
                        <a:t>         Coronavirus 229E/NL63 	</a:t>
                      </a:r>
                    </a:p>
                  </a:txBody>
                  <a:tcPr/>
                </a:tc>
                <a:tc>
                  <a:txBody>
                    <a:bodyPr/>
                    <a:lstStyle/>
                    <a:p>
                      <a:pPr algn="ctr"/>
                      <a:r>
                        <a:rPr lang="en-GB" sz="1200" b="0" i="0" u="none" strike="noStrike" kern="1200" baseline="0" dirty="0">
                          <a:solidFill>
                            <a:schemeClr val="dk1"/>
                          </a:solidFill>
                          <a:latin typeface="+mn-lt"/>
                          <a:ea typeface="+mn-ea"/>
                          <a:cs typeface="+mn-cs"/>
                        </a:rPr>
                        <a:t>Influenza A </a:t>
                      </a:r>
                    </a:p>
                  </a:txBody>
                  <a:tcPr/>
                </a:tc>
                <a:extLst>
                  <a:ext uri="{0D108BD9-81ED-4DB2-BD59-A6C34878D82A}">
                    <a16:rowId xmlns:a16="http://schemas.microsoft.com/office/drawing/2014/main" val="4251886580"/>
                  </a:ext>
                </a:extLst>
              </a:tr>
              <a:tr h="331752">
                <a:tc>
                  <a:txBody>
                    <a:bodyPr/>
                    <a:lstStyle/>
                    <a:p>
                      <a:pPr algn="ctr"/>
                      <a:r>
                        <a:rPr lang="en-GB" sz="1200" b="0" i="0" u="none" strike="noStrike" kern="1200" baseline="0" dirty="0">
                          <a:solidFill>
                            <a:schemeClr val="dk1"/>
                          </a:solidFill>
                          <a:latin typeface="+mn-lt"/>
                          <a:ea typeface="+mn-ea"/>
                          <a:cs typeface="+mn-cs"/>
                        </a:rPr>
                        <a:t>Coronavirus OC43/HKUI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Influenza B </a:t>
                      </a:r>
                    </a:p>
                  </a:txBody>
                  <a:tcPr/>
                </a:tc>
                <a:extLst>
                  <a:ext uri="{0D108BD9-81ED-4DB2-BD59-A6C34878D82A}">
                    <a16:rowId xmlns:a16="http://schemas.microsoft.com/office/drawing/2014/main" val="4143313704"/>
                  </a:ext>
                </a:extLst>
              </a:tr>
              <a:tr h="407154">
                <a:tc>
                  <a:txBody>
                    <a:bodyPr/>
                    <a:lstStyle/>
                    <a:p>
                      <a:pPr algn="ctr"/>
                      <a:r>
                        <a:rPr lang="en-GB" sz="1200" b="0" i="0" u="none" strike="noStrike" kern="1200" baseline="0" dirty="0">
                          <a:solidFill>
                            <a:schemeClr val="dk1"/>
                          </a:solidFill>
                          <a:latin typeface="+mn-lt"/>
                          <a:ea typeface="+mn-ea"/>
                          <a:cs typeface="+mn-cs"/>
                        </a:rPr>
                        <a:t>Middle East Respiratory </a:t>
                      </a:r>
                    </a:p>
                    <a:p>
                      <a:pPr algn="ctr"/>
                      <a:r>
                        <a:rPr lang="en-GB" sz="1200" b="0" i="0" u="none" strike="noStrike" kern="1200" baseline="0" dirty="0">
                          <a:solidFill>
                            <a:schemeClr val="dk1"/>
                          </a:solidFill>
                          <a:latin typeface="+mn-lt"/>
                          <a:ea typeface="+mn-ea"/>
                          <a:cs typeface="+mn-cs"/>
                        </a:rPr>
                        <a:t>Syndrome Coronavirus (MERS-</a:t>
                      </a:r>
                      <a:r>
                        <a:rPr lang="en-GB" sz="1200" b="0" i="0" u="none" strike="noStrike" kern="1200" baseline="0" dirty="0" err="1">
                          <a:solidFill>
                            <a:schemeClr val="dk1"/>
                          </a:solidFill>
                          <a:latin typeface="+mn-lt"/>
                          <a:ea typeface="+mn-ea"/>
                          <a:cs typeface="+mn-cs"/>
                        </a:rPr>
                        <a:t>CoV</a:t>
                      </a:r>
                      <a:r>
                        <a:rPr lang="en-GB" sz="1200" b="0" i="0" u="none" strike="noStrike" kern="1200" baseline="0" dirty="0">
                          <a:solidFill>
                            <a:schemeClr val="dk1"/>
                          </a:solidFill>
                          <a:latin typeface="+mn-lt"/>
                          <a:ea typeface="+mn-ea"/>
                          <a:cs typeface="+mn-cs"/>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Rhinovirus A/B </a:t>
                      </a:r>
                    </a:p>
                  </a:txBody>
                  <a:tcPr/>
                </a:tc>
                <a:extLst>
                  <a:ext uri="{0D108BD9-81ED-4DB2-BD59-A6C34878D82A}">
                    <a16:rowId xmlns:a16="http://schemas.microsoft.com/office/drawing/2014/main" val="3194759942"/>
                  </a:ext>
                </a:extLst>
              </a:tr>
            </a:tbl>
          </a:graphicData>
        </a:graphic>
      </p:graphicFrame>
      <p:graphicFrame>
        <p:nvGraphicFramePr>
          <p:cNvPr id="2" name="Table 1">
            <a:extLst>
              <a:ext uri="{FF2B5EF4-FFF2-40B4-BE49-F238E27FC236}">
                <a16:creationId xmlns:a16="http://schemas.microsoft.com/office/drawing/2014/main" id="{22E9072D-CE4D-40BA-A541-A4B7CB4281CD}"/>
              </a:ext>
            </a:extLst>
          </p:cNvPr>
          <p:cNvGraphicFramePr>
            <a:graphicFrameLocks noGrp="1"/>
          </p:cNvGraphicFramePr>
          <p:nvPr>
            <p:extLst>
              <p:ext uri="{D42A27DB-BD31-4B8C-83A1-F6EECF244321}">
                <p14:modId xmlns:p14="http://schemas.microsoft.com/office/powerpoint/2010/main" val="3922256486"/>
              </p:ext>
            </p:extLst>
          </p:nvPr>
        </p:nvGraphicFramePr>
        <p:xfrm>
          <a:off x="1142850" y="3758949"/>
          <a:ext cx="5930301" cy="614266"/>
        </p:xfrm>
        <a:graphic>
          <a:graphicData uri="http://schemas.openxmlformats.org/drawingml/2006/table">
            <a:tbl>
              <a:tblPr firstRow="1" bandRow="1">
                <a:tableStyleId>{5C22544A-7EE6-4342-B048-85BDC9FD1C3A}</a:tableStyleId>
              </a:tblPr>
              <a:tblGrid>
                <a:gridCol w="5930301">
                  <a:extLst>
                    <a:ext uri="{9D8B030D-6E8A-4147-A177-3AD203B41FA5}">
                      <a16:colId xmlns:a16="http://schemas.microsoft.com/office/drawing/2014/main" val="3408049733"/>
                    </a:ext>
                  </a:extLst>
                </a:gridCol>
              </a:tblGrid>
              <a:tr h="339946">
                <a:tc>
                  <a:txBody>
                    <a:bodyPr/>
                    <a:lstStyle/>
                    <a:p>
                      <a:pPr algn="ctr"/>
                      <a:r>
                        <a:rPr lang="en-US" sz="1600" dirty="0"/>
                        <a:t>SARS-CoV-2 Rapid Test </a:t>
                      </a:r>
                      <a:endParaRPr lang="en-GB" sz="1600" dirty="0"/>
                    </a:p>
                  </a:txBody>
                  <a:tcPr/>
                </a:tc>
                <a:extLst>
                  <a:ext uri="{0D108BD9-81ED-4DB2-BD59-A6C34878D82A}">
                    <a16:rowId xmlns:a16="http://schemas.microsoft.com/office/drawing/2014/main" val="477356916"/>
                  </a:ext>
                </a:extLst>
              </a:tr>
              <a:tr h="0">
                <a:tc>
                  <a:txBody>
                    <a:bodyPr/>
                    <a:lstStyle/>
                    <a:p>
                      <a:pPr algn="ctr"/>
                      <a:r>
                        <a:rPr lang="en-GB" sz="1200" b="0" i="0" u="none" strike="noStrike" kern="1200" baseline="0" dirty="0">
                          <a:solidFill>
                            <a:schemeClr val="dk1"/>
                          </a:solidFill>
                          <a:latin typeface="+mn-lt"/>
                          <a:ea typeface="+mn-ea"/>
                          <a:cs typeface="+mn-cs"/>
                        </a:rPr>
                        <a:t>          SARS-CoV-2 (COVID-19)</a:t>
                      </a:r>
                    </a:p>
                  </a:txBody>
                  <a:tcPr/>
                </a:tc>
                <a:extLst>
                  <a:ext uri="{0D108BD9-81ED-4DB2-BD59-A6C34878D82A}">
                    <a16:rowId xmlns:a16="http://schemas.microsoft.com/office/drawing/2014/main" val="3736028476"/>
                  </a:ext>
                </a:extLst>
              </a:tr>
            </a:tbl>
          </a:graphicData>
        </a:graphic>
      </p:graphicFrame>
    </p:spTree>
    <p:extLst>
      <p:ext uri="{BB962C8B-B14F-4D97-AF65-F5344CB8AC3E}">
        <p14:creationId xmlns:p14="http://schemas.microsoft.com/office/powerpoint/2010/main" val="2462495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35" y="-29737"/>
            <a:ext cx="9196039" cy="6897029"/>
            <a:chOff x="-7435" y="-29737"/>
            <a:chExt cx="9196039" cy="689702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 y="-29737"/>
              <a:ext cx="9196039" cy="6897029"/>
            </a:xfrm>
            <a:prstGeom prst="rect">
              <a:avLst/>
            </a:prstGeom>
          </p:spPr>
        </p:pic>
        <p:pic>
          <p:nvPicPr>
            <p:cNvPr id="6" name="Picture 5">
              <a:extLst>
                <a:ext uri="{FF2B5EF4-FFF2-40B4-BE49-F238E27FC236}">
                  <a16:creationId xmlns:a16="http://schemas.microsoft.com/office/drawing/2014/main" id="{376750C6-1470-42B9-9101-F6FB21C0D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89" y="1637785"/>
              <a:ext cx="2385842" cy="700151"/>
            </a:xfrm>
            <a:prstGeom prst="rect">
              <a:avLst/>
            </a:prstGeom>
          </p:spPr>
        </p:pic>
        <p:pic>
          <p:nvPicPr>
            <p:cNvPr id="12" name="Picture 11">
              <a:extLst>
                <a:ext uri="{FF2B5EF4-FFF2-40B4-BE49-F238E27FC236}">
                  <a16:creationId xmlns:a16="http://schemas.microsoft.com/office/drawing/2014/main" id="{48734F1D-7884-47A0-8C99-3437C1492EFB}"/>
                </a:ext>
              </a:extLst>
            </p:cNvPr>
            <p:cNvPicPr>
              <a:picLocks noChangeAspect="1"/>
            </p:cNvPicPr>
            <p:nvPr/>
          </p:nvPicPr>
          <p:blipFill rotWithShape="1">
            <a:blip r:embed="rId4">
              <a:extLst>
                <a:ext uri="{28A0092B-C50C-407E-A947-70E740481C1C}">
                  <a14:useLocalDpi xmlns:a14="http://schemas.microsoft.com/office/drawing/2010/main" val="0"/>
                </a:ext>
              </a:extLst>
            </a:blip>
            <a:srcRect t="19470" b="25992"/>
            <a:stretch/>
          </p:blipFill>
          <p:spPr>
            <a:xfrm>
              <a:off x="1701515" y="6062236"/>
              <a:ext cx="1592076" cy="630371"/>
            </a:xfrm>
            <a:prstGeom prst="rect">
              <a:avLst/>
            </a:prstGeom>
          </p:spPr>
        </p:pic>
        <p:pic>
          <p:nvPicPr>
            <p:cNvPr id="13" name="Picture 12">
              <a:extLst>
                <a:ext uri="{FF2B5EF4-FFF2-40B4-BE49-F238E27FC236}">
                  <a16:creationId xmlns:a16="http://schemas.microsoft.com/office/drawing/2014/main" id="{A4CAE664-712B-4D6B-A5B3-262C74768768}"/>
                </a:ext>
              </a:extLst>
            </p:cNvPr>
            <p:cNvPicPr>
              <a:picLocks noChangeAspect="1"/>
            </p:cNvPicPr>
            <p:nvPr/>
          </p:nvPicPr>
          <p:blipFill rotWithShape="1">
            <a:blip r:embed="rId5">
              <a:extLst>
                <a:ext uri="{28A0092B-C50C-407E-A947-70E740481C1C}">
                  <a14:useLocalDpi xmlns:a14="http://schemas.microsoft.com/office/drawing/2010/main" val="0"/>
                </a:ext>
              </a:extLst>
            </a:blip>
            <a:srcRect b="26693"/>
            <a:stretch/>
          </p:blipFill>
          <p:spPr>
            <a:xfrm>
              <a:off x="284133" y="6156380"/>
              <a:ext cx="1447721" cy="361534"/>
            </a:xfrm>
            <a:prstGeom prst="rect">
              <a:avLst/>
            </a:prstGeom>
          </p:spPr>
        </p:pic>
        <p:sp>
          <p:nvSpPr>
            <p:cNvPr id="15" name="TextBox 14">
              <a:extLst>
                <a:ext uri="{FF2B5EF4-FFF2-40B4-BE49-F238E27FC236}">
                  <a16:creationId xmlns:a16="http://schemas.microsoft.com/office/drawing/2014/main" id="{ECE4B292-B1AE-4894-BA1C-37F9FA66E031}"/>
                </a:ext>
              </a:extLst>
            </p:cNvPr>
            <p:cNvSpPr txBox="1"/>
            <p:nvPr/>
          </p:nvSpPr>
          <p:spPr>
            <a:xfrm>
              <a:off x="284134" y="3074751"/>
              <a:ext cx="3634724" cy="1369606"/>
            </a:xfrm>
            <a:prstGeom prst="rect">
              <a:avLst/>
            </a:prstGeom>
            <a:noFill/>
          </p:spPr>
          <p:txBody>
            <a:bodyPr wrap="square" rtlCol="0">
              <a:spAutoFit/>
            </a:bodyPr>
            <a:lstStyle/>
            <a:p>
              <a:r>
                <a:rPr lang="en-US" sz="2800" b="1" dirty="0">
                  <a:solidFill>
                    <a:schemeClr val="bg1"/>
                  </a:solidFill>
                </a:rPr>
                <a:t>VIVALYTIC</a:t>
              </a:r>
              <a:endParaRPr lang="en-US" sz="700" b="1" dirty="0">
                <a:solidFill>
                  <a:schemeClr val="bg1"/>
                </a:solidFill>
              </a:endParaRPr>
            </a:p>
            <a:p>
              <a:r>
                <a:rPr lang="en-US" sz="700" b="1" dirty="0">
                  <a:solidFill>
                    <a:schemeClr val="bg1"/>
                  </a:solidFill>
                </a:rPr>
                <a:t> </a:t>
              </a:r>
              <a:endParaRPr lang="en-US" sz="700" dirty="0">
                <a:solidFill>
                  <a:schemeClr val="bg1"/>
                </a:solidFill>
              </a:endParaRPr>
            </a:p>
            <a:p>
              <a:r>
                <a:rPr lang="en-US" sz="2400" dirty="0">
                  <a:solidFill>
                    <a:schemeClr val="bg1"/>
                  </a:solidFill>
                </a:rPr>
                <a:t>THE ALL IN ONE MOLECULAR SOLUTION </a:t>
              </a:r>
              <a:endParaRPr lang="en-GB" sz="2400" dirty="0">
                <a:solidFill>
                  <a:schemeClr val="bg1"/>
                </a:solidFill>
              </a:endParaRPr>
            </a:p>
          </p:txBody>
        </p:sp>
        <p:sp>
          <p:nvSpPr>
            <p:cNvPr id="16" name="Minus Sign 15">
              <a:extLst>
                <a:ext uri="{FF2B5EF4-FFF2-40B4-BE49-F238E27FC236}">
                  <a16:creationId xmlns:a16="http://schemas.microsoft.com/office/drawing/2014/main" id="{75B6E917-68B5-4FC9-A450-48D1B7ABEAF9}"/>
                </a:ext>
              </a:extLst>
            </p:cNvPr>
            <p:cNvSpPr/>
            <p:nvPr/>
          </p:nvSpPr>
          <p:spPr>
            <a:xfrm>
              <a:off x="218323" y="2573983"/>
              <a:ext cx="885649" cy="361534"/>
            </a:xfrm>
            <a:prstGeom prst="mathMin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388356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8891D2-DE92-4DD5-A578-C5E1D4D9421A}"/>
              </a:ext>
            </a:extLst>
          </p:cNvPr>
          <p:cNvSpPr txBox="1"/>
          <p:nvPr/>
        </p:nvSpPr>
        <p:spPr>
          <a:xfrm>
            <a:off x="205271" y="165494"/>
            <a:ext cx="6139543" cy="892552"/>
          </a:xfrm>
          <a:prstGeom prst="rect">
            <a:avLst/>
          </a:prstGeom>
          <a:noFill/>
        </p:spPr>
        <p:txBody>
          <a:bodyPr wrap="square" rtlCol="0">
            <a:spAutoFit/>
          </a:bodyPr>
          <a:lstStyle/>
          <a:p>
            <a:r>
              <a:rPr lang="en-US" sz="2800" dirty="0" err="1">
                <a:solidFill>
                  <a:schemeClr val="bg1"/>
                </a:solidFill>
              </a:rPr>
              <a:t>Vivalytic</a:t>
            </a:r>
            <a:endParaRPr lang="en-US" sz="2800" dirty="0">
              <a:solidFill>
                <a:schemeClr val="bg1"/>
              </a:solidFill>
            </a:endParaRPr>
          </a:p>
          <a:p>
            <a:r>
              <a:rPr lang="en-US" sz="2400" i="1" dirty="0">
                <a:solidFill>
                  <a:schemeClr val="bg1"/>
                </a:solidFill>
              </a:rPr>
              <a:t>One Device, Many Benefits</a:t>
            </a:r>
          </a:p>
        </p:txBody>
      </p:sp>
      <p:pic>
        <p:nvPicPr>
          <p:cNvPr id="13" name="Picture 12">
            <a:extLst>
              <a:ext uri="{FF2B5EF4-FFF2-40B4-BE49-F238E27FC236}">
                <a16:creationId xmlns:a16="http://schemas.microsoft.com/office/drawing/2014/main" id="{B8DC3DC9-C270-444E-8D57-F2C04EDF1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8616" y="2929973"/>
            <a:ext cx="4727532" cy="4727532"/>
          </a:xfrm>
          <a:prstGeom prst="rect">
            <a:avLst/>
          </a:prstGeom>
        </p:spPr>
      </p:pic>
      <p:sp>
        <p:nvSpPr>
          <p:cNvPr id="14" name="TextBox 13">
            <a:extLst>
              <a:ext uri="{FF2B5EF4-FFF2-40B4-BE49-F238E27FC236}">
                <a16:creationId xmlns:a16="http://schemas.microsoft.com/office/drawing/2014/main" id="{744C3465-4049-4C05-A3BB-DA41EFB1ECF0}"/>
              </a:ext>
            </a:extLst>
          </p:cNvPr>
          <p:cNvSpPr txBox="1"/>
          <p:nvPr/>
        </p:nvSpPr>
        <p:spPr>
          <a:xfrm>
            <a:off x="380355" y="1564261"/>
            <a:ext cx="5656083" cy="5632311"/>
          </a:xfrm>
          <a:prstGeom prst="rect">
            <a:avLst/>
          </a:prstGeom>
          <a:noFill/>
        </p:spPr>
        <p:txBody>
          <a:bodyPr wrap="square" rtlCol="0">
            <a:spAutoFit/>
          </a:bodyPr>
          <a:lstStyle/>
          <a:p>
            <a:r>
              <a:rPr lang="en-US" b="1" dirty="0"/>
              <a:t>Fully Automated Molecular Platform </a:t>
            </a:r>
          </a:p>
          <a:p>
            <a:pPr marL="285750" indent="-285750">
              <a:buFont typeface="Arial" panose="020B0604020202020204" pitchFamily="34" charset="0"/>
              <a:buChar char="•"/>
            </a:pPr>
            <a:r>
              <a:rPr lang="en-US" dirty="0" err="1"/>
              <a:t>Vivalytic</a:t>
            </a:r>
            <a:r>
              <a:rPr lang="en-US" dirty="0"/>
              <a:t> is capable of nucleic acid extraction, PCR, amplification and detection</a:t>
            </a:r>
          </a:p>
          <a:p>
            <a:pPr marL="285750" indent="-285750">
              <a:buFont typeface="Arial" panose="020B0604020202020204" pitchFamily="34" charset="0"/>
              <a:buChar char="•"/>
            </a:pPr>
            <a:r>
              <a:rPr lang="en-US" dirty="0"/>
              <a:t>Reduces the workflow of 4 laboratory rooms into one platform </a:t>
            </a:r>
          </a:p>
          <a:p>
            <a:pPr marL="285750" indent="-285750">
              <a:buFont typeface="Arial" panose="020B0604020202020204" pitchFamily="34" charset="0"/>
              <a:buChar char="•"/>
            </a:pPr>
            <a:endParaRPr lang="en-US" dirty="0"/>
          </a:p>
          <a:p>
            <a:r>
              <a:rPr lang="en-US" b="1" dirty="0"/>
              <a:t>Standalone Platform </a:t>
            </a:r>
          </a:p>
          <a:p>
            <a:r>
              <a:rPr lang="en-US" dirty="0"/>
              <a:t>No peripherals such as a laptop, keyboard or barcode scanner are required </a:t>
            </a:r>
          </a:p>
          <a:p>
            <a:endParaRPr lang="en-US" dirty="0"/>
          </a:p>
          <a:p>
            <a:r>
              <a:rPr lang="en-US" b="1" dirty="0"/>
              <a:t>No Laboratory Training Required </a:t>
            </a:r>
          </a:p>
          <a:p>
            <a:r>
              <a:rPr lang="en-US" dirty="0" err="1"/>
              <a:t>Vivalytic</a:t>
            </a:r>
            <a:r>
              <a:rPr lang="en-US" dirty="0"/>
              <a:t> is a simple, easy to use platform which requires four simple user steps</a:t>
            </a:r>
          </a:p>
          <a:p>
            <a:pPr marL="742950" lvl="1" indent="-285750">
              <a:buFont typeface="Arial" panose="020B0604020202020204" pitchFamily="34" charset="0"/>
              <a:buChar char="•"/>
            </a:pPr>
            <a:r>
              <a:rPr lang="en-US" dirty="0"/>
              <a:t>Scan sample code </a:t>
            </a:r>
          </a:p>
          <a:p>
            <a:pPr marL="742950" lvl="1" indent="-285750">
              <a:buFont typeface="Arial" panose="020B0604020202020204" pitchFamily="34" charset="0"/>
              <a:buChar char="•"/>
            </a:pPr>
            <a:r>
              <a:rPr lang="en-US" dirty="0"/>
              <a:t>Scan cartridge code </a:t>
            </a:r>
          </a:p>
          <a:p>
            <a:pPr marL="742950" lvl="1" indent="-285750">
              <a:buFont typeface="Arial" panose="020B0604020202020204" pitchFamily="34" charset="0"/>
              <a:buChar char="•"/>
            </a:pPr>
            <a:r>
              <a:rPr lang="en-US" dirty="0"/>
              <a:t>Input sample into cartridge &amp; close cover </a:t>
            </a:r>
          </a:p>
          <a:p>
            <a:pPr marL="742950" lvl="1" indent="-285750">
              <a:buFont typeface="Arial" panose="020B0604020202020204" pitchFamily="34" charset="0"/>
              <a:buChar char="•"/>
            </a:pPr>
            <a:r>
              <a:rPr lang="en-US" dirty="0"/>
              <a:t>Insert cartridge into </a:t>
            </a:r>
            <a:r>
              <a:rPr lang="en-US" dirty="0" err="1"/>
              <a:t>Vivalytic</a:t>
            </a:r>
            <a:r>
              <a:rPr lang="en-US" dirty="0"/>
              <a:t> </a:t>
            </a:r>
          </a:p>
          <a:p>
            <a:r>
              <a:rPr lang="en-US" dirty="0"/>
              <a:t>	</a:t>
            </a:r>
          </a:p>
          <a:p>
            <a:endParaRPr lang="en-US" dirty="0"/>
          </a:p>
          <a:p>
            <a:endParaRPr lang="en-US" dirty="0"/>
          </a:p>
        </p:txBody>
      </p:sp>
    </p:spTree>
    <p:extLst>
      <p:ext uri="{BB962C8B-B14F-4D97-AF65-F5344CB8AC3E}">
        <p14:creationId xmlns:p14="http://schemas.microsoft.com/office/powerpoint/2010/main" val="656485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E40BD6-B800-49AB-B019-5AAB01B6D1D6}"/>
              </a:ext>
            </a:extLst>
          </p:cNvPr>
          <p:cNvSpPr txBox="1"/>
          <p:nvPr/>
        </p:nvSpPr>
        <p:spPr>
          <a:xfrm>
            <a:off x="309090" y="148912"/>
            <a:ext cx="6576342" cy="892552"/>
          </a:xfrm>
          <a:prstGeom prst="rect">
            <a:avLst/>
          </a:prstGeom>
          <a:noFill/>
        </p:spPr>
        <p:txBody>
          <a:bodyPr wrap="square" rtlCol="0">
            <a:spAutoFit/>
          </a:bodyPr>
          <a:lstStyle/>
          <a:p>
            <a:r>
              <a:rPr lang="en-US" sz="3200" dirty="0" err="1">
                <a:solidFill>
                  <a:schemeClr val="bg1"/>
                </a:solidFill>
              </a:rPr>
              <a:t>Vivalytic</a:t>
            </a:r>
            <a:r>
              <a:rPr lang="en-US" sz="3200" dirty="0">
                <a:solidFill>
                  <a:schemeClr val="bg1"/>
                </a:solidFill>
              </a:rPr>
              <a:t> </a:t>
            </a:r>
          </a:p>
          <a:p>
            <a:r>
              <a:rPr lang="en-US" sz="2000" i="1" dirty="0">
                <a:solidFill>
                  <a:schemeClr val="bg1"/>
                </a:solidFill>
              </a:rPr>
              <a:t>Powered by </a:t>
            </a:r>
            <a:r>
              <a:rPr lang="en-US" sz="2000" i="1" dirty="0" err="1">
                <a:solidFill>
                  <a:schemeClr val="bg1"/>
                </a:solidFill>
              </a:rPr>
              <a:t>Randox</a:t>
            </a:r>
            <a:r>
              <a:rPr lang="en-US" sz="2000" i="1" dirty="0">
                <a:solidFill>
                  <a:schemeClr val="bg1"/>
                </a:solidFill>
              </a:rPr>
              <a:t> Biochip Technology</a:t>
            </a:r>
            <a:endParaRPr lang="en-US" sz="1400" i="1" dirty="0">
              <a:solidFill>
                <a:schemeClr val="bg1"/>
              </a:solidFill>
            </a:endParaRPr>
          </a:p>
        </p:txBody>
      </p:sp>
      <p:sp>
        <p:nvSpPr>
          <p:cNvPr id="6" name="TextBox 5">
            <a:extLst>
              <a:ext uri="{FF2B5EF4-FFF2-40B4-BE49-F238E27FC236}">
                <a16:creationId xmlns:a16="http://schemas.microsoft.com/office/drawing/2014/main" id="{C2C0C4D3-AB21-4EBD-A70F-71DCF0A0F8A0}"/>
              </a:ext>
            </a:extLst>
          </p:cNvPr>
          <p:cNvSpPr txBox="1"/>
          <p:nvPr/>
        </p:nvSpPr>
        <p:spPr>
          <a:xfrm>
            <a:off x="309090" y="1461497"/>
            <a:ext cx="4130935" cy="4031873"/>
          </a:xfrm>
          <a:prstGeom prst="rect">
            <a:avLst/>
          </a:prstGeom>
          <a:noFill/>
        </p:spPr>
        <p:txBody>
          <a:bodyPr wrap="square" rtlCol="0">
            <a:spAutoFit/>
          </a:bodyPr>
          <a:lstStyle/>
          <a:p>
            <a:pPr algn="just"/>
            <a:endParaRPr lang="en-GB" sz="1600" dirty="0">
              <a:cs typeface="Arial" panose="020B0604020202020204" pitchFamily="34" charset="0"/>
            </a:endParaRPr>
          </a:p>
          <a:p>
            <a:pPr algn="just"/>
            <a:r>
              <a:rPr lang="en-GB" sz="1600" dirty="0">
                <a:cs typeface="Arial" panose="020B0604020202020204" pitchFamily="34" charset="0"/>
              </a:rPr>
              <a:t>Biochip Array Technology allows simultaneous detection of multiple analytes from a single sample. </a:t>
            </a:r>
            <a:endParaRPr lang="en-GB" sz="1600" b="1" dirty="0">
              <a:cs typeface="Arial" panose="020B0604020202020204" pitchFamily="34" charset="0"/>
            </a:endParaRPr>
          </a:p>
          <a:p>
            <a:pPr algn="just"/>
            <a:endParaRPr lang="en-GB" sz="1600" b="1" dirty="0">
              <a:cs typeface="Arial" panose="020B0604020202020204" pitchFamily="34" charset="0"/>
            </a:endParaRPr>
          </a:p>
          <a:p>
            <a:pPr algn="just"/>
            <a:r>
              <a:rPr lang="en-GB" sz="1600" b="1" dirty="0">
                <a:cs typeface="Arial" panose="020B0604020202020204" pitchFamily="34" charset="0"/>
              </a:rPr>
              <a:t>Main Features </a:t>
            </a:r>
            <a:endParaRPr lang="en-GB" sz="1600" dirty="0">
              <a:cs typeface="Arial" panose="020B0604020202020204" pitchFamily="34" charset="0"/>
            </a:endParaRPr>
          </a:p>
          <a:p>
            <a:pPr marL="342900" indent="-342900">
              <a:lnSpc>
                <a:spcPct val="150000"/>
              </a:lnSpc>
              <a:buClr>
                <a:schemeClr val="bg1">
                  <a:lumMod val="50000"/>
                </a:schemeClr>
              </a:buClr>
              <a:buFont typeface="Courier New" panose="02070309020205020404" pitchFamily="49" charset="0"/>
              <a:buChar char="o"/>
            </a:pPr>
            <a:r>
              <a:rPr lang="en-GB" sz="1600" dirty="0">
                <a:cs typeface="Arial" panose="020B0604020202020204" pitchFamily="34" charset="0"/>
              </a:rPr>
              <a:t>A chemically activated 9x9mm ceramic chip</a:t>
            </a:r>
          </a:p>
          <a:p>
            <a:pPr marL="342900" indent="-342900">
              <a:lnSpc>
                <a:spcPct val="150000"/>
              </a:lnSpc>
              <a:buClr>
                <a:schemeClr val="bg1">
                  <a:lumMod val="50000"/>
                </a:schemeClr>
              </a:buClr>
              <a:buFont typeface="Courier New" panose="02070309020205020404" pitchFamily="49" charset="0"/>
              <a:buChar char="o"/>
            </a:pPr>
            <a:r>
              <a:rPr lang="en-GB" sz="1600" dirty="0">
                <a:cs typeface="Arial" panose="020B0604020202020204" pitchFamily="34" charset="0"/>
              </a:rPr>
              <a:t>Currently 49 discrete test regions (includes 3 internal control/reference spots)</a:t>
            </a:r>
          </a:p>
          <a:p>
            <a:pPr marL="342900" indent="-342900">
              <a:lnSpc>
                <a:spcPct val="150000"/>
              </a:lnSpc>
              <a:buClr>
                <a:schemeClr val="bg1">
                  <a:lumMod val="50000"/>
                </a:schemeClr>
              </a:buClr>
              <a:buFont typeface="Courier New" panose="02070309020205020404" pitchFamily="49" charset="0"/>
              <a:buChar char="o"/>
            </a:pPr>
            <a:r>
              <a:rPr lang="en-GB" sz="1600" dirty="0">
                <a:cs typeface="Arial" panose="020B0604020202020204" pitchFamily="34" charset="0"/>
              </a:rPr>
              <a:t>Offers more flexible batch sizes than traditional ELISA plate testing due to multiplexing. </a:t>
            </a:r>
          </a:p>
          <a:p>
            <a:pPr algn="just"/>
            <a:endParaRPr lang="en-GB"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E3FD5F-B780-4F5E-A22F-1CFB74B46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896" y="2734056"/>
            <a:ext cx="4123944" cy="4123944"/>
          </a:xfrm>
          <a:prstGeom prst="rect">
            <a:avLst/>
          </a:prstGeom>
        </p:spPr>
      </p:pic>
    </p:spTree>
    <p:extLst>
      <p:ext uri="{BB962C8B-B14F-4D97-AF65-F5344CB8AC3E}">
        <p14:creationId xmlns:p14="http://schemas.microsoft.com/office/powerpoint/2010/main" val="2538470952"/>
      </p:ext>
    </p:extLst>
  </p:cSld>
  <p:clrMapOvr>
    <a:masterClrMapping/>
  </p:clrMapOvr>
</p:sld>
</file>

<file path=ppt/theme/theme1.xml><?xml version="1.0" encoding="utf-8"?>
<a:theme xmlns:a="http://schemas.openxmlformats.org/drawingml/2006/main" name="Randox Biosciences Standar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ndox Biosciences Standard" id="{FB6F4FD1-D1F1-4FCA-BD9E-6FCBC6FA361A}" vid="{C3C6EF3A-946A-4FF9-8D4B-98B928E0AD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15485</TotalTime>
  <Words>1844</Words>
  <Application>Microsoft Office PowerPoint</Application>
  <PresentationFormat>On-screen Show (4:3)</PresentationFormat>
  <Paragraphs>286</Paragraphs>
  <Slides>31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Calibri Light</vt:lpstr>
      <vt:lpstr>Courier New</vt:lpstr>
      <vt:lpstr>Gill Sans MT</vt:lpstr>
      <vt:lpstr>Gill Sans MT Pro Book</vt:lpstr>
      <vt:lpstr>Gill Sans MT Pro Medium</vt:lpstr>
      <vt:lpstr>Quasimoda</vt:lpstr>
      <vt:lpstr>Wingdings</vt:lpstr>
      <vt:lpstr>Randox Biosciences Standard</vt:lpstr>
      <vt:lpstr>PowerPoint Presentation</vt:lpstr>
      <vt:lpstr>Accurate SARS-CoV-2 Testing in only  39 minutes!</vt:lpstr>
      <vt:lpstr>PowerPoint Presentation</vt:lpstr>
      <vt:lpstr>PowerPoint Presentation</vt:lpstr>
      <vt:lpstr>SARS-CoV-2 Testing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Randox Discovery Automated Workflow Zone I, II &amp; III </vt:lpstr>
      <vt:lpstr>Randox Discovery</vt:lpstr>
      <vt:lpstr>PowerPoint Presentation</vt:lpstr>
      <vt:lpstr>PowerPoint Presentation</vt:lpstr>
      <vt:lpstr>Evidence Investigator Benefits of the Multiplex Array</vt:lpstr>
      <vt:lpstr>PowerPoint Presentation</vt:lpstr>
      <vt:lpstr>PowerPoint Presentation</vt:lpstr>
      <vt:lpstr>PowerPoint Presentation</vt:lpstr>
      <vt:lpstr>Principles &amp; Procedure</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Magee</dc:creator>
  <cp:lastModifiedBy>Amy Best</cp:lastModifiedBy>
  <cp:revision>74</cp:revision>
  <dcterms:created xsi:type="dcterms:W3CDTF">2020-02-11T13:43:54Z</dcterms:created>
  <dcterms:modified xsi:type="dcterms:W3CDTF">2020-10-02T12:21:01Z</dcterms:modified>
</cp:coreProperties>
</file>