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21" r:id="rId3"/>
    <p:sldId id="266" r:id="rId4"/>
    <p:sldId id="263" r:id="rId5"/>
    <p:sldId id="275" r:id="rId6"/>
    <p:sldId id="274" r:id="rId7"/>
    <p:sldId id="282" r:id="rId8"/>
    <p:sldId id="28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Magee" initials="RM" lastIdx="1" clrIdx="0">
    <p:extLst>
      <p:ext uri="{19B8F6BF-5375-455C-9EA6-DF929625EA0E}">
        <p15:presenceInfo xmlns:p15="http://schemas.microsoft.com/office/powerpoint/2012/main" userId="S::RachelM0517@randox.com::4d4c16cd-b0fe-4461-925a-935ffd8746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63"/>
    <a:srgbClr val="101E4A"/>
    <a:srgbClr val="1D3168"/>
    <a:srgbClr val="253E80"/>
    <a:srgbClr val="233A7A"/>
    <a:srgbClr val="1E2E61"/>
    <a:srgbClr val="1D3875"/>
    <a:srgbClr val="203064"/>
    <a:srgbClr val="4A5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07" autoAdjust="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A856-2928-42F7-97AF-D0C077EEFC63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172B-8F25-4747-BD73-BBE8E6DD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5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1251B-CA59-44EE-BE34-3410DAC4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8"/>
            <a:ext cx="9144000" cy="10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6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9DA0AD-8F25-472B-B692-C1BA40D9C921}"/>
              </a:ext>
            </a:extLst>
          </p:cNvPr>
          <p:cNvSpPr/>
          <p:nvPr userDrawn="1"/>
        </p:nvSpPr>
        <p:spPr>
          <a:xfrm>
            <a:off x="25399" y="0"/>
            <a:ext cx="9144000" cy="6858000"/>
          </a:xfrm>
          <a:prstGeom prst="rect">
            <a:avLst/>
          </a:prstGeom>
          <a:solidFill>
            <a:srgbClr val="1D38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EE78B-BF4E-4197-9763-B78BADD8A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9454" y="3863976"/>
            <a:ext cx="6146992" cy="1763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20531-2739-4E6A-8C5C-90FDE3CD5E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29" y="2024063"/>
            <a:ext cx="3112941" cy="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E9F32-9BBD-40C1-92D9-12876F35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8"/>
            <a:ext cx="9144000" cy="10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6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2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6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43B3-117C-4015-AA94-81F6E3FEDDE5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25C1-758E-4D91-BF74-89DEA6DE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8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435" y="-29737"/>
            <a:ext cx="9196039" cy="6897029"/>
            <a:chOff x="-7435" y="-29737"/>
            <a:chExt cx="9196039" cy="6897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35" y="-29737"/>
              <a:ext cx="9196039" cy="68970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750C6-1470-42B9-9101-F6FB21C0D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89" y="1637785"/>
              <a:ext cx="2385842" cy="7001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734F1D-7884-47A0-8C99-3437C1492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70" b="25992"/>
            <a:stretch/>
          </p:blipFill>
          <p:spPr>
            <a:xfrm>
              <a:off x="1701515" y="6062236"/>
              <a:ext cx="1592076" cy="6303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CAE664-712B-4D6B-A5B3-262C74768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93"/>
            <a:stretch/>
          </p:blipFill>
          <p:spPr>
            <a:xfrm>
              <a:off x="284133" y="6156380"/>
              <a:ext cx="1447721" cy="36153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4B292-B1AE-4894-BA1C-37F9FA66E031}"/>
                </a:ext>
              </a:extLst>
            </p:cNvPr>
            <p:cNvSpPr txBox="1"/>
            <p:nvPr/>
          </p:nvSpPr>
          <p:spPr>
            <a:xfrm>
              <a:off x="284134" y="3074751"/>
              <a:ext cx="3634724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VIVALYTIC</a:t>
              </a:r>
              <a:endParaRPr lang="en-US" sz="700" b="1" dirty="0">
                <a:solidFill>
                  <a:schemeClr val="bg1"/>
                </a:solidFill>
              </a:endParaRPr>
            </a:p>
            <a:p>
              <a:r>
                <a:rPr lang="en-US" sz="700" b="1" dirty="0">
                  <a:solidFill>
                    <a:schemeClr val="bg1"/>
                  </a:solidFill>
                </a:rPr>
                <a:t> </a:t>
              </a:r>
              <a:endParaRPr lang="en-US" sz="7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THE ALL IN ONE MOLECULAR SOLUTION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75B6E917-68B5-4FC9-A450-48D1B7ABEAF9}"/>
                </a:ext>
              </a:extLst>
            </p:cNvPr>
            <p:cNvSpPr/>
            <p:nvPr/>
          </p:nvSpPr>
          <p:spPr>
            <a:xfrm>
              <a:off x="218323" y="2573983"/>
              <a:ext cx="885649" cy="361534"/>
            </a:xfrm>
            <a:prstGeom prst="mathMin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3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2602-A4AD-48D4-81F2-390D4F9B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2" y="163108"/>
            <a:ext cx="7886700" cy="8788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Accurate SARS-CoV-2 Testing in only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39 minutes!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0316-96CB-43E9-BCD3-C04051EB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12" y="4003158"/>
            <a:ext cx="6697183" cy="226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new breakthrough fully automated POC test for SARS-Cov-2 with results available in only 39 minutes.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Highly accurate with specificity at 95% </a:t>
            </a:r>
            <a:endParaRPr lang="en-GB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5EBCB-0171-418D-BB47-4EA6D7E4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74" y="1235664"/>
            <a:ext cx="9074626" cy="2193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A7704C-C895-4E51-A811-4934F6F33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50" y="2513345"/>
            <a:ext cx="1730238" cy="40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9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8891D2-DE92-4DD5-A578-C5E1D4D9421A}"/>
              </a:ext>
            </a:extLst>
          </p:cNvPr>
          <p:cNvSpPr txBox="1"/>
          <p:nvPr/>
        </p:nvSpPr>
        <p:spPr>
          <a:xfrm>
            <a:off x="205271" y="165494"/>
            <a:ext cx="61395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Vivalytic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One Device, Many Benefits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DC3DC9-C270-444E-8D57-F2C04EDF1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6" y="2929973"/>
            <a:ext cx="4727532" cy="47275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4C3465-4049-4C05-A3BB-DA41EFB1ECF0}"/>
              </a:ext>
            </a:extLst>
          </p:cNvPr>
          <p:cNvSpPr txBox="1"/>
          <p:nvPr/>
        </p:nvSpPr>
        <p:spPr>
          <a:xfrm>
            <a:off x="380355" y="1564261"/>
            <a:ext cx="56560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Fully Automated Molecular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Vivalytic</a:t>
            </a:r>
            <a:r>
              <a:rPr lang="en-US" dirty="0"/>
              <a:t> is capable of nucleic acid extraction, PCR, amplification and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the workflow of 4 laboratory rooms into one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Standalone Platform </a:t>
            </a:r>
          </a:p>
          <a:p>
            <a:r>
              <a:rPr lang="en-US" dirty="0"/>
              <a:t>No peripherals such as a laptop, keyboard or barcode scanner are required </a:t>
            </a:r>
          </a:p>
          <a:p>
            <a:endParaRPr lang="en-US" dirty="0"/>
          </a:p>
          <a:p>
            <a:r>
              <a:rPr lang="en-US" b="1" dirty="0"/>
              <a:t>No Laboratory Training Required </a:t>
            </a:r>
          </a:p>
          <a:p>
            <a:r>
              <a:rPr lang="en-US" dirty="0" err="1"/>
              <a:t>Vivalytic</a:t>
            </a:r>
            <a:r>
              <a:rPr lang="en-US" dirty="0"/>
              <a:t> is a simple, easy to use platform which requires four simple user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Scan sample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Scan cartridge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Input sample into cartridge &amp; close cover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Insert cartridge into </a:t>
            </a:r>
            <a:r>
              <a:rPr lang="en-US" dirty="0" err="1"/>
              <a:t>Vivalytic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40BD6-B800-49AB-B019-5AAB01B6D1D6}"/>
              </a:ext>
            </a:extLst>
          </p:cNvPr>
          <p:cNvSpPr txBox="1"/>
          <p:nvPr/>
        </p:nvSpPr>
        <p:spPr>
          <a:xfrm>
            <a:off x="309090" y="148912"/>
            <a:ext cx="65763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Vivalytic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Powered by </a:t>
            </a:r>
            <a:r>
              <a:rPr lang="en-US" sz="2000" i="1" dirty="0" err="1">
                <a:solidFill>
                  <a:schemeClr val="bg1"/>
                </a:solidFill>
              </a:rPr>
              <a:t>Randox</a:t>
            </a:r>
            <a:r>
              <a:rPr lang="en-US" sz="2000" i="1" dirty="0">
                <a:solidFill>
                  <a:schemeClr val="bg1"/>
                </a:solidFill>
              </a:rPr>
              <a:t> Biochip Technology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0C4D3-AB21-4EBD-A70F-71DCF0A0F8A0}"/>
              </a:ext>
            </a:extLst>
          </p:cNvPr>
          <p:cNvSpPr txBox="1"/>
          <p:nvPr/>
        </p:nvSpPr>
        <p:spPr>
          <a:xfrm>
            <a:off x="309090" y="1461497"/>
            <a:ext cx="4130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600" dirty="0"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cs typeface="Arial" panose="020B0604020202020204" pitchFamily="34" charset="0"/>
              </a:rPr>
              <a:t>Biochip Array Technology allows simultaneous detection of multiple analytes from a single sample. </a:t>
            </a:r>
            <a:endParaRPr lang="en-GB" sz="1600" b="1" dirty="0">
              <a:cs typeface="Arial" panose="020B0604020202020204" pitchFamily="34" charset="0"/>
            </a:endParaRPr>
          </a:p>
          <a:p>
            <a:pPr algn="just"/>
            <a:endParaRPr lang="en-GB" sz="1600" b="1" dirty="0">
              <a:cs typeface="Arial" panose="020B0604020202020204" pitchFamily="34" charset="0"/>
            </a:endParaRPr>
          </a:p>
          <a:p>
            <a:pPr algn="just"/>
            <a:r>
              <a:rPr lang="en-GB" sz="1600" b="1" dirty="0">
                <a:cs typeface="Arial" panose="020B0604020202020204" pitchFamily="34" charset="0"/>
              </a:rPr>
              <a:t>Main Features </a:t>
            </a:r>
            <a:endParaRPr lang="en-GB" sz="16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A chemically activated 9x9mm ceramic chip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Currently 49 discrete test regions (includes 3 internal control/reference spots)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Offers more flexible batch sizes than traditional ELISA plate testing due to multiplexing. </a:t>
            </a: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3FD5F-B780-4F5E-A22F-1CFB74B4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2734056"/>
            <a:ext cx="4123944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E5F5E5-CABD-4AF1-9B27-5CD095EC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020"/>
            <a:ext cx="9137650" cy="49976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F8B0E0-E950-4714-B621-237946AFCE3F}"/>
              </a:ext>
            </a:extLst>
          </p:cNvPr>
          <p:cNvSpPr txBox="1">
            <a:spLocks/>
          </p:cNvSpPr>
          <p:nvPr/>
        </p:nvSpPr>
        <p:spPr>
          <a:xfrm>
            <a:off x="234604" y="285795"/>
            <a:ext cx="3436328" cy="576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Vivalytic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Worfklow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54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6A0AB4-5E56-447D-9553-2DAE0905D024}"/>
              </a:ext>
            </a:extLst>
          </p:cNvPr>
          <p:cNvSpPr txBox="1"/>
          <p:nvPr/>
        </p:nvSpPr>
        <p:spPr>
          <a:xfrm>
            <a:off x="239802" y="314266"/>
            <a:ext cx="663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SARS-CoV-2 Test Options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EBC00B-471D-46C6-9721-CB4C23933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01300"/>
              </p:ext>
            </p:extLst>
          </p:nvPr>
        </p:nvGraphicFramePr>
        <p:xfrm>
          <a:off x="2362050" y="4339975"/>
          <a:ext cx="5930301" cy="220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284">
                  <a:extLst>
                    <a:ext uri="{9D8B030D-6E8A-4147-A177-3AD203B41FA5}">
                      <a16:colId xmlns:a16="http://schemas.microsoft.com/office/drawing/2014/main" val="2797089725"/>
                    </a:ext>
                  </a:extLst>
                </a:gridCol>
                <a:gridCol w="2554017">
                  <a:extLst>
                    <a:ext uri="{9D8B030D-6E8A-4147-A177-3AD203B41FA5}">
                      <a16:colId xmlns:a16="http://schemas.microsoft.com/office/drawing/2014/main" val="1649202133"/>
                    </a:ext>
                  </a:extLst>
                </a:gridCol>
              </a:tblGrid>
              <a:tr h="3399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(Extended) Respiratory Viral Infection Array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994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SARS-CoV-2 (COVID-19)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Adenovovirus A/B/C/D/E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81991"/>
                  </a:ext>
                </a:extLst>
              </a:tr>
              <a:tr h="460595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Sarbecovirus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(SARS, SARS like, SARS-CoV-2)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Enterovirus A/B/C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97075"/>
                  </a:ext>
                </a:extLst>
              </a:tr>
              <a:tr h="33994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Coronavirus 229E/NL63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86580"/>
                  </a:ext>
                </a:extLst>
              </a:tr>
              <a:tr h="331752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Coronavirus OC43/HKUI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13704"/>
                  </a:ext>
                </a:extLst>
              </a:tr>
              <a:tr h="407154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Middle East Respiratory </a:t>
                      </a:r>
                    </a:p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Syndrome Coronavirus (MERS-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Rhinovirus A/B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599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E9541BC-8C1C-4867-9858-CFBC0A8BD75D}"/>
              </a:ext>
            </a:extLst>
          </p:cNvPr>
          <p:cNvSpPr/>
          <p:nvPr/>
        </p:nvSpPr>
        <p:spPr>
          <a:xfrm>
            <a:off x="239802" y="1143073"/>
            <a:ext cx="837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Gill Sans MT Pro Medium"/>
              </a:rPr>
              <a:t>Sample Type: 		</a:t>
            </a:r>
            <a:r>
              <a:rPr lang="en-GB" dirty="0">
                <a:latin typeface="Gill Sans MT Pro Book"/>
              </a:rPr>
              <a:t>Nasopharyngeal Swab </a:t>
            </a:r>
          </a:p>
          <a:p>
            <a:r>
              <a:rPr lang="en-GB" dirty="0">
                <a:latin typeface="Gill Sans MT Pro Medium"/>
              </a:rPr>
              <a:t>Sample Volume: 	</a:t>
            </a:r>
            <a:r>
              <a:rPr lang="en-GB" dirty="0">
                <a:latin typeface="Gill Sans MT Pro Book"/>
              </a:rPr>
              <a:t>300</a:t>
            </a:r>
            <a:r>
              <a:rPr lang="el-GR" dirty="0">
                <a:latin typeface="Gill Sans MT Pro Book"/>
              </a:rPr>
              <a:t>μ</a:t>
            </a:r>
            <a:r>
              <a:rPr lang="en-GB" dirty="0">
                <a:latin typeface="Gill Sans MT Pro Book"/>
              </a:rPr>
              <a:t>l Clinical Sample </a:t>
            </a:r>
          </a:p>
          <a:p>
            <a:r>
              <a:rPr lang="en-GB" dirty="0">
                <a:latin typeface="Gill Sans MT Pro Medium"/>
              </a:rPr>
              <a:t>Result Time: 		39 minutes (Rapid Test)</a:t>
            </a:r>
          </a:p>
          <a:p>
            <a:r>
              <a:rPr lang="en-GB" dirty="0">
                <a:latin typeface="Gill Sans MT Pro Medium"/>
              </a:rPr>
              <a:t>				</a:t>
            </a:r>
            <a:r>
              <a:rPr lang="en-GB" dirty="0">
                <a:latin typeface="Gill Sans MT Pro Book"/>
              </a:rPr>
              <a:t>2.5 Hours (1</a:t>
            </a:r>
            <a:r>
              <a:rPr lang="en-GB" baseline="30000" dirty="0">
                <a:latin typeface="Gill Sans MT Pro Book"/>
              </a:rPr>
              <a:t>st</a:t>
            </a:r>
            <a:r>
              <a:rPr lang="en-GB" dirty="0">
                <a:latin typeface="Gill Sans MT Pro Book"/>
              </a:rPr>
              <a:t> generation Sars-Cov-2 test and extended VRI array)</a:t>
            </a:r>
          </a:p>
          <a:p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3EBD9C7-5EC7-4C6D-9C12-CE2455F29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789" r="25805" b="7589"/>
          <a:stretch/>
        </p:blipFill>
        <p:spPr>
          <a:xfrm>
            <a:off x="145523" y="2606954"/>
            <a:ext cx="2216527" cy="4053000"/>
          </a:xfr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E9072D-CE4D-40BA-A541-A4B7CB428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77997"/>
              </p:ext>
            </p:extLst>
          </p:nvPr>
        </p:nvGraphicFramePr>
        <p:xfrm>
          <a:off x="2362049" y="2618615"/>
          <a:ext cx="5930301" cy="61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301">
                  <a:extLst>
                    <a:ext uri="{9D8B030D-6E8A-4147-A177-3AD203B41FA5}">
                      <a16:colId xmlns:a16="http://schemas.microsoft.com/office/drawing/2014/main" val="3408049733"/>
                    </a:ext>
                  </a:extLst>
                </a:gridCol>
              </a:tblGrid>
              <a:tr h="339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SARS-CoV-2 Rapid Test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56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SARS-CoV-2 (COVID-19)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2847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B4710-8990-4920-BD2B-BCD4C699D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546"/>
              </p:ext>
            </p:extLst>
          </p:nvPr>
        </p:nvGraphicFramePr>
        <p:xfrm>
          <a:off x="2362049" y="3420362"/>
          <a:ext cx="5930301" cy="61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301">
                  <a:extLst>
                    <a:ext uri="{9D8B030D-6E8A-4147-A177-3AD203B41FA5}">
                      <a16:colId xmlns:a16="http://schemas.microsoft.com/office/drawing/2014/main" val="4251342256"/>
                    </a:ext>
                  </a:extLst>
                </a:gridCol>
              </a:tblGrid>
              <a:tr h="339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Gen) SARS-CoV-2 Test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08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SARS-CoV-2 (COVID-19) &amp;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Sarbecovirus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(SARS, SARS like, SARS-CoV-2)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2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7B51D-D2B1-432E-9C03-EF4D58C08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0" y="1998441"/>
            <a:ext cx="8066479" cy="254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D1A4FE-A222-495D-AC59-18956A370698}"/>
              </a:ext>
            </a:extLst>
          </p:cNvPr>
          <p:cNvSpPr txBox="1"/>
          <p:nvPr/>
        </p:nvSpPr>
        <p:spPr>
          <a:xfrm>
            <a:off x="205271" y="165494"/>
            <a:ext cx="6139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Vivalytic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Fully Automated Molecular Workflow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C8870-B45E-45BB-8F09-43CAC0A293D8}"/>
              </a:ext>
            </a:extLst>
          </p:cNvPr>
          <p:cNvSpPr txBox="1"/>
          <p:nvPr/>
        </p:nvSpPr>
        <p:spPr>
          <a:xfrm>
            <a:off x="538760" y="4667536"/>
            <a:ext cx="8503208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Vivalytic</a:t>
            </a:r>
            <a:r>
              <a:rPr lang="en-US" dirty="0"/>
              <a:t> condenses the work of four laboratory rooms into one point of care platform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Vivalytic</a:t>
            </a:r>
            <a:r>
              <a:rPr lang="en-US" dirty="0"/>
              <a:t> reduces the time to result significantly to as low as 39 minutes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Vivalytic</a:t>
            </a:r>
            <a:r>
              <a:rPr lang="en-US" dirty="0"/>
              <a:t> is a standalone platform that requires no laboratory training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4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18D85-91D3-46AD-AC11-E714222F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042" y1="28087" x2="52548" y2="29782"/>
                        <a14:foregroundMark x1="73360" y1="48991" x2="76034" y2="57264"/>
                        <a14:foregroundMark x1="76034" y1="57264" x2="78784" y2="60008"/>
                        <a14:foregroundMark x1="75984" y1="86885" x2="70989" y2="84665"/>
                        <a14:foregroundMark x1="70989" y1="84665" x2="75303" y2="79782"/>
                        <a14:foregroundMark x1="75303" y1="79782" x2="80020" y2="77845"/>
                        <a14:foregroundMark x1="66726" y1="86037" x2="73184" y2="80952"/>
                        <a14:foregroundMark x1="82820" y1="54358" x2="82820" y2="59161"/>
                        <a14:foregroundMark x1="59561" y1="61743" x2="61125" y2="68886"/>
                        <a14:foregroundMark x1="61125" y1="68886" x2="60469" y2="77845"/>
                        <a14:foregroundMark x1="60469" y1="77845" x2="56408" y2="83374"/>
                        <a14:foregroundMark x1="56408" y1="83374" x2="46948" y2="86320"/>
                        <a14:foregroundMark x1="46948" y1="86320" x2="46948" y2="86320"/>
                        <a14:foregroundMark x1="34006" y1="44189" x2="49748" y2="44754"/>
                        <a14:foregroundMark x1="66019" y1="43059" x2="77926" y2="43624"/>
                        <a14:foregroundMark x1="78103" y1="42494" x2="78103" y2="42494"/>
                        <a14:foregroundMark x1="78607" y1="43059" x2="77220" y2="4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74" y="1258319"/>
            <a:ext cx="8467171" cy="5238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B777A-713F-46EE-9BFC-56C9522D76F4}"/>
              </a:ext>
            </a:extLst>
          </p:cNvPr>
          <p:cNvSpPr txBox="1"/>
          <p:nvPr/>
        </p:nvSpPr>
        <p:spPr>
          <a:xfrm>
            <a:off x="234950" y="1480138"/>
            <a:ext cx="3358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Vivalytic is a versatile analyser suitable as a stand-alone platform. Alternatively, it can be transformed into a modular and</a:t>
            </a:r>
          </a:p>
          <a:p>
            <a:r>
              <a:rPr lang="en-US" sz="1600" dirty="0"/>
              <a:t>expandable system. Stacking of the analysers provides the user with a scalable, flexible and space saving </a:t>
            </a:r>
          </a:p>
          <a:p>
            <a:endParaRPr lang="en-US" sz="1600" dirty="0"/>
          </a:p>
          <a:p>
            <a:r>
              <a:rPr lang="en-US" sz="1600" dirty="0"/>
              <a:t>Molecular Diagnostic testing solution. </a:t>
            </a:r>
          </a:p>
          <a:p>
            <a:r>
              <a:rPr lang="en-US" sz="1600" dirty="0"/>
              <a:t>Vivalytic Up offers a multi-slot, random access testing platform allowing the user the ability to use one analyser as the master user-interface that communicates with the other analysers. </a:t>
            </a:r>
          </a:p>
          <a:p>
            <a:endParaRPr lang="en-US" sz="1600" dirty="0"/>
          </a:p>
          <a:p>
            <a:r>
              <a:rPr lang="en-US" sz="1600" dirty="0"/>
              <a:t>Integrated cable management is available allowing just one main power cable to power up to 8 analysers at one time.</a:t>
            </a:r>
            <a:endParaRPr lang="en-GB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5EB05E-21C7-4983-8A64-D475377E2740}"/>
              </a:ext>
            </a:extLst>
          </p:cNvPr>
          <p:cNvSpPr txBox="1">
            <a:spLocks/>
          </p:cNvSpPr>
          <p:nvPr/>
        </p:nvSpPr>
        <p:spPr>
          <a:xfrm>
            <a:off x="325350" y="160655"/>
            <a:ext cx="3177842" cy="589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</a:rPr>
              <a:t>Vivalytic</a:t>
            </a:r>
            <a:r>
              <a:rPr lang="en-US" sz="2800" b="1" dirty="0">
                <a:solidFill>
                  <a:schemeClr val="bg1"/>
                </a:solidFill>
              </a:rPr>
              <a:t> Up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9CAC-C125-4463-88F5-A40DE0897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C120B-3232-4F09-A46F-EEAF4A996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83A19A-6B46-4190-8EDD-F6F9843A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76EB3-05DD-4F1A-A683-62C12987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59" y="2552220"/>
            <a:ext cx="3368384" cy="9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45"/>
      </p:ext>
    </p:extLst>
  </p:cSld>
  <p:clrMapOvr>
    <a:masterClrMapping/>
  </p:clrMapOvr>
</p:sld>
</file>

<file path=ppt/theme/theme1.xml><?xml version="1.0" encoding="utf-8"?>
<a:theme xmlns:a="http://schemas.openxmlformats.org/drawingml/2006/main" name="Randox Biosciences 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ndox Biosciences Standard" id="{FB6F4FD1-D1F1-4FCA-BD9E-6FCBC6FA361A}" vid="{C3C6EF3A-946A-4FF9-8D4B-98B928E0AD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15487</TotalTime>
  <Words>414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Gill Sans MT Pro Book</vt:lpstr>
      <vt:lpstr>Gill Sans MT Pro Medium</vt:lpstr>
      <vt:lpstr>Wingdings</vt:lpstr>
      <vt:lpstr>Randox Biosciences Standard</vt:lpstr>
      <vt:lpstr>PowerPoint Presentation</vt:lpstr>
      <vt:lpstr>Accurate SARS-CoV-2 Testing in only  39 minutes!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Magee</dc:creator>
  <cp:lastModifiedBy>Amy Best</cp:lastModifiedBy>
  <cp:revision>75</cp:revision>
  <dcterms:created xsi:type="dcterms:W3CDTF">2020-02-11T13:43:54Z</dcterms:created>
  <dcterms:modified xsi:type="dcterms:W3CDTF">2020-10-02T12:23:27Z</dcterms:modified>
</cp:coreProperties>
</file>