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3" r:id="rId1"/>
    <p:sldMasterId id="2147483690" r:id="rId2"/>
  </p:sldMasterIdLst>
  <p:notesMasterIdLst>
    <p:notesMasterId r:id="rId41"/>
  </p:notesMasterIdLst>
  <p:sldIdLst>
    <p:sldId id="1563" r:id="rId3"/>
    <p:sldId id="1961" r:id="rId4"/>
    <p:sldId id="1942" r:id="rId5"/>
    <p:sldId id="1943" r:id="rId6"/>
    <p:sldId id="1656" r:id="rId7"/>
    <p:sldId id="1406" r:id="rId8"/>
    <p:sldId id="1393" r:id="rId9"/>
    <p:sldId id="1840" r:id="rId10"/>
    <p:sldId id="1899" r:id="rId11"/>
    <p:sldId id="1870" r:id="rId12"/>
    <p:sldId id="1775" r:id="rId13"/>
    <p:sldId id="1776" r:id="rId14"/>
    <p:sldId id="1893" r:id="rId15"/>
    <p:sldId id="552" r:id="rId16"/>
    <p:sldId id="1880" r:id="rId17"/>
    <p:sldId id="1832" r:id="rId18"/>
    <p:sldId id="1794" r:id="rId19"/>
    <p:sldId id="447" r:id="rId20"/>
    <p:sldId id="1927" r:id="rId21"/>
    <p:sldId id="1966" r:id="rId22"/>
    <p:sldId id="1894" r:id="rId23"/>
    <p:sldId id="1889" r:id="rId24"/>
    <p:sldId id="1890" r:id="rId25"/>
    <p:sldId id="1895" r:id="rId26"/>
    <p:sldId id="1569" r:id="rId27"/>
    <p:sldId id="1826" r:id="rId28"/>
    <p:sldId id="1896" r:id="rId29"/>
    <p:sldId id="1651" r:id="rId30"/>
    <p:sldId id="1652" r:id="rId31"/>
    <p:sldId id="1950" r:id="rId32"/>
    <p:sldId id="1948" r:id="rId33"/>
    <p:sldId id="1949" r:id="rId34"/>
    <p:sldId id="1802" r:id="rId35"/>
    <p:sldId id="1887" r:id="rId36"/>
    <p:sldId id="1632" r:id="rId37"/>
    <p:sldId id="1698" r:id="rId38"/>
    <p:sldId id="273" r:id="rId39"/>
    <p:sldId id="179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ysse D. Dandurand" initials="UDD" lastIdx="3" clrIdx="0">
    <p:extLst>
      <p:ext uri="{19B8F6BF-5375-455C-9EA6-DF929625EA0E}">
        <p15:presenceInfo xmlns:p15="http://schemas.microsoft.com/office/powerpoint/2012/main" userId="S-1-5-21-1325159600-1138142215-1215544287-1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DDE"/>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00" autoAdjust="0"/>
    <p:restoredTop sz="94645" autoAdjust="0"/>
  </p:normalViewPr>
  <p:slideViewPr>
    <p:cSldViewPr snapToGrid="0">
      <p:cViewPr varScale="1">
        <p:scale>
          <a:sx n="150" d="100"/>
          <a:sy n="150" d="100"/>
        </p:scale>
        <p:origin x="1914" y="132"/>
      </p:cViewPr>
      <p:guideLst>
        <p:guide orient="horz" pos="2160"/>
        <p:guide pos="2880"/>
      </p:guideLst>
    </p:cSldViewPr>
  </p:slideViewPr>
  <p:notesTextViewPr>
    <p:cViewPr>
      <p:scale>
        <a:sx n="1" d="1"/>
        <a:sy n="1" d="1"/>
      </p:scale>
      <p:origin x="0" y="0"/>
    </p:cViewPr>
  </p:notesTextViewPr>
  <p:sorterViewPr>
    <p:cViewPr>
      <p:scale>
        <a:sx n="100" d="100"/>
        <a:sy n="100" d="100"/>
      </p:scale>
      <p:origin x="0" y="-6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C1360-9A9C-4289-A3A6-3CCA55856F86}" type="datetimeFigureOut">
              <a:rPr lang="fr-CA" smtClean="0"/>
              <a:pPr/>
              <a:t>2020-04-30</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080DA-4319-4524-B78B-64BDAFF03492}" type="slidenum">
              <a:rPr lang="fr-CA" smtClean="0"/>
              <a:pPr/>
              <a:t>‹#›</a:t>
            </a:fld>
            <a:endParaRPr lang="fr-CA"/>
          </a:p>
        </p:txBody>
      </p:sp>
    </p:spTree>
    <p:extLst>
      <p:ext uri="{BB962C8B-B14F-4D97-AF65-F5344CB8AC3E}">
        <p14:creationId xmlns:p14="http://schemas.microsoft.com/office/powerpoint/2010/main" val="335860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9E3BE15-3356-4490-9983-F8198868AA19}" type="slidenum">
              <a:rPr lang="en-US" smtClean="0"/>
              <a:pPr>
                <a:defRPr/>
              </a:pPr>
              <a:t>1</a:t>
            </a:fld>
            <a:endParaRPr lang="en-US" dirty="0"/>
          </a:p>
        </p:txBody>
      </p:sp>
    </p:spTree>
    <p:extLst>
      <p:ext uri="{BB962C8B-B14F-4D97-AF65-F5344CB8AC3E}">
        <p14:creationId xmlns:p14="http://schemas.microsoft.com/office/powerpoint/2010/main" val="399212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8021610B-7928-4470-AD9B-7E4A0DA6C8EF}" type="slidenum">
              <a:rPr lang="en-US" smtClean="0"/>
              <a:t>9</a:t>
            </a:fld>
            <a:endParaRPr lang="en-US"/>
          </a:p>
        </p:txBody>
      </p:sp>
    </p:spTree>
    <p:extLst>
      <p:ext uri="{BB962C8B-B14F-4D97-AF65-F5344CB8AC3E}">
        <p14:creationId xmlns:p14="http://schemas.microsoft.com/office/powerpoint/2010/main" val="103480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a:lstStyle/>
          <a:p>
            <a:endParaRPr lang="fr-CA" dirty="0"/>
          </a:p>
        </p:txBody>
      </p:sp>
      <p:sp>
        <p:nvSpPr>
          <p:cNvPr id="5" name="Espace réservé de la date 4"/>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2011-07-21</a:t>
            </a:r>
          </a:p>
        </p:txBody>
      </p:sp>
    </p:spTree>
    <p:extLst>
      <p:ext uri="{BB962C8B-B14F-4D97-AF65-F5344CB8AC3E}">
        <p14:creationId xmlns:p14="http://schemas.microsoft.com/office/powerpoint/2010/main" val="201233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021610B-7928-4470-AD9B-7E4A0DA6C8EF}" type="slidenum">
              <a:rPr lang="en-US" smtClean="0"/>
              <a:t>19</a:t>
            </a:fld>
            <a:endParaRPr lang="en-US"/>
          </a:p>
        </p:txBody>
      </p:sp>
    </p:spTree>
    <p:extLst>
      <p:ext uri="{BB962C8B-B14F-4D97-AF65-F5344CB8AC3E}">
        <p14:creationId xmlns:p14="http://schemas.microsoft.com/office/powerpoint/2010/main" val="22045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a:lstStyle/>
          <a:p>
            <a:endParaRPr lang="fr-CA" dirty="0"/>
          </a:p>
        </p:txBody>
      </p:sp>
      <p:sp>
        <p:nvSpPr>
          <p:cNvPr id="5" name="Espace réservé de la date 4"/>
          <p:cNvSpPr>
            <a:spLocks noGrp="1"/>
          </p:cNvSpPr>
          <p:nvPr>
            <p:ph type="dt" idx="10"/>
          </p:nvPr>
        </p:nvSpPr>
        <p:spPr/>
        <p:txBody>
          <a:bodyPr/>
          <a:lstStyle/>
          <a:p>
            <a:pPr defTabSz="465887">
              <a:defRPr/>
            </a:pPr>
            <a:r>
              <a:rPr lang="fr-CA">
                <a:solidFill>
                  <a:prstClr val="black"/>
                </a:solidFill>
                <a:latin typeface="Calibri" panose="020F0502020204030204"/>
              </a:rPr>
              <a:t>2011-07-21</a:t>
            </a:r>
          </a:p>
        </p:txBody>
      </p:sp>
    </p:spTree>
    <p:extLst>
      <p:ext uri="{BB962C8B-B14F-4D97-AF65-F5344CB8AC3E}">
        <p14:creationId xmlns:p14="http://schemas.microsoft.com/office/powerpoint/2010/main" val="242878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C34A5-806E-43F9-863A-B7E5F14FAD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35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1603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637">
              <a:defRPr/>
            </a:pPr>
            <a:endParaRPr lang="en-US" dirty="0"/>
          </a:p>
        </p:txBody>
      </p:sp>
      <p:sp>
        <p:nvSpPr>
          <p:cNvPr id="4" name="Espace réservé du numéro de diapositive 3"/>
          <p:cNvSpPr>
            <a:spLocks noGrp="1"/>
          </p:cNvSpPr>
          <p:nvPr>
            <p:ph type="sldNum" sz="quarter" idx="10"/>
          </p:nvPr>
        </p:nvSpPr>
        <p:spPr/>
        <p:txBody>
          <a:bodyPr/>
          <a:lstStyle/>
          <a:p>
            <a:pPr>
              <a:defRPr/>
            </a:pPr>
            <a:fld id="{39E3BE15-3356-4490-9983-F8198868AA19}" type="slidenum">
              <a:rPr lang="en-US" smtClean="0"/>
              <a:pPr>
                <a:defRPr/>
              </a:pPr>
              <a:t>36</a:t>
            </a:fld>
            <a:endParaRPr lang="en-US" dirty="0"/>
          </a:p>
        </p:txBody>
      </p:sp>
    </p:spTree>
    <p:extLst>
      <p:ext uri="{BB962C8B-B14F-4D97-AF65-F5344CB8AC3E}">
        <p14:creationId xmlns:p14="http://schemas.microsoft.com/office/powerpoint/2010/main" val="3669109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hymox1">
    <p:spTree>
      <p:nvGrpSpPr>
        <p:cNvPr id="1" name=""/>
        <p:cNvGrpSpPr/>
        <p:nvPr/>
      </p:nvGrpSpPr>
      <p:grpSpPr>
        <a:xfrm>
          <a:off x="0" y="0"/>
          <a:ext cx="0" cy="0"/>
          <a:chOff x="0" y="0"/>
          <a:chExt cx="0" cy="0"/>
        </a:xfrm>
      </p:grpSpPr>
      <p:cxnSp>
        <p:nvCxnSpPr>
          <p:cNvPr id="2" name="Straight Connector 15"/>
          <p:cNvCxnSpPr/>
          <p:nvPr userDrawn="1"/>
        </p:nvCxnSpPr>
        <p:spPr>
          <a:xfrm>
            <a:off x="0" y="6324600"/>
            <a:ext cx="86868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14"/>
          <p:cNvGrpSpPr>
            <a:grpSpLocks/>
          </p:cNvGrpSpPr>
          <p:nvPr userDrawn="1"/>
        </p:nvGrpSpPr>
        <p:grpSpPr bwMode="auto">
          <a:xfrm>
            <a:off x="6934200" y="6248400"/>
            <a:ext cx="1752600" cy="457200"/>
            <a:chOff x="6629400" y="6248400"/>
            <a:chExt cx="1752600" cy="457200"/>
          </a:xfrm>
        </p:grpSpPr>
        <p:sp>
          <p:nvSpPr>
            <p:cNvPr id="4" name="Rectangle 3"/>
            <p:cNvSpPr/>
            <p:nvPr userDrawn="1"/>
          </p:nvSpPr>
          <p:spPr>
            <a:xfrm>
              <a:off x="6629400" y="6248400"/>
              <a:ext cx="1752600" cy="457200"/>
            </a:xfrm>
            <a:prstGeom prst="rect">
              <a:avLst/>
            </a:prstGeom>
            <a:solidFill>
              <a:schemeClr val="bg1"/>
            </a:solidFill>
            <a:ln w="19050">
              <a:solidFill>
                <a:schemeClr val="accent3">
                  <a:lumMod val="75000"/>
                </a:schemeClr>
              </a:solidFill>
            </a:ln>
          </p:spPr>
          <p:txBody>
            <a:bodyPr anchor="ctr"/>
            <a:lstStyle/>
            <a:p>
              <a:pPr algn="ctr" defTabSz="457200" eaLnBrk="1" hangingPunct="1">
                <a:spcBef>
                  <a:spcPct val="20000"/>
                </a:spcBef>
                <a:defRPr/>
              </a:pPr>
              <a:endParaRPr lang="en-US" sz="1100" b="1">
                <a:solidFill>
                  <a:prstClr val="black"/>
                </a:solidFill>
                <a:cs typeface="Arial" pitchFamily="34" charset="0"/>
              </a:endParaRPr>
            </a:p>
          </p:txBody>
        </p:sp>
        <p:pic>
          <p:nvPicPr>
            <p:cNvPr id="5" name="Imag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2425" y="6351814"/>
              <a:ext cx="1608166" cy="3109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cxnSp>
        <p:nvCxnSpPr>
          <p:cNvPr id="6" name="Straight Connector 21"/>
          <p:cNvCxnSpPr/>
          <p:nvPr userDrawn="1"/>
        </p:nvCxnSpPr>
        <p:spPr>
          <a:xfrm>
            <a:off x="0" y="838200"/>
            <a:ext cx="9144000" cy="0"/>
          </a:xfrm>
          <a:prstGeom prst="line">
            <a:avLst/>
          </a:prstGeom>
          <a:ln w="111125" cmpd="sng">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a:xfrm>
            <a:off x="8458200" y="6340475"/>
            <a:ext cx="609600" cy="365125"/>
          </a:xfrm>
        </p:spPr>
        <p:txBody>
          <a:bodyPr/>
          <a:lstStyle>
            <a:lvl1pPr>
              <a:defRPr sz="1400" b="1" smtClean="0"/>
            </a:lvl1pPr>
          </a:lstStyle>
          <a:p>
            <a:pPr>
              <a:defRPr/>
            </a:pPr>
            <a:fld id="{90280178-DEA9-4A52-9898-ACBC3C531E94}" type="slidenum">
              <a:rPr lang="en-US"/>
              <a:pPr>
                <a:defRPr/>
              </a:pPr>
              <a:t>‹#›</a:t>
            </a:fld>
            <a:endParaRPr lang="en-US"/>
          </a:p>
        </p:txBody>
      </p:sp>
    </p:spTree>
    <p:extLst>
      <p:ext uri="{BB962C8B-B14F-4D97-AF65-F5344CB8AC3E}">
        <p14:creationId xmlns:p14="http://schemas.microsoft.com/office/powerpoint/2010/main" val="171943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636C26-7E3F-40C5-AC75-52FA681AB01E}" type="datetime1">
              <a:rPr lang="en-US" smtClean="0"/>
              <a:pPr>
                <a:defRPr/>
              </a:pPr>
              <a:t>4/30/2020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do not Reproduce or transmit</a:t>
            </a:r>
          </a:p>
        </p:txBody>
      </p:sp>
      <p:sp>
        <p:nvSpPr>
          <p:cNvPr id="7" name="Slide Number Placeholder 5"/>
          <p:cNvSpPr>
            <a:spLocks noGrp="1"/>
          </p:cNvSpPr>
          <p:nvPr>
            <p:ph type="sldNum" sz="quarter" idx="12"/>
          </p:nvPr>
        </p:nvSpPr>
        <p:spPr/>
        <p:txBody>
          <a:bodyPr/>
          <a:lstStyle>
            <a:lvl1pPr>
              <a:defRPr/>
            </a:lvl1pPr>
          </a:lstStyle>
          <a:p>
            <a:pPr>
              <a:defRPr/>
            </a:pPr>
            <a:fld id="{9B11233D-F767-4355-9C52-5DE4727E062C}" type="slidenum">
              <a:rPr lang="en-US"/>
              <a:pPr>
                <a:defRPr/>
              </a:pPr>
              <a:t>‹#›</a:t>
            </a:fld>
            <a:endParaRPr lang="en-US"/>
          </a:p>
        </p:txBody>
      </p:sp>
    </p:spTree>
    <p:extLst>
      <p:ext uri="{BB962C8B-B14F-4D97-AF65-F5344CB8AC3E}">
        <p14:creationId xmlns:p14="http://schemas.microsoft.com/office/powerpoint/2010/main" val="149208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CA407F-2CD7-49E7-866A-2172842EF259}" type="datetime1">
              <a:rPr lang="en-US" smtClean="0"/>
              <a:pPr>
                <a:defRPr/>
              </a:pPr>
              <a:t>4/30/2020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do not Reproduce or transmit</a:t>
            </a:r>
          </a:p>
        </p:txBody>
      </p:sp>
      <p:sp>
        <p:nvSpPr>
          <p:cNvPr id="7" name="Slide Number Placeholder 5"/>
          <p:cNvSpPr>
            <a:spLocks noGrp="1"/>
          </p:cNvSpPr>
          <p:nvPr>
            <p:ph type="sldNum" sz="quarter" idx="12"/>
          </p:nvPr>
        </p:nvSpPr>
        <p:spPr/>
        <p:txBody>
          <a:bodyPr/>
          <a:lstStyle>
            <a:lvl1pPr>
              <a:defRPr/>
            </a:lvl1pPr>
          </a:lstStyle>
          <a:p>
            <a:pPr>
              <a:defRPr/>
            </a:pPr>
            <a:fld id="{1808D040-5206-40A2-A945-40D411F04239}" type="slidenum">
              <a:rPr lang="en-US"/>
              <a:pPr>
                <a:defRPr/>
              </a:pPr>
              <a:t>‹#›</a:t>
            </a:fld>
            <a:endParaRPr lang="en-US"/>
          </a:p>
        </p:txBody>
      </p:sp>
    </p:spTree>
    <p:extLst>
      <p:ext uri="{BB962C8B-B14F-4D97-AF65-F5344CB8AC3E}">
        <p14:creationId xmlns:p14="http://schemas.microsoft.com/office/powerpoint/2010/main" val="356510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57D6A5-55F5-4B34-8821-1A74EC77603A}" type="datetime1">
              <a:rPr lang="en-US" smtClean="0"/>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do not Reproduce or transmit</a:t>
            </a:r>
          </a:p>
        </p:txBody>
      </p:sp>
      <p:sp>
        <p:nvSpPr>
          <p:cNvPr id="6" name="Slide Number Placeholder 5"/>
          <p:cNvSpPr>
            <a:spLocks noGrp="1"/>
          </p:cNvSpPr>
          <p:nvPr>
            <p:ph type="sldNum" sz="quarter" idx="12"/>
          </p:nvPr>
        </p:nvSpPr>
        <p:spPr/>
        <p:txBody>
          <a:bodyPr/>
          <a:lstStyle>
            <a:lvl1pPr>
              <a:defRPr/>
            </a:lvl1pPr>
          </a:lstStyle>
          <a:p>
            <a:pPr>
              <a:defRPr/>
            </a:pPr>
            <a:fld id="{7945E4F8-F9CF-4529-8038-A2AF4C361155}" type="slidenum">
              <a:rPr lang="en-US"/>
              <a:pPr>
                <a:defRPr/>
              </a:pPr>
              <a:t>‹#›</a:t>
            </a:fld>
            <a:endParaRPr lang="en-US"/>
          </a:p>
        </p:txBody>
      </p:sp>
    </p:spTree>
    <p:extLst>
      <p:ext uri="{BB962C8B-B14F-4D97-AF65-F5344CB8AC3E}">
        <p14:creationId xmlns:p14="http://schemas.microsoft.com/office/powerpoint/2010/main" val="3493670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046D95-4B88-47E6-AB90-E6B4E0CEEF14}" type="datetime1">
              <a:rPr lang="en-US" smtClean="0"/>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do not Reproduce or transmit</a:t>
            </a:r>
          </a:p>
        </p:txBody>
      </p:sp>
      <p:sp>
        <p:nvSpPr>
          <p:cNvPr id="6" name="Slide Number Placeholder 5"/>
          <p:cNvSpPr>
            <a:spLocks noGrp="1"/>
          </p:cNvSpPr>
          <p:nvPr>
            <p:ph type="sldNum" sz="quarter" idx="12"/>
          </p:nvPr>
        </p:nvSpPr>
        <p:spPr/>
        <p:txBody>
          <a:bodyPr/>
          <a:lstStyle>
            <a:lvl1pPr>
              <a:defRPr/>
            </a:lvl1pPr>
          </a:lstStyle>
          <a:p>
            <a:pPr>
              <a:defRPr/>
            </a:pPr>
            <a:fld id="{9BF026B4-AEE7-4B43-A8D6-1A1D8D4D7F79}" type="slidenum">
              <a:rPr lang="en-US"/>
              <a:pPr>
                <a:defRPr/>
              </a:pPr>
              <a:t>‹#›</a:t>
            </a:fld>
            <a:endParaRPr lang="en-US"/>
          </a:p>
        </p:txBody>
      </p:sp>
    </p:spTree>
    <p:extLst>
      <p:ext uri="{BB962C8B-B14F-4D97-AF65-F5344CB8AC3E}">
        <p14:creationId xmlns:p14="http://schemas.microsoft.com/office/powerpoint/2010/main" val="53440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4" name="Oval 8"/>
          <p:cNvSpPr/>
          <p:nvPr/>
        </p:nvSpPr>
        <p:spPr bwMode="auto">
          <a:xfrm>
            <a:off x="8245475" y="323850"/>
            <a:ext cx="180975" cy="285750"/>
          </a:xfrm>
          <a:prstGeom prst="ellipse">
            <a:avLst/>
          </a:prstGeom>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3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4829" y="236538"/>
            <a:ext cx="120450" cy="29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7581900" y="623888"/>
            <a:ext cx="1106488" cy="21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5"/>
          <p:cNvCxnSpPr/>
          <p:nvPr userDrawn="1"/>
        </p:nvCxnSpPr>
        <p:spPr>
          <a:xfrm flipV="1">
            <a:off x="415925" y="842963"/>
            <a:ext cx="8337550" cy="127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11"/>
          <p:cNvSpPr txBox="1">
            <a:spLocks noChangeArrowheads="1"/>
          </p:cNvSpPr>
          <p:nvPr userDrawn="1"/>
        </p:nvSpPr>
        <p:spPr bwMode="auto">
          <a:xfrm>
            <a:off x="4814888" y="6437313"/>
            <a:ext cx="42545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241" tIns="28621" rIns="57241" bIns="2862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fr-FR" sz="800" b="1" i="1">
                <a:solidFill>
                  <a:srgbClr val="254061"/>
                </a:solidFill>
              </a:rPr>
              <a:t>Dedicated to healing and not Hiding the Problem of Digital Dermatitis</a:t>
            </a:r>
          </a:p>
        </p:txBody>
      </p:sp>
      <p:grpSp>
        <p:nvGrpSpPr>
          <p:cNvPr id="9" name="Group 12"/>
          <p:cNvGrpSpPr>
            <a:grpSpLocks/>
          </p:cNvGrpSpPr>
          <p:nvPr userDrawn="1"/>
        </p:nvGrpSpPr>
        <p:grpSpPr bwMode="auto">
          <a:xfrm>
            <a:off x="4657725" y="6442075"/>
            <a:ext cx="938213" cy="228600"/>
            <a:chOff x="4137775" y="5527951"/>
            <a:chExt cx="6298997" cy="1787297"/>
          </a:xfrm>
        </p:grpSpPr>
        <p:pic>
          <p:nvPicPr>
            <p:cNvPr id="10"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7775" y="5527951"/>
              <a:ext cx="6154892" cy="17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075696" y="6607780"/>
              <a:ext cx="5361076" cy="707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12" name="Straight Connector 17"/>
          <p:cNvCxnSpPr/>
          <p:nvPr userDrawn="1"/>
        </p:nvCxnSpPr>
        <p:spPr>
          <a:xfrm flipV="1">
            <a:off x="395288" y="6362700"/>
            <a:ext cx="8337550" cy="127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7"/>
          <p:cNvSpPr>
            <a:spLocks noChangeArrowheads="1"/>
          </p:cNvSpPr>
          <p:nvPr userDrawn="1"/>
        </p:nvSpPr>
        <p:spPr bwMode="auto">
          <a:xfrm>
            <a:off x="1809750" y="6424613"/>
            <a:ext cx="24860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241" tIns="28621" rIns="57241" bIns="2862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CA" altLang="fr-FR" sz="900">
                <a:solidFill>
                  <a:srgbClr val="254061"/>
                </a:solidFill>
              </a:rPr>
              <a:t>FOR DISCUSSION PURPOSES ONLY - CONFIDENTIAL</a:t>
            </a:r>
            <a:endParaRPr lang="en-US" altLang="fr-FR" sz="900">
              <a:solidFill>
                <a:srgbClr val="254061"/>
              </a:solidFill>
            </a:endParaRPr>
          </a:p>
        </p:txBody>
      </p:sp>
      <p:sp>
        <p:nvSpPr>
          <p:cNvPr id="14" name="Slide Number Placeholder 3"/>
          <p:cNvSpPr>
            <a:spLocks noGrp="1"/>
          </p:cNvSpPr>
          <p:nvPr userDrawn="1">
            <p:ph type="sldNum" sz="quarter" idx="10"/>
          </p:nvPr>
        </p:nvSpPr>
        <p:spPr/>
        <p:txBody>
          <a:bodyPr/>
          <a:lstStyle>
            <a:lvl1pPr>
              <a:defRPr/>
            </a:lvl1pPr>
          </a:lstStyle>
          <a:p>
            <a:pPr>
              <a:defRPr/>
            </a:pPr>
            <a:fld id="{633D8555-5847-46B9-8331-541014A7A6A1}" type="slidenum">
              <a:rPr lang="fr-CA"/>
              <a:pPr>
                <a:defRPr/>
              </a:pPr>
              <a:t>‹#›</a:t>
            </a:fld>
            <a:endParaRPr lang="fr-CA"/>
          </a:p>
        </p:txBody>
      </p:sp>
    </p:spTree>
    <p:extLst>
      <p:ext uri="{BB962C8B-B14F-4D97-AF65-F5344CB8AC3E}">
        <p14:creationId xmlns:p14="http://schemas.microsoft.com/office/powerpoint/2010/main" val="12242385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ymox1">
    <p:bg>
      <p:bgPr>
        <a:solidFill>
          <a:schemeClr val="bg2"/>
        </a:solidFill>
        <a:effectLst/>
      </p:bgPr>
    </p:bg>
    <p:spTree>
      <p:nvGrpSpPr>
        <p:cNvPr id="1" name=""/>
        <p:cNvGrpSpPr/>
        <p:nvPr/>
      </p:nvGrpSpPr>
      <p:grpSpPr>
        <a:xfrm>
          <a:off x="0" y="0"/>
          <a:ext cx="0" cy="0"/>
          <a:chOff x="0" y="0"/>
          <a:chExt cx="0" cy="0"/>
        </a:xfrm>
      </p:grpSpPr>
      <p:sp>
        <p:nvSpPr>
          <p:cNvPr id="2" name="Freeform 9"/>
          <p:cNvSpPr>
            <a:spLocks/>
          </p:cNvSpPr>
          <p:nvPr/>
        </p:nvSpPr>
        <p:spPr bwMode="auto">
          <a:xfrm flipV="1">
            <a:off x="0" y="6096000"/>
            <a:ext cx="9153525" cy="762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3" name="Freeform 10"/>
          <p:cNvSpPr>
            <a:spLocks/>
          </p:cNvSpPr>
          <p:nvPr/>
        </p:nvSpPr>
        <p:spPr bwMode="auto">
          <a:xfrm flipV="1">
            <a:off x="4381500" y="6553200"/>
            <a:ext cx="4762500" cy="3048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lumMod val="60000"/>
              <a:lumOff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4" name="Freeform 12"/>
          <p:cNvSpPr>
            <a:spLocks/>
          </p:cNvSpPr>
          <p:nvPr userDrawn="1"/>
        </p:nvSpPr>
        <p:spPr bwMode="auto">
          <a:xfrm flipV="1">
            <a:off x="0" y="6324600"/>
            <a:ext cx="91535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5" name="Freeform 13"/>
          <p:cNvSpPr>
            <a:spLocks/>
          </p:cNvSpPr>
          <p:nvPr userDrawn="1"/>
        </p:nvSpPr>
        <p:spPr bwMode="auto">
          <a:xfrm flipV="1">
            <a:off x="-9525" y="457200"/>
            <a:ext cx="9153525" cy="3048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cxnSp>
        <p:nvCxnSpPr>
          <p:cNvPr id="6" name="Straight Connector 15"/>
          <p:cNvCxnSpPr>
            <a:stCxn id="14" idx="4"/>
          </p:cNvCxnSpPr>
          <p:nvPr userDrawn="1"/>
        </p:nvCxnSpPr>
        <p:spPr>
          <a:xfrm>
            <a:off x="-3175" y="762000"/>
            <a:ext cx="9147175"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4"/>
          <p:cNvSpPr>
            <a:spLocks noGrp="1"/>
          </p:cNvSpPr>
          <p:nvPr>
            <p:ph type="dt" sz="half" idx="10"/>
          </p:nvPr>
        </p:nvSpPr>
        <p:spPr/>
        <p:txBody>
          <a:bodyPr/>
          <a:lstStyle>
            <a:lvl1pPr>
              <a:defRPr/>
            </a:lvl1pPr>
          </a:lstStyle>
          <a:p>
            <a:pPr>
              <a:defRPr/>
            </a:pPr>
            <a:fld id="{292B3137-A26E-49A0-8D9C-2608658DDED6}" type="datetime1">
              <a:rPr lang="en-US" smtClean="0"/>
              <a:pPr>
                <a:defRPr/>
              </a:pPr>
              <a:t>4/30/2020</a:t>
            </a:fld>
            <a:endParaRPr lang="en-US"/>
          </a:p>
        </p:txBody>
      </p:sp>
      <p:sp>
        <p:nvSpPr>
          <p:cNvPr id="8" name="Footer Placeholder 5"/>
          <p:cNvSpPr>
            <a:spLocks noGrp="1"/>
          </p:cNvSpPr>
          <p:nvPr>
            <p:ph type="ftr" sz="quarter" idx="11"/>
          </p:nvPr>
        </p:nvSpPr>
        <p:spPr>
          <a:xfrm>
            <a:off x="1295400" y="6172200"/>
            <a:ext cx="3352800" cy="365125"/>
          </a:xfrm>
        </p:spPr>
        <p:txBody>
          <a:bodyPr/>
          <a:lstStyle>
            <a:lvl1pPr>
              <a:defRPr sz="1100" smtClean="0">
                <a:latin typeface="+mj-lt"/>
              </a:defRPr>
            </a:lvl1pPr>
          </a:lstStyle>
          <a:p>
            <a:pPr>
              <a:defRPr/>
            </a:pPr>
            <a:r>
              <a:rPr lang="en-US"/>
              <a:t>Strictly Confidential do not Reproduce or transmit</a:t>
            </a:r>
          </a:p>
        </p:txBody>
      </p:sp>
      <p:sp>
        <p:nvSpPr>
          <p:cNvPr id="9" name="Slide Number Placeholder 6"/>
          <p:cNvSpPr>
            <a:spLocks noGrp="1"/>
          </p:cNvSpPr>
          <p:nvPr>
            <p:ph type="sldNum" sz="quarter" idx="12"/>
          </p:nvPr>
        </p:nvSpPr>
        <p:spPr>
          <a:xfrm>
            <a:off x="8305800" y="6096000"/>
            <a:ext cx="609600" cy="365125"/>
          </a:xfrm>
        </p:spPr>
        <p:txBody>
          <a:bodyPr/>
          <a:lstStyle>
            <a:lvl1pPr>
              <a:defRPr sz="1400" b="1" smtClean="0"/>
            </a:lvl1pPr>
          </a:lstStyle>
          <a:p>
            <a:pPr>
              <a:defRPr/>
            </a:pPr>
            <a:fld id="{EDFACF67-7B98-4730-9F8C-8595A4062161}" type="slidenum">
              <a:rPr lang="en-US"/>
              <a:pPr>
                <a:defRPr/>
              </a:pPr>
              <a:t>‹#›</a:t>
            </a:fld>
            <a:endParaRPr lang="en-US"/>
          </a:p>
        </p:txBody>
      </p:sp>
    </p:spTree>
    <p:extLst>
      <p:ext uri="{BB962C8B-B14F-4D97-AF65-F5344CB8AC3E}">
        <p14:creationId xmlns:p14="http://schemas.microsoft.com/office/powerpoint/2010/main" val="3782498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ise2">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58200" y="6400800"/>
            <a:ext cx="609600" cy="365125"/>
          </a:xfrm>
        </p:spPr>
        <p:txBody>
          <a:bodyPr/>
          <a:lstStyle>
            <a:lvl1pPr>
              <a:defRPr sz="1400" b="1"/>
            </a:lvl1pPr>
          </a:lstStyle>
          <a:p>
            <a:fld id="{B76AC43D-16A8-45AA-8AA8-D6EA182057DF}" type="slidenum">
              <a:rPr lang="en-US" smtClean="0"/>
              <a:pPr/>
              <a:t>‹#›</a:t>
            </a:fld>
            <a:endParaRPr lang="en-US"/>
          </a:p>
        </p:txBody>
      </p:sp>
      <p:cxnSp>
        <p:nvCxnSpPr>
          <p:cNvPr id="16" name="Straight Connector 15"/>
          <p:cNvCxnSpPr/>
          <p:nvPr userDrawn="1"/>
        </p:nvCxnSpPr>
        <p:spPr>
          <a:xfrm>
            <a:off x="0" y="6324600"/>
            <a:ext cx="86868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0" y="838200"/>
            <a:ext cx="9144000" cy="0"/>
          </a:xfrm>
          <a:prstGeom prst="line">
            <a:avLst/>
          </a:prstGeom>
          <a:ln w="111125" cmpd="sng">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cstate="print"/>
          <a:stretch>
            <a:fillRect/>
          </a:stretch>
        </p:blipFill>
        <p:spPr>
          <a:xfrm>
            <a:off x="18826" y="6324600"/>
            <a:ext cx="3353091" cy="365792"/>
          </a:xfrm>
          <a:prstGeom prst="rect">
            <a:avLst/>
          </a:prstGeom>
        </p:spPr>
      </p:pic>
      <p:sp>
        <p:nvSpPr>
          <p:cNvPr id="8" name="Espace réservé de la date 7"/>
          <p:cNvSpPr>
            <a:spLocks noGrp="1"/>
          </p:cNvSpPr>
          <p:nvPr>
            <p:ph type="dt" sz="half" idx="13"/>
          </p:nvPr>
        </p:nvSpPr>
        <p:spPr>
          <a:xfrm>
            <a:off x="37652" y="6492875"/>
            <a:ext cx="2133600" cy="365125"/>
          </a:xfrm>
        </p:spPr>
        <p:txBody>
          <a:bodyPr/>
          <a:lstStyle/>
          <a:p>
            <a:fld id="{60CD139B-EAF6-4B42-B8B2-03BD65652E3D}" type="datetime1">
              <a:rPr lang="en-US" smtClean="0"/>
              <a:pPr/>
              <a:t>4/30/2020</a:t>
            </a:fld>
            <a:endParaRPr lang="en-US"/>
          </a:p>
        </p:txBody>
      </p:sp>
      <p:sp>
        <p:nvSpPr>
          <p:cNvPr id="10" name="Espace réservé du pied de page 9"/>
          <p:cNvSpPr>
            <a:spLocks noGrp="1"/>
          </p:cNvSpPr>
          <p:nvPr>
            <p:ph type="ftr" sz="quarter" idx="14"/>
          </p:nvPr>
        </p:nvSpPr>
        <p:spPr/>
        <p:txBody>
          <a:bodyPr/>
          <a:lstStyle/>
          <a:p>
            <a:r>
              <a:rPr lang="en-US"/>
              <a:t>Strictly Confidential do not Reproduce or transmit</a:t>
            </a:r>
          </a:p>
        </p:txBody>
      </p:sp>
      <p:pic>
        <p:nvPicPr>
          <p:cNvPr id="214017" name="Picture 1" descr="C:\Users\Palantoni\Desktop\THYMOX\logo.png"/>
          <p:cNvPicPr>
            <a:picLocks noChangeAspect="1" noChangeArrowheads="1"/>
          </p:cNvPicPr>
          <p:nvPr userDrawn="1"/>
        </p:nvPicPr>
        <p:blipFill>
          <a:blip r:embed="rId3" cstate="print"/>
          <a:srcRect/>
          <a:stretch>
            <a:fillRect/>
          </a:stretch>
        </p:blipFill>
        <p:spPr bwMode="auto">
          <a:xfrm>
            <a:off x="7391400" y="6096000"/>
            <a:ext cx="1295400" cy="575904"/>
          </a:xfrm>
          <a:prstGeom prst="rect">
            <a:avLst/>
          </a:prstGeom>
          <a:noFill/>
          <a:ln w="12700">
            <a:solidFill>
              <a:schemeClr val="tx1"/>
            </a:solidFill>
          </a:ln>
        </p:spPr>
      </p:pic>
    </p:spTree>
    <p:extLst>
      <p:ext uri="{BB962C8B-B14F-4D97-AF65-F5344CB8AC3E}">
        <p14:creationId xmlns:p14="http://schemas.microsoft.com/office/powerpoint/2010/main" val="307576481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A60FE2C-9E3D-49E4-BE3D-EA1502F85E80}"/>
              </a:ext>
            </a:extLst>
          </p:cNvPr>
          <p:cNvSpPr>
            <a:spLocks noGrp="1"/>
          </p:cNvSpPr>
          <p:nvPr>
            <p:ph type="ftr" sz="quarter" idx="11"/>
          </p:nvPr>
        </p:nvSpPr>
        <p:spPr>
          <a:xfrm>
            <a:off x="1984723" y="6215646"/>
            <a:ext cx="3086100" cy="365125"/>
          </a:xfrm>
        </p:spPr>
        <p:txBody>
          <a:bodyPr/>
          <a:lstStyle/>
          <a:p>
            <a:r>
              <a:rPr lang="en-US"/>
              <a:t>Strictly Confidential, for working and discussion purposes only</a:t>
            </a:r>
          </a:p>
        </p:txBody>
      </p:sp>
      <p:pic>
        <p:nvPicPr>
          <p:cNvPr id="7" name="Image 4">
            <a:extLst>
              <a:ext uri="{FF2B5EF4-FFF2-40B4-BE49-F238E27FC236}">
                <a16:creationId xmlns:a16="http://schemas.microsoft.com/office/drawing/2014/main" id="{D70A08D8-3FD6-4D5C-9EC3-D90DD1792F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8376" y="6083272"/>
            <a:ext cx="1500720" cy="583614"/>
          </a:xfrm>
          <a:prstGeom prst="rect">
            <a:avLst/>
          </a:prstGeom>
        </p:spPr>
      </p:pic>
      <p:cxnSp>
        <p:nvCxnSpPr>
          <p:cNvPr id="10" name="Straight Connector 9">
            <a:extLst>
              <a:ext uri="{FF2B5EF4-FFF2-40B4-BE49-F238E27FC236}">
                <a16:creationId xmlns:a16="http://schemas.microsoft.com/office/drawing/2014/main" id="{C7B16A6E-0FE8-4917-A2F0-1E86EDDEE25A}"/>
              </a:ext>
            </a:extLst>
          </p:cNvPr>
          <p:cNvCxnSpPr/>
          <p:nvPr userDrawn="1"/>
        </p:nvCxnSpPr>
        <p:spPr>
          <a:xfrm>
            <a:off x="0" y="5919537"/>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226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E071-A0B4-4451-845E-2DD38B5367C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B75EE2C-CD0A-4C5E-86A5-30E66407AA4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F515456-A245-4A25-887B-982BC1D7943F}"/>
              </a:ext>
            </a:extLst>
          </p:cNvPr>
          <p:cNvSpPr>
            <a:spLocks noGrp="1"/>
          </p:cNvSpPr>
          <p:nvPr>
            <p:ph type="dt" sz="half" idx="10"/>
          </p:nvPr>
        </p:nvSpPr>
        <p:spPr/>
        <p:txBody>
          <a:bodyPr/>
          <a:lstStyle/>
          <a:p>
            <a:fld id="{5C0DD195-A60F-40F8-BFA0-8955BF7EF2DF}" type="datetimeFigureOut">
              <a:rPr lang="en-US" smtClean="0"/>
              <a:t>4/30/2020</a:t>
            </a:fld>
            <a:endParaRPr lang="en-US"/>
          </a:p>
        </p:txBody>
      </p:sp>
      <p:sp>
        <p:nvSpPr>
          <p:cNvPr id="5" name="Footer Placeholder 4">
            <a:extLst>
              <a:ext uri="{FF2B5EF4-FFF2-40B4-BE49-F238E27FC236}">
                <a16:creationId xmlns:a16="http://schemas.microsoft.com/office/drawing/2014/main" id="{CB8C44E9-0913-4CC6-A072-E6F9C48F3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06FD1-64F8-4F53-93F5-AE76A99A3372}"/>
              </a:ext>
            </a:extLst>
          </p:cNvPr>
          <p:cNvSpPr>
            <a:spLocks noGrp="1"/>
          </p:cNvSpPr>
          <p:nvPr>
            <p:ph type="sldNum" sz="quarter" idx="12"/>
          </p:nvPr>
        </p:nvSpPr>
        <p:spPr/>
        <p:txBody>
          <a:bodyPr/>
          <a:lstStyle/>
          <a:p>
            <a:fld id="{F2CDA745-88C1-4528-9963-F23B8B8F4669}" type="slidenum">
              <a:rPr lang="en-US" smtClean="0"/>
              <a:t>‹#›</a:t>
            </a:fld>
            <a:endParaRPr lang="en-US"/>
          </a:p>
        </p:txBody>
      </p:sp>
    </p:spTree>
    <p:extLst>
      <p:ext uri="{BB962C8B-B14F-4D97-AF65-F5344CB8AC3E}">
        <p14:creationId xmlns:p14="http://schemas.microsoft.com/office/powerpoint/2010/main" val="170549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1441-EED3-4C4D-9D50-128603A18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A5F2B-7E15-4769-BD4F-4DD3480ACC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D77FF-DEA5-41F8-9CFA-D43535C4337F}"/>
              </a:ext>
            </a:extLst>
          </p:cNvPr>
          <p:cNvSpPr>
            <a:spLocks noGrp="1"/>
          </p:cNvSpPr>
          <p:nvPr>
            <p:ph type="dt" sz="half" idx="10"/>
          </p:nvPr>
        </p:nvSpPr>
        <p:spPr/>
        <p:txBody>
          <a:bodyPr/>
          <a:lstStyle/>
          <a:p>
            <a:fld id="{5C0DD195-A60F-40F8-BFA0-8955BF7EF2DF}" type="datetimeFigureOut">
              <a:rPr lang="en-US" smtClean="0"/>
              <a:t>4/30/2020</a:t>
            </a:fld>
            <a:endParaRPr lang="en-US"/>
          </a:p>
        </p:txBody>
      </p:sp>
      <p:sp>
        <p:nvSpPr>
          <p:cNvPr id="5" name="Footer Placeholder 4">
            <a:extLst>
              <a:ext uri="{FF2B5EF4-FFF2-40B4-BE49-F238E27FC236}">
                <a16:creationId xmlns:a16="http://schemas.microsoft.com/office/drawing/2014/main" id="{192F76FE-24F2-4FEC-A062-1BE528EE8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3EC35-4FD9-4E32-AD38-A6FA6F915840}"/>
              </a:ext>
            </a:extLst>
          </p:cNvPr>
          <p:cNvSpPr>
            <a:spLocks noGrp="1"/>
          </p:cNvSpPr>
          <p:nvPr>
            <p:ph type="sldNum" sz="quarter" idx="12"/>
          </p:nvPr>
        </p:nvSpPr>
        <p:spPr/>
        <p:txBody>
          <a:bodyPr/>
          <a:lstStyle/>
          <a:p>
            <a:fld id="{F2CDA745-88C1-4528-9963-F23B8B8F4669}" type="slidenum">
              <a:rPr lang="en-US" smtClean="0"/>
              <a:t>‹#›</a:t>
            </a:fld>
            <a:endParaRPr lang="en-US"/>
          </a:p>
        </p:txBody>
      </p:sp>
    </p:spTree>
    <p:extLst>
      <p:ext uri="{BB962C8B-B14F-4D97-AF65-F5344CB8AC3E}">
        <p14:creationId xmlns:p14="http://schemas.microsoft.com/office/powerpoint/2010/main" val="29822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hymox1">
    <p:spTree>
      <p:nvGrpSpPr>
        <p:cNvPr id="1" name=""/>
        <p:cNvGrpSpPr/>
        <p:nvPr/>
      </p:nvGrpSpPr>
      <p:grpSpPr>
        <a:xfrm>
          <a:off x="0" y="0"/>
          <a:ext cx="0" cy="0"/>
          <a:chOff x="0" y="0"/>
          <a:chExt cx="0" cy="0"/>
        </a:xfrm>
      </p:grpSpPr>
      <p:sp>
        <p:nvSpPr>
          <p:cNvPr id="2" name="Rectangle 1"/>
          <p:cNvSpPr/>
          <p:nvPr/>
        </p:nvSpPr>
        <p:spPr>
          <a:xfrm>
            <a:off x="7239000" y="228600"/>
            <a:ext cx="1752600" cy="381000"/>
          </a:xfrm>
          <a:prstGeom prst="rect">
            <a:avLst/>
          </a:prstGeom>
          <a:solidFill>
            <a:schemeClr val="bg1"/>
          </a:solidFill>
          <a:ln w="19050">
            <a:solidFill>
              <a:schemeClr val="accent3">
                <a:lumMod val="75000"/>
              </a:schemeClr>
            </a:solidFill>
          </a:ln>
        </p:spPr>
        <p:txBody>
          <a:bodyPr anchor="ctr"/>
          <a:lstStyle/>
          <a:p>
            <a:pPr algn="ctr" defTabSz="457200" eaLnBrk="1" hangingPunct="1">
              <a:spcBef>
                <a:spcPct val="20000"/>
              </a:spcBef>
              <a:defRPr/>
            </a:pPr>
            <a:endParaRPr lang="en-US" sz="1100" b="1">
              <a:solidFill>
                <a:prstClr val="black"/>
              </a:solidFill>
              <a:cs typeface="Arial" pitchFamily="34" charset="0"/>
            </a:endParaRPr>
          </a:p>
        </p:txBody>
      </p:sp>
      <p:sp>
        <p:nvSpPr>
          <p:cNvPr id="3" name="Freeform 9"/>
          <p:cNvSpPr>
            <a:spLocks/>
          </p:cNvSpPr>
          <p:nvPr/>
        </p:nvSpPr>
        <p:spPr bwMode="auto">
          <a:xfrm flipV="1">
            <a:off x="0" y="6096000"/>
            <a:ext cx="9153525" cy="762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437" tIns="45719" rIns="91437" bIns="45719"/>
          <a:lstStyle/>
          <a:p>
            <a:pPr eaLnBrk="1" fontAlgn="auto" hangingPunct="1">
              <a:spcBef>
                <a:spcPts val="0"/>
              </a:spcBef>
              <a:spcAft>
                <a:spcPts val="0"/>
              </a:spcAft>
              <a:defRPr/>
            </a:pPr>
            <a:endParaRPr lang="en-US">
              <a:latin typeface="+mn-lt"/>
            </a:endParaRPr>
          </a:p>
        </p:txBody>
      </p:sp>
      <p:sp>
        <p:nvSpPr>
          <p:cNvPr id="4" name="Freeform 10"/>
          <p:cNvSpPr>
            <a:spLocks/>
          </p:cNvSpPr>
          <p:nvPr/>
        </p:nvSpPr>
        <p:spPr bwMode="auto">
          <a:xfrm flipV="1">
            <a:off x="4381500" y="6553200"/>
            <a:ext cx="4762500" cy="3048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lumMod val="60000"/>
              <a:lumOff val="40000"/>
            </a:schemeClr>
          </a:solidFill>
          <a:ln w="9525" cap="flat" cmpd="sng" algn="ctr">
            <a:noFill/>
            <a:prstDash val="solid"/>
            <a:round/>
            <a:headEnd type="none" w="med" len="med"/>
            <a:tailEnd type="none" w="med" len="med"/>
          </a:ln>
          <a:effectLst/>
        </p:spPr>
        <p:txBody>
          <a:bodyPr lIns="91437" tIns="45719" rIns="91437" bIns="45719"/>
          <a:lstStyle/>
          <a:p>
            <a:pPr eaLnBrk="1" fontAlgn="auto" hangingPunct="1">
              <a:spcBef>
                <a:spcPts val="0"/>
              </a:spcBef>
              <a:spcAft>
                <a:spcPts val="0"/>
              </a:spcAft>
              <a:defRPr/>
            </a:pPr>
            <a:endParaRPr lang="en-US">
              <a:latin typeface="+mn-lt"/>
            </a:endParaRPr>
          </a:p>
        </p:txBody>
      </p:sp>
      <p:sp>
        <p:nvSpPr>
          <p:cNvPr id="5" name="Freeform 12"/>
          <p:cNvSpPr>
            <a:spLocks/>
          </p:cNvSpPr>
          <p:nvPr userDrawn="1"/>
        </p:nvSpPr>
        <p:spPr bwMode="auto">
          <a:xfrm flipV="1">
            <a:off x="0" y="6324600"/>
            <a:ext cx="91535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lIns="91437" tIns="45719" rIns="91437" bIns="45719"/>
          <a:lstStyle/>
          <a:p>
            <a:pPr eaLnBrk="1" fontAlgn="auto" hangingPunct="1">
              <a:spcBef>
                <a:spcPts val="0"/>
              </a:spcBef>
              <a:spcAft>
                <a:spcPts val="0"/>
              </a:spcAft>
              <a:defRPr/>
            </a:pPr>
            <a:endParaRPr lang="en-US">
              <a:latin typeface="+mn-lt"/>
            </a:endParaRPr>
          </a:p>
        </p:txBody>
      </p:sp>
      <p:sp>
        <p:nvSpPr>
          <p:cNvPr id="6" name="Freeform 13"/>
          <p:cNvSpPr>
            <a:spLocks/>
          </p:cNvSpPr>
          <p:nvPr userDrawn="1"/>
        </p:nvSpPr>
        <p:spPr bwMode="auto">
          <a:xfrm flipV="1">
            <a:off x="-9525" y="457200"/>
            <a:ext cx="9153525" cy="3048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437" tIns="45719" rIns="91437" bIns="45719"/>
          <a:lstStyle/>
          <a:p>
            <a:pPr eaLnBrk="1" fontAlgn="auto" hangingPunct="1">
              <a:spcBef>
                <a:spcPts val="0"/>
              </a:spcBef>
              <a:spcAft>
                <a:spcPts val="0"/>
              </a:spcAft>
              <a:defRPr/>
            </a:pPr>
            <a:endParaRPr lang="en-US">
              <a:latin typeface="+mn-lt"/>
            </a:endParaRPr>
          </a:p>
        </p:txBody>
      </p:sp>
      <p:cxnSp>
        <p:nvCxnSpPr>
          <p:cNvPr id="7" name="Straight Connector 15"/>
          <p:cNvCxnSpPr>
            <a:stCxn id="14" idx="4"/>
          </p:cNvCxnSpPr>
          <p:nvPr userDrawn="1"/>
        </p:nvCxnSpPr>
        <p:spPr>
          <a:xfrm>
            <a:off x="-3175" y="762000"/>
            <a:ext cx="9147175"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Imag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2025" y="255588"/>
            <a:ext cx="1608138" cy="311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0"/>
          </p:nvPr>
        </p:nvSpPr>
        <p:spPr>
          <a:xfrm>
            <a:off x="1350963" y="6238875"/>
            <a:ext cx="3352800" cy="365125"/>
          </a:xfrm>
        </p:spPr>
        <p:txBody>
          <a:bodyPr/>
          <a:lstStyle>
            <a:lvl1pPr>
              <a:defRPr sz="1100" smtClean="0">
                <a:latin typeface="+mj-lt"/>
              </a:defRPr>
            </a:lvl1pPr>
          </a:lstStyle>
          <a:p>
            <a:pPr>
              <a:defRPr/>
            </a:pPr>
            <a:r>
              <a:rPr lang="en-US"/>
              <a:t>Strictly Confidential do not Reproduce or transmit</a:t>
            </a:r>
          </a:p>
        </p:txBody>
      </p:sp>
      <p:sp>
        <p:nvSpPr>
          <p:cNvPr id="10" name="Slide Number Placeholder 6"/>
          <p:cNvSpPr>
            <a:spLocks noGrp="1"/>
          </p:cNvSpPr>
          <p:nvPr>
            <p:ph type="sldNum" sz="quarter" idx="11"/>
          </p:nvPr>
        </p:nvSpPr>
        <p:spPr>
          <a:xfrm>
            <a:off x="8534400" y="6248400"/>
            <a:ext cx="609600" cy="365125"/>
          </a:xfrm>
        </p:spPr>
        <p:txBody>
          <a:bodyPr/>
          <a:lstStyle>
            <a:lvl1pPr>
              <a:defRPr sz="1400" b="1" smtClean="0"/>
            </a:lvl1pPr>
          </a:lstStyle>
          <a:p>
            <a:pPr>
              <a:defRPr/>
            </a:pPr>
            <a:fld id="{77C98625-2091-4C89-A732-89A607BF85C3}" type="slidenum">
              <a:rPr lang="en-US"/>
              <a:pPr>
                <a:defRPr/>
              </a:pPr>
              <a:t>‹#›</a:t>
            </a:fld>
            <a:endParaRPr lang="en-US"/>
          </a:p>
        </p:txBody>
      </p:sp>
      <p:sp>
        <p:nvSpPr>
          <p:cNvPr id="11" name="Date Placeholder 4"/>
          <p:cNvSpPr>
            <a:spLocks noGrp="1"/>
          </p:cNvSpPr>
          <p:nvPr>
            <p:ph type="dt" sz="half" idx="12"/>
          </p:nvPr>
        </p:nvSpPr>
        <p:spPr>
          <a:xfrm>
            <a:off x="0" y="6492875"/>
            <a:ext cx="2057400" cy="365125"/>
          </a:xfrm>
        </p:spPr>
        <p:txBody>
          <a:bodyPr/>
          <a:lstStyle>
            <a:lvl1pPr>
              <a:defRPr/>
            </a:lvl1pPr>
          </a:lstStyle>
          <a:p>
            <a:pPr>
              <a:defRPr/>
            </a:pPr>
            <a:fld id="{D36B708D-1327-44E8-9615-5989CF384F8D}" type="datetime1">
              <a:rPr lang="en-US" smtClean="0"/>
              <a:pPr>
                <a:defRPr/>
              </a:pPr>
              <a:t>4/30/2020</a:t>
            </a:fld>
            <a:endParaRPr lang="en-US"/>
          </a:p>
        </p:txBody>
      </p:sp>
    </p:spTree>
    <p:extLst>
      <p:ext uri="{BB962C8B-B14F-4D97-AF65-F5344CB8AC3E}">
        <p14:creationId xmlns:p14="http://schemas.microsoft.com/office/powerpoint/2010/main" val="42237050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3D33-C639-4FE9-B786-DB6EBC38B29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1C46F2E-D25B-4F19-A972-5B7D1ACFD0C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72F432-1BA4-42FB-91DD-95635B7A07C8}"/>
              </a:ext>
            </a:extLst>
          </p:cNvPr>
          <p:cNvSpPr>
            <a:spLocks noGrp="1"/>
          </p:cNvSpPr>
          <p:nvPr>
            <p:ph type="dt" sz="half" idx="10"/>
          </p:nvPr>
        </p:nvSpPr>
        <p:spPr/>
        <p:txBody>
          <a:bodyPr/>
          <a:lstStyle/>
          <a:p>
            <a:fld id="{5C0DD195-A60F-40F8-BFA0-8955BF7EF2DF}" type="datetimeFigureOut">
              <a:rPr lang="en-US" smtClean="0"/>
              <a:t>4/30/2020</a:t>
            </a:fld>
            <a:endParaRPr lang="en-US"/>
          </a:p>
        </p:txBody>
      </p:sp>
      <p:sp>
        <p:nvSpPr>
          <p:cNvPr id="5" name="Footer Placeholder 4">
            <a:extLst>
              <a:ext uri="{FF2B5EF4-FFF2-40B4-BE49-F238E27FC236}">
                <a16:creationId xmlns:a16="http://schemas.microsoft.com/office/drawing/2014/main" id="{9F583FA8-C3BC-40D9-90D2-4772900C6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B6CA9-543E-43FB-A97E-C442CD2DD56F}"/>
              </a:ext>
            </a:extLst>
          </p:cNvPr>
          <p:cNvSpPr>
            <a:spLocks noGrp="1"/>
          </p:cNvSpPr>
          <p:nvPr>
            <p:ph type="sldNum" sz="quarter" idx="12"/>
          </p:nvPr>
        </p:nvSpPr>
        <p:spPr/>
        <p:txBody>
          <a:bodyPr/>
          <a:lstStyle/>
          <a:p>
            <a:fld id="{F2CDA745-88C1-4528-9963-F23B8B8F4669}" type="slidenum">
              <a:rPr lang="en-US" smtClean="0"/>
              <a:t>‹#›</a:t>
            </a:fld>
            <a:endParaRPr lang="en-US"/>
          </a:p>
        </p:txBody>
      </p:sp>
    </p:spTree>
    <p:extLst>
      <p:ext uri="{BB962C8B-B14F-4D97-AF65-F5344CB8AC3E}">
        <p14:creationId xmlns:p14="http://schemas.microsoft.com/office/powerpoint/2010/main" val="1994644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A1F9-589D-42D2-9050-E1EB480623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8A7FC-7B72-4050-8B29-A7CED9F8D79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E52D6-1641-4A62-8296-26B53312038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A99808-4603-4047-9034-79BF4FB3C675}"/>
              </a:ext>
            </a:extLst>
          </p:cNvPr>
          <p:cNvSpPr>
            <a:spLocks noGrp="1"/>
          </p:cNvSpPr>
          <p:nvPr>
            <p:ph type="dt" sz="half" idx="10"/>
          </p:nvPr>
        </p:nvSpPr>
        <p:spPr/>
        <p:txBody>
          <a:bodyPr/>
          <a:lstStyle/>
          <a:p>
            <a:fld id="{5C0DD195-A60F-40F8-BFA0-8955BF7EF2DF}" type="datetimeFigureOut">
              <a:rPr lang="en-US" smtClean="0"/>
              <a:t>4/30/2020</a:t>
            </a:fld>
            <a:endParaRPr lang="en-US"/>
          </a:p>
        </p:txBody>
      </p:sp>
      <p:sp>
        <p:nvSpPr>
          <p:cNvPr id="6" name="Footer Placeholder 5">
            <a:extLst>
              <a:ext uri="{FF2B5EF4-FFF2-40B4-BE49-F238E27FC236}">
                <a16:creationId xmlns:a16="http://schemas.microsoft.com/office/drawing/2014/main" id="{E62A3AF9-6915-472B-9D21-9C8E4EFCC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C14B9-691B-4E9E-BE87-440FB72BA076}"/>
              </a:ext>
            </a:extLst>
          </p:cNvPr>
          <p:cNvSpPr>
            <a:spLocks noGrp="1"/>
          </p:cNvSpPr>
          <p:nvPr>
            <p:ph type="sldNum" sz="quarter" idx="12"/>
          </p:nvPr>
        </p:nvSpPr>
        <p:spPr/>
        <p:txBody>
          <a:bodyPr/>
          <a:lstStyle/>
          <a:p>
            <a:fld id="{F2CDA745-88C1-4528-9963-F23B8B8F4669}" type="slidenum">
              <a:rPr lang="en-US" smtClean="0"/>
              <a:t>‹#›</a:t>
            </a:fld>
            <a:endParaRPr lang="en-US"/>
          </a:p>
        </p:txBody>
      </p:sp>
    </p:spTree>
    <p:extLst>
      <p:ext uri="{BB962C8B-B14F-4D97-AF65-F5344CB8AC3E}">
        <p14:creationId xmlns:p14="http://schemas.microsoft.com/office/powerpoint/2010/main" val="3924499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E3A72-1204-4F35-846F-2B00FA9CEA4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2FA09-1200-4D0D-A2CC-5F1E3226DF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564F310-2391-460D-8214-7D6E87E9651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76B09-E26A-48CA-A4E6-400A40BE708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72F74F9-54D4-4DFF-AD20-51B3A0CA4E8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F32595-910A-45C3-9F30-6157DCD192B2}"/>
              </a:ext>
            </a:extLst>
          </p:cNvPr>
          <p:cNvSpPr>
            <a:spLocks noGrp="1"/>
          </p:cNvSpPr>
          <p:nvPr>
            <p:ph type="dt" sz="half" idx="10"/>
          </p:nvPr>
        </p:nvSpPr>
        <p:spPr/>
        <p:txBody>
          <a:bodyPr/>
          <a:lstStyle/>
          <a:p>
            <a:fld id="{5C0DD195-A60F-40F8-BFA0-8955BF7EF2DF}" type="datetimeFigureOut">
              <a:rPr lang="en-US" smtClean="0"/>
              <a:t>4/30/2020</a:t>
            </a:fld>
            <a:endParaRPr lang="en-US"/>
          </a:p>
        </p:txBody>
      </p:sp>
      <p:sp>
        <p:nvSpPr>
          <p:cNvPr id="8" name="Footer Placeholder 7">
            <a:extLst>
              <a:ext uri="{FF2B5EF4-FFF2-40B4-BE49-F238E27FC236}">
                <a16:creationId xmlns:a16="http://schemas.microsoft.com/office/drawing/2014/main" id="{6CEFFD15-3FA3-4E12-8AD3-7807DBB8B6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FBE008-71B6-45ED-ACF0-5C965DBA937B}"/>
              </a:ext>
            </a:extLst>
          </p:cNvPr>
          <p:cNvSpPr>
            <a:spLocks noGrp="1"/>
          </p:cNvSpPr>
          <p:nvPr>
            <p:ph type="sldNum" sz="quarter" idx="12"/>
          </p:nvPr>
        </p:nvSpPr>
        <p:spPr/>
        <p:txBody>
          <a:bodyPr/>
          <a:lstStyle/>
          <a:p>
            <a:fld id="{F2CDA745-88C1-4528-9963-F23B8B8F4669}" type="slidenum">
              <a:rPr lang="en-US" smtClean="0"/>
              <a:t>‹#›</a:t>
            </a:fld>
            <a:endParaRPr lang="en-US"/>
          </a:p>
        </p:txBody>
      </p:sp>
    </p:spTree>
    <p:extLst>
      <p:ext uri="{BB962C8B-B14F-4D97-AF65-F5344CB8AC3E}">
        <p14:creationId xmlns:p14="http://schemas.microsoft.com/office/powerpoint/2010/main" val="3269275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830C-27BC-490E-9FE4-3DCE490065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683208-8051-4040-B78D-7C59599E5279}"/>
              </a:ext>
            </a:extLst>
          </p:cNvPr>
          <p:cNvSpPr>
            <a:spLocks noGrp="1"/>
          </p:cNvSpPr>
          <p:nvPr>
            <p:ph type="dt" sz="half" idx="10"/>
          </p:nvPr>
        </p:nvSpPr>
        <p:spPr/>
        <p:txBody>
          <a:bodyPr/>
          <a:lstStyle/>
          <a:p>
            <a:fld id="{5C0DD195-A60F-40F8-BFA0-8955BF7EF2DF}" type="datetimeFigureOut">
              <a:rPr lang="en-US" smtClean="0"/>
              <a:t>4/30/2020</a:t>
            </a:fld>
            <a:endParaRPr lang="en-US"/>
          </a:p>
        </p:txBody>
      </p:sp>
      <p:sp>
        <p:nvSpPr>
          <p:cNvPr id="4" name="Footer Placeholder 3">
            <a:extLst>
              <a:ext uri="{FF2B5EF4-FFF2-40B4-BE49-F238E27FC236}">
                <a16:creationId xmlns:a16="http://schemas.microsoft.com/office/drawing/2014/main" id="{C215D1F1-C9A2-49D0-9EA0-7CB2247229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217D2B-0FC2-4D85-A5F1-E6FD9AF46FC4}"/>
              </a:ext>
            </a:extLst>
          </p:cNvPr>
          <p:cNvSpPr>
            <a:spLocks noGrp="1"/>
          </p:cNvSpPr>
          <p:nvPr>
            <p:ph type="sldNum" sz="quarter" idx="12"/>
          </p:nvPr>
        </p:nvSpPr>
        <p:spPr/>
        <p:txBody>
          <a:bodyPr/>
          <a:lstStyle/>
          <a:p>
            <a:fld id="{F2CDA745-88C1-4528-9963-F23B8B8F4669}" type="slidenum">
              <a:rPr lang="en-US" smtClean="0"/>
              <a:t>‹#›</a:t>
            </a:fld>
            <a:endParaRPr lang="en-US"/>
          </a:p>
        </p:txBody>
      </p:sp>
    </p:spTree>
    <p:extLst>
      <p:ext uri="{BB962C8B-B14F-4D97-AF65-F5344CB8AC3E}">
        <p14:creationId xmlns:p14="http://schemas.microsoft.com/office/powerpoint/2010/main" val="1522049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FBA9E5-47D5-4886-B26A-4A56DE6074B7}"/>
              </a:ext>
            </a:extLst>
          </p:cNvPr>
          <p:cNvSpPr>
            <a:spLocks noGrp="1"/>
          </p:cNvSpPr>
          <p:nvPr>
            <p:ph type="dt" sz="half" idx="10"/>
          </p:nvPr>
        </p:nvSpPr>
        <p:spPr/>
        <p:txBody>
          <a:bodyPr/>
          <a:lstStyle/>
          <a:p>
            <a:fld id="{5C0DD195-A60F-40F8-BFA0-8955BF7EF2DF}" type="datetimeFigureOut">
              <a:rPr lang="en-US" smtClean="0"/>
              <a:t>4/30/2020</a:t>
            </a:fld>
            <a:endParaRPr lang="en-US"/>
          </a:p>
        </p:txBody>
      </p:sp>
      <p:sp>
        <p:nvSpPr>
          <p:cNvPr id="3" name="Footer Placeholder 2">
            <a:extLst>
              <a:ext uri="{FF2B5EF4-FFF2-40B4-BE49-F238E27FC236}">
                <a16:creationId xmlns:a16="http://schemas.microsoft.com/office/drawing/2014/main" id="{F4060AD4-ABB5-4A25-8EDF-366DE5EA2E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CAB9DA-E8E7-4DA2-BE37-7BECF84697A3}"/>
              </a:ext>
            </a:extLst>
          </p:cNvPr>
          <p:cNvSpPr>
            <a:spLocks noGrp="1"/>
          </p:cNvSpPr>
          <p:nvPr>
            <p:ph type="sldNum" sz="quarter" idx="12"/>
          </p:nvPr>
        </p:nvSpPr>
        <p:spPr/>
        <p:txBody>
          <a:bodyPr/>
          <a:lstStyle/>
          <a:p>
            <a:fld id="{F2CDA745-88C1-4528-9963-F23B8B8F4669}" type="slidenum">
              <a:rPr lang="en-US" smtClean="0"/>
              <a:t>‹#›</a:t>
            </a:fld>
            <a:endParaRPr lang="en-US"/>
          </a:p>
        </p:txBody>
      </p:sp>
    </p:spTree>
    <p:extLst>
      <p:ext uri="{BB962C8B-B14F-4D97-AF65-F5344CB8AC3E}">
        <p14:creationId xmlns:p14="http://schemas.microsoft.com/office/powerpoint/2010/main" val="2255159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D7BD-3381-41BE-84C4-2159BA8F7E2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71606DB-9C66-4FB7-96F0-D17CB6707C6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5C1CC-AAFE-448B-B53D-BF6E35A6189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7809500-7E7B-4D06-8338-74C9645DE523}"/>
              </a:ext>
            </a:extLst>
          </p:cNvPr>
          <p:cNvSpPr>
            <a:spLocks noGrp="1"/>
          </p:cNvSpPr>
          <p:nvPr>
            <p:ph type="dt" sz="half" idx="10"/>
          </p:nvPr>
        </p:nvSpPr>
        <p:spPr/>
        <p:txBody>
          <a:bodyPr/>
          <a:lstStyle/>
          <a:p>
            <a:fld id="{5C0DD195-A60F-40F8-BFA0-8955BF7EF2DF}" type="datetimeFigureOut">
              <a:rPr lang="en-US" smtClean="0"/>
              <a:t>4/30/2020</a:t>
            </a:fld>
            <a:endParaRPr lang="en-US"/>
          </a:p>
        </p:txBody>
      </p:sp>
      <p:sp>
        <p:nvSpPr>
          <p:cNvPr id="6" name="Footer Placeholder 5">
            <a:extLst>
              <a:ext uri="{FF2B5EF4-FFF2-40B4-BE49-F238E27FC236}">
                <a16:creationId xmlns:a16="http://schemas.microsoft.com/office/drawing/2014/main" id="{0D918D4B-FD95-4557-9ED8-C9EBC87E6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192F0-A38A-4B99-ABE8-8689E9ECD645}"/>
              </a:ext>
            </a:extLst>
          </p:cNvPr>
          <p:cNvSpPr>
            <a:spLocks noGrp="1"/>
          </p:cNvSpPr>
          <p:nvPr>
            <p:ph type="sldNum" sz="quarter" idx="12"/>
          </p:nvPr>
        </p:nvSpPr>
        <p:spPr/>
        <p:txBody>
          <a:bodyPr/>
          <a:lstStyle/>
          <a:p>
            <a:fld id="{F2CDA745-88C1-4528-9963-F23B8B8F4669}" type="slidenum">
              <a:rPr lang="en-US" smtClean="0"/>
              <a:t>‹#›</a:t>
            </a:fld>
            <a:endParaRPr lang="en-US"/>
          </a:p>
        </p:txBody>
      </p:sp>
    </p:spTree>
    <p:extLst>
      <p:ext uri="{BB962C8B-B14F-4D97-AF65-F5344CB8AC3E}">
        <p14:creationId xmlns:p14="http://schemas.microsoft.com/office/powerpoint/2010/main" val="3298819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524E-C087-4EF1-B96B-285E621C663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1634C60-148D-4FC9-8A47-5432EA39207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436422E-ADEE-41F5-AF63-3D3D63B6AB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2E2BB69-0704-4F80-B04B-61553376101B}"/>
              </a:ext>
            </a:extLst>
          </p:cNvPr>
          <p:cNvSpPr>
            <a:spLocks noGrp="1"/>
          </p:cNvSpPr>
          <p:nvPr>
            <p:ph type="dt" sz="half" idx="10"/>
          </p:nvPr>
        </p:nvSpPr>
        <p:spPr/>
        <p:txBody>
          <a:bodyPr/>
          <a:lstStyle/>
          <a:p>
            <a:fld id="{5C0DD195-A60F-40F8-BFA0-8955BF7EF2DF}" type="datetimeFigureOut">
              <a:rPr lang="en-US" smtClean="0"/>
              <a:t>4/30/2020</a:t>
            </a:fld>
            <a:endParaRPr lang="en-US"/>
          </a:p>
        </p:txBody>
      </p:sp>
      <p:sp>
        <p:nvSpPr>
          <p:cNvPr id="6" name="Footer Placeholder 5">
            <a:extLst>
              <a:ext uri="{FF2B5EF4-FFF2-40B4-BE49-F238E27FC236}">
                <a16:creationId xmlns:a16="http://schemas.microsoft.com/office/drawing/2014/main" id="{E8199786-178B-4008-A7EA-A8117FB50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8026A8-FCCE-47A7-8F2A-1AA15950A62F}"/>
              </a:ext>
            </a:extLst>
          </p:cNvPr>
          <p:cNvSpPr>
            <a:spLocks noGrp="1"/>
          </p:cNvSpPr>
          <p:nvPr>
            <p:ph type="sldNum" sz="quarter" idx="12"/>
          </p:nvPr>
        </p:nvSpPr>
        <p:spPr/>
        <p:txBody>
          <a:bodyPr/>
          <a:lstStyle/>
          <a:p>
            <a:fld id="{F2CDA745-88C1-4528-9963-F23B8B8F4669}" type="slidenum">
              <a:rPr lang="en-US" smtClean="0"/>
              <a:t>‹#›</a:t>
            </a:fld>
            <a:endParaRPr lang="en-US"/>
          </a:p>
        </p:txBody>
      </p:sp>
    </p:spTree>
    <p:extLst>
      <p:ext uri="{BB962C8B-B14F-4D97-AF65-F5344CB8AC3E}">
        <p14:creationId xmlns:p14="http://schemas.microsoft.com/office/powerpoint/2010/main" val="2872750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9F63-FCD0-48BE-8424-7F851F7362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3C5249-DE28-467C-9018-8BACF457AC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D16FE-92CB-49D0-9D00-407AA2464C35}"/>
              </a:ext>
            </a:extLst>
          </p:cNvPr>
          <p:cNvSpPr>
            <a:spLocks noGrp="1"/>
          </p:cNvSpPr>
          <p:nvPr>
            <p:ph type="dt" sz="half" idx="10"/>
          </p:nvPr>
        </p:nvSpPr>
        <p:spPr/>
        <p:txBody>
          <a:bodyPr/>
          <a:lstStyle/>
          <a:p>
            <a:fld id="{5C0DD195-A60F-40F8-BFA0-8955BF7EF2DF}" type="datetimeFigureOut">
              <a:rPr lang="en-US" smtClean="0"/>
              <a:t>4/30/2020</a:t>
            </a:fld>
            <a:endParaRPr lang="en-US"/>
          </a:p>
        </p:txBody>
      </p:sp>
      <p:sp>
        <p:nvSpPr>
          <p:cNvPr id="5" name="Footer Placeholder 4">
            <a:extLst>
              <a:ext uri="{FF2B5EF4-FFF2-40B4-BE49-F238E27FC236}">
                <a16:creationId xmlns:a16="http://schemas.microsoft.com/office/drawing/2014/main" id="{36D4D6C9-45CE-4FBE-8E25-91A1ADDC9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6EC13-23AA-4573-BFC5-5352A16C8253}"/>
              </a:ext>
            </a:extLst>
          </p:cNvPr>
          <p:cNvSpPr>
            <a:spLocks noGrp="1"/>
          </p:cNvSpPr>
          <p:nvPr>
            <p:ph type="sldNum" sz="quarter" idx="12"/>
          </p:nvPr>
        </p:nvSpPr>
        <p:spPr/>
        <p:txBody>
          <a:bodyPr/>
          <a:lstStyle/>
          <a:p>
            <a:fld id="{F2CDA745-88C1-4528-9963-F23B8B8F4669}" type="slidenum">
              <a:rPr lang="en-US" smtClean="0"/>
              <a:t>‹#›</a:t>
            </a:fld>
            <a:endParaRPr lang="en-US"/>
          </a:p>
        </p:txBody>
      </p:sp>
    </p:spTree>
    <p:extLst>
      <p:ext uri="{BB962C8B-B14F-4D97-AF65-F5344CB8AC3E}">
        <p14:creationId xmlns:p14="http://schemas.microsoft.com/office/powerpoint/2010/main" val="427246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039D58-02B3-48A6-96E2-2B8881BF7E3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DD8E26-9472-4938-A390-DCC4C3F8FD8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2B8C7-4996-4D6A-95B6-4419D3F29A80}"/>
              </a:ext>
            </a:extLst>
          </p:cNvPr>
          <p:cNvSpPr>
            <a:spLocks noGrp="1"/>
          </p:cNvSpPr>
          <p:nvPr>
            <p:ph type="dt" sz="half" idx="10"/>
          </p:nvPr>
        </p:nvSpPr>
        <p:spPr/>
        <p:txBody>
          <a:bodyPr/>
          <a:lstStyle/>
          <a:p>
            <a:fld id="{5C0DD195-A60F-40F8-BFA0-8955BF7EF2DF}" type="datetimeFigureOut">
              <a:rPr lang="en-US" smtClean="0"/>
              <a:t>4/30/2020</a:t>
            </a:fld>
            <a:endParaRPr lang="en-US"/>
          </a:p>
        </p:txBody>
      </p:sp>
      <p:sp>
        <p:nvSpPr>
          <p:cNvPr id="5" name="Footer Placeholder 4">
            <a:extLst>
              <a:ext uri="{FF2B5EF4-FFF2-40B4-BE49-F238E27FC236}">
                <a16:creationId xmlns:a16="http://schemas.microsoft.com/office/drawing/2014/main" id="{91FA215D-9D60-4413-B03D-4DEA3B395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B1B69-9F6D-4F94-98E5-C09ED11C060B}"/>
              </a:ext>
            </a:extLst>
          </p:cNvPr>
          <p:cNvSpPr>
            <a:spLocks noGrp="1"/>
          </p:cNvSpPr>
          <p:nvPr>
            <p:ph type="sldNum" sz="quarter" idx="12"/>
          </p:nvPr>
        </p:nvSpPr>
        <p:spPr/>
        <p:txBody>
          <a:bodyPr/>
          <a:lstStyle/>
          <a:p>
            <a:fld id="{F2CDA745-88C1-4528-9963-F23B8B8F4669}" type="slidenum">
              <a:rPr lang="en-US" smtClean="0"/>
              <a:t>‹#›</a:t>
            </a:fld>
            <a:endParaRPr lang="en-US"/>
          </a:p>
        </p:txBody>
      </p:sp>
    </p:spTree>
    <p:extLst>
      <p:ext uri="{BB962C8B-B14F-4D97-AF65-F5344CB8AC3E}">
        <p14:creationId xmlns:p14="http://schemas.microsoft.com/office/powerpoint/2010/main" val="1634241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ise2">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58200" y="6400802"/>
            <a:ext cx="609600" cy="365125"/>
          </a:xfrm>
        </p:spPr>
        <p:txBody>
          <a:bodyPr/>
          <a:lstStyle>
            <a:lvl1pPr>
              <a:defRPr sz="1050" b="1"/>
            </a:lvl1pPr>
          </a:lstStyle>
          <a:p>
            <a:fld id="{B76AC43D-16A8-45AA-8AA8-D6EA182057DF}" type="slidenum">
              <a:rPr lang="en-US" smtClean="0"/>
              <a:pPr/>
              <a:t>‹#›</a:t>
            </a:fld>
            <a:endParaRPr lang="en-US"/>
          </a:p>
        </p:txBody>
      </p:sp>
      <p:cxnSp>
        <p:nvCxnSpPr>
          <p:cNvPr id="16" name="Straight Connector 15"/>
          <p:cNvCxnSpPr/>
          <p:nvPr userDrawn="1"/>
        </p:nvCxnSpPr>
        <p:spPr>
          <a:xfrm>
            <a:off x="0" y="6324600"/>
            <a:ext cx="86868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0" y="838200"/>
            <a:ext cx="9144000" cy="0"/>
          </a:xfrm>
          <a:prstGeom prst="line">
            <a:avLst/>
          </a:prstGeom>
          <a:ln w="111125"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cstate="print"/>
          <a:stretch>
            <a:fillRect/>
          </a:stretch>
        </p:blipFill>
        <p:spPr>
          <a:xfrm>
            <a:off x="18827" y="6324600"/>
            <a:ext cx="3353091" cy="365792"/>
          </a:xfrm>
          <a:prstGeom prst="rect">
            <a:avLst/>
          </a:prstGeom>
        </p:spPr>
      </p:pic>
      <p:sp>
        <p:nvSpPr>
          <p:cNvPr id="8" name="Espace réservé de la date 7"/>
          <p:cNvSpPr>
            <a:spLocks noGrp="1"/>
          </p:cNvSpPr>
          <p:nvPr>
            <p:ph type="dt" sz="half" idx="13"/>
          </p:nvPr>
        </p:nvSpPr>
        <p:spPr>
          <a:xfrm>
            <a:off x="37652" y="6492877"/>
            <a:ext cx="2133600" cy="365125"/>
          </a:xfrm>
        </p:spPr>
        <p:txBody>
          <a:bodyPr/>
          <a:lstStyle/>
          <a:p>
            <a:fld id="{60CD139B-EAF6-4B42-B8B2-03BD65652E3D}" type="datetime1">
              <a:rPr lang="en-US" smtClean="0"/>
              <a:pPr/>
              <a:t>4/30/2020</a:t>
            </a:fld>
            <a:endParaRPr lang="en-US"/>
          </a:p>
        </p:txBody>
      </p:sp>
      <p:sp>
        <p:nvSpPr>
          <p:cNvPr id="10" name="Espace réservé du pied de page 9"/>
          <p:cNvSpPr>
            <a:spLocks noGrp="1"/>
          </p:cNvSpPr>
          <p:nvPr>
            <p:ph type="ftr" sz="quarter" idx="14"/>
          </p:nvPr>
        </p:nvSpPr>
        <p:spPr/>
        <p:txBody>
          <a:bodyPr/>
          <a:lstStyle/>
          <a:p>
            <a:r>
              <a:rPr lang="en-US"/>
              <a:t>Strictly Confidential do not Reproduce or transmit</a:t>
            </a:r>
          </a:p>
        </p:txBody>
      </p:sp>
      <p:pic>
        <p:nvPicPr>
          <p:cNvPr id="214017" name="Picture 1" descr="C:\Users\Palantoni\Desktop\THYMOX\logo.png"/>
          <p:cNvPicPr>
            <a:picLocks noChangeAspect="1" noChangeArrowheads="1"/>
          </p:cNvPicPr>
          <p:nvPr userDrawn="1"/>
        </p:nvPicPr>
        <p:blipFill>
          <a:blip r:embed="rId3" cstate="print"/>
          <a:srcRect/>
          <a:stretch>
            <a:fillRect/>
          </a:stretch>
        </p:blipFill>
        <p:spPr bwMode="auto">
          <a:xfrm>
            <a:off x="7391400" y="6096000"/>
            <a:ext cx="1295400" cy="575904"/>
          </a:xfrm>
          <a:prstGeom prst="rect">
            <a:avLst/>
          </a:prstGeom>
          <a:noFill/>
          <a:ln w="12700">
            <a:solidFill>
              <a:schemeClr val="tx1"/>
            </a:solidFill>
          </a:ln>
        </p:spPr>
      </p:pic>
    </p:spTree>
    <p:extLst>
      <p:ext uri="{BB962C8B-B14F-4D97-AF65-F5344CB8AC3E}">
        <p14:creationId xmlns:p14="http://schemas.microsoft.com/office/powerpoint/2010/main" val="11460244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261A0-FB14-4240-BF6F-7E64CCAC8AF1}" type="datetime1">
              <a:rPr lang="en-US" smtClean="0"/>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do not Reproduce or transmit</a:t>
            </a:r>
          </a:p>
        </p:txBody>
      </p:sp>
      <p:sp>
        <p:nvSpPr>
          <p:cNvPr id="6" name="Slide Number Placeholder 5"/>
          <p:cNvSpPr>
            <a:spLocks noGrp="1"/>
          </p:cNvSpPr>
          <p:nvPr>
            <p:ph type="sldNum" sz="quarter" idx="12"/>
          </p:nvPr>
        </p:nvSpPr>
        <p:spPr/>
        <p:txBody>
          <a:bodyPr/>
          <a:lstStyle>
            <a:lvl1pPr>
              <a:defRPr/>
            </a:lvl1pPr>
          </a:lstStyle>
          <a:p>
            <a:pPr>
              <a:defRPr/>
            </a:pPr>
            <a:fld id="{7ED9EC84-A336-4A0A-9A6A-3D06F1C03723}" type="slidenum">
              <a:rPr lang="en-US"/>
              <a:pPr>
                <a:defRPr/>
              </a:pPr>
              <a:t>‹#›</a:t>
            </a:fld>
            <a:endParaRPr lang="en-US"/>
          </a:p>
        </p:txBody>
      </p:sp>
    </p:spTree>
    <p:extLst>
      <p:ext uri="{BB962C8B-B14F-4D97-AF65-F5344CB8AC3E}">
        <p14:creationId xmlns:p14="http://schemas.microsoft.com/office/powerpoint/2010/main" val="337461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C6CD11-8ADC-4E44-A1CE-A6A9CA666DF8}" type="datetime1">
              <a:rPr lang="en-US" smtClean="0"/>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do not Reproduce or transmit</a:t>
            </a:r>
          </a:p>
        </p:txBody>
      </p:sp>
      <p:sp>
        <p:nvSpPr>
          <p:cNvPr id="6" name="Slide Number Placeholder 5"/>
          <p:cNvSpPr>
            <a:spLocks noGrp="1"/>
          </p:cNvSpPr>
          <p:nvPr>
            <p:ph type="sldNum" sz="quarter" idx="12"/>
          </p:nvPr>
        </p:nvSpPr>
        <p:spPr/>
        <p:txBody>
          <a:bodyPr/>
          <a:lstStyle>
            <a:lvl1pPr>
              <a:defRPr/>
            </a:lvl1pPr>
          </a:lstStyle>
          <a:p>
            <a:pPr>
              <a:defRPr/>
            </a:pPr>
            <a:fld id="{74897104-1678-44FF-A299-AE911C0D178A}" type="slidenum">
              <a:rPr lang="en-US"/>
              <a:pPr>
                <a:defRPr/>
              </a:pPr>
              <a:t>‹#›</a:t>
            </a:fld>
            <a:endParaRPr lang="en-US"/>
          </a:p>
        </p:txBody>
      </p:sp>
    </p:spTree>
    <p:extLst>
      <p:ext uri="{BB962C8B-B14F-4D97-AF65-F5344CB8AC3E}">
        <p14:creationId xmlns:p14="http://schemas.microsoft.com/office/powerpoint/2010/main" val="222885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456583D-97A3-4A0B-82AF-7FB078064BCC}" type="datetime1">
              <a:rPr lang="en-US" smtClean="0"/>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do not Reproduce or transmit</a:t>
            </a:r>
          </a:p>
        </p:txBody>
      </p:sp>
      <p:sp>
        <p:nvSpPr>
          <p:cNvPr id="6" name="Slide Number Placeholder 5"/>
          <p:cNvSpPr>
            <a:spLocks noGrp="1"/>
          </p:cNvSpPr>
          <p:nvPr>
            <p:ph type="sldNum" sz="quarter" idx="12"/>
          </p:nvPr>
        </p:nvSpPr>
        <p:spPr/>
        <p:txBody>
          <a:bodyPr/>
          <a:lstStyle>
            <a:lvl1pPr>
              <a:defRPr/>
            </a:lvl1pPr>
          </a:lstStyle>
          <a:p>
            <a:pPr>
              <a:defRPr/>
            </a:pPr>
            <a:fld id="{15CE09D7-DBC9-464B-9C16-14D2345AB082}" type="slidenum">
              <a:rPr lang="en-US"/>
              <a:pPr>
                <a:defRPr/>
              </a:pPr>
              <a:t>‹#›</a:t>
            </a:fld>
            <a:endParaRPr lang="en-US"/>
          </a:p>
        </p:txBody>
      </p:sp>
    </p:spTree>
    <p:extLst>
      <p:ext uri="{BB962C8B-B14F-4D97-AF65-F5344CB8AC3E}">
        <p14:creationId xmlns:p14="http://schemas.microsoft.com/office/powerpoint/2010/main" val="18672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A4893E6-4FC1-49AB-A5D9-77658B30DD5E}" type="datetime1">
              <a:rPr lang="en-US" smtClean="0"/>
              <a:pPr>
                <a:defRPr/>
              </a:pPr>
              <a:t>4/30/2020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do not Reproduce or transmit</a:t>
            </a:r>
          </a:p>
        </p:txBody>
      </p:sp>
      <p:sp>
        <p:nvSpPr>
          <p:cNvPr id="7" name="Slide Number Placeholder 5"/>
          <p:cNvSpPr>
            <a:spLocks noGrp="1"/>
          </p:cNvSpPr>
          <p:nvPr>
            <p:ph type="sldNum" sz="quarter" idx="12"/>
          </p:nvPr>
        </p:nvSpPr>
        <p:spPr/>
        <p:txBody>
          <a:bodyPr/>
          <a:lstStyle>
            <a:lvl1pPr>
              <a:defRPr/>
            </a:lvl1pPr>
          </a:lstStyle>
          <a:p>
            <a:pPr>
              <a:defRPr/>
            </a:pPr>
            <a:fld id="{40D48ED5-A200-4203-9ACF-3B27F26F5B64}" type="slidenum">
              <a:rPr lang="en-US"/>
              <a:pPr>
                <a:defRPr/>
              </a:pPr>
              <a:t>‹#›</a:t>
            </a:fld>
            <a:endParaRPr lang="en-US"/>
          </a:p>
        </p:txBody>
      </p:sp>
    </p:spTree>
    <p:extLst>
      <p:ext uri="{BB962C8B-B14F-4D97-AF65-F5344CB8AC3E}">
        <p14:creationId xmlns:p14="http://schemas.microsoft.com/office/powerpoint/2010/main" val="394388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3D08FF8-6D55-4121-8E79-486012643DA7}" type="datetime1">
              <a:rPr lang="en-US" smtClean="0"/>
              <a:pPr>
                <a:defRPr/>
              </a:pPr>
              <a:t>4/30/2020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Strictly Confidential do not Reproduce or transmit</a:t>
            </a:r>
          </a:p>
        </p:txBody>
      </p:sp>
      <p:sp>
        <p:nvSpPr>
          <p:cNvPr id="9" name="Slide Number Placeholder 5"/>
          <p:cNvSpPr>
            <a:spLocks noGrp="1"/>
          </p:cNvSpPr>
          <p:nvPr>
            <p:ph type="sldNum" sz="quarter" idx="12"/>
          </p:nvPr>
        </p:nvSpPr>
        <p:spPr/>
        <p:txBody>
          <a:bodyPr/>
          <a:lstStyle>
            <a:lvl1pPr>
              <a:defRPr/>
            </a:lvl1pPr>
          </a:lstStyle>
          <a:p>
            <a:pPr>
              <a:defRPr/>
            </a:pPr>
            <a:fld id="{986C55EC-93CB-47AE-891E-2F6DD8B9D753}" type="slidenum">
              <a:rPr lang="en-US"/>
              <a:pPr>
                <a:defRPr/>
              </a:pPr>
              <a:t>‹#›</a:t>
            </a:fld>
            <a:endParaRPr lang="en-US"/>
          </a:p>
        </p:txBody>
      </p:sp>
    </p:spTree>
    <p:extLst>
      <p:ext uri="{BB962C8B-B14F-4D97-AF65-F5344CB8AC3E}">
        <p14:creationId xmlns:p14="http://schemas.microsoft.com/office/powerpoint/2010/main" val="27819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6CA9D0D-3CC2-4E95-91FB-CE7EC975BE06}" type="datetime1">
              <a:rPr lang="en-US" smtClean="0"/>
              <a:pPr>
                <a:defRPr/>
              </a:pPr>
              <a:t>4/30/2020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Strictly Confidential do not Reproduce or transmit</a:t>
            </a:r>
          </a:p>
        </p:txBody>
      </p:sp>
      <p:sp>
        <p:nvSpPr>
          <p:cNvPr id="5" name="Slide Number Placeholder 5"/>
          <p:cNvSpPr>
            <a:spLocks noGrp="1"/>
          </p:cNvSpPr>
          <p:nvPr>
            <p:ph type="sldNum" sz="quarter" idx="12"/>
          </p:nvPr>
        </p:nvSpPr>
        <p:spPr/>
        <p:txBody>
          <a:bodyPr/>
          <a:lstStyle>
            <a:lvl1pPr>
              <a:defRPr/>
            </a:lvl1pPr>
          </a:lstStyle>
          <a:p>
            <a:pPr>
              <a:defRPr/>
            </a:pPr>
            <a:fld id="{3678A7C6-F0F2-459C-BB9F-215035BC9AC7}" type="slidenum">
              <a:rPr lang="en-US"/>
              <a:pPr>
                <a:defRPr/>
              </a:pPr>
              <a:t>‹#›</a:t>
            </a:fld>
            <a:endParaRPr lang="en-US"/>
          </a:p>
        </p:txBody>
      </p:sp>
    </p:spTree>
    <p:extLst>
      <p:ext uri="{BB962C8B-B14F-4D97-AF65-F5344CB8AC3E}">
        <p14:creationId xmlns:p14="http://schemas.microsoft.com/office/powerpoint/2010/main" val="232299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0C80C1F-3754-434E-92FD-0DA3DE040328}" type="datetime1">
              <a:rPr lang="en-US" smtClean="0"/>
              <a:pPr>
                <a:defRPr/>
              </a:pPr>
              <a:t>4/30/2020</a:t>
            </a:fld>
            <a:endParaRPr lang="en-US"/>
          </a:p>
        </p:txBody>
      </p:sp>
      <p:sp>
        <p:nvSpPr>
          <p:cNvPr id="3" name="Footer Placeholder 2"/>
          <p:cNvSpPr>
            <a:spLocks noGrp="1"/>
          </p:cNvSpPr>
          <p:nvPr>
            <p:ph type="ftr" sz="quarter" idx="11"/>
          </p:nvPr>
        </p:nvSpPr>
        <p:spPr>
          <a:xfrm>
            <a:off x="2895600" y="6356350"/>
            <a:ext cx="3505200" cy="365125"/>
          </a:xfrm>
        </p:spPr>
        <p:txBody>
          <a:bodyPr/>
          <a:lstStyle>
            <a:lvl1pPr>
              <a:defRPr dirty="0"/>
            </a:lvl1pPr>
          </a:lstStyle>
          <a:p>
            <a:pPr>
              <a:defRPr/>
            </a:pPr>
            <a:r>
              <a:rPr lang="en-US"/>
              <a:t>Strictly Confidential do not Reproduce or transmit</a:t>
            </a:r>
          </a:p>
        </p:txBody>
      </p:sp>
    </p:spTree>
    <p:extLst>
      <p:ext uri="{BB962C8B-B14F-4D97-AF65-F5344CB8AC3E}">
        <p14:creationId xmlns:p14="http://schemas.microsoft.com/office/powerpoint/2010/main" val="163002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EE2B946-3B66-404B-923A-89F95578C04B}" type="datetime1">
              <a:rPr lang="en-US" smtClean="0"/>
              <a:pPr>
                <a:defRPr/>
              </a:pPr>
              <a:t>4/30/2020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r>
              <a:rPr lang="en-US"/>
              <a:t>Strictly Confidential do not Reproduce or transmit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131AF9C-E506-4B04-9DFF-257875FD7685}" type="slidenum">
              <a:rPr lang="en-US"/>
              <a:pPr>
                <a:defRPr/>
              </a:pPr>
              <a:t>‹#›</a:t>
            </a:fld>
            <a:endParaRPr lang="en-US"/>
          </a:p>
        </p:txBody>
      </p:sp>
    </p:spTree>
    <p:extLst>
      <p:ext uri="{BB962C8B-B14F-4D97-AF65-F5344CB8AC3E}">
        <p14:creationId xmlns:p14="http://schemas.microsoft.com/office/powerpoint/2010/main" val="17627761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703" r:id="rId17"/>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134ABE-BCBC-49A3-97EE-76D59ABBF76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510249-0EEC-423D-923C-7A27F45980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84C28-1AA9-4B09-AEEA-BE064703DC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0DD195-A60F-40F8-BFA0-8955BF7EF2DF}" type="datetimeFigureOut">
              <a:rPr lang="en-US" smtClean="0"/>
              <a:t>4/30/2020</a:t>
            </a:fld>
            <a:endParaRPr lang="en-US"/>
          </a:p>
        </p:txBody>
      </p:sp>
      <p:sp>
        <p:nvSpPr>
          <p:cNvPr id="5" name="Footer Placeholder 4">
            <a:extLst>
              <a:ext uri="{FF2B5EF4-FFF2-40B4-BE49-F238E27FC236}">
                <a16:creationId xmlns:a16="http://schemas.microsoft.com/office/drawing/2014/main" id="{FEE5F203-5DAA-411C-8573-112FA773DE7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4A45D4-CB69-4D43-8C40-752CB431B71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CDA745-88C1-4528-9963-F23B8B8F4669}" type="slidenum">
              <a:rPr lang="en-US" smtClean="0"/>
              <a:t>‹#›</a:t>
            </a:fld>
            <a:endParaRPr lang="en-US"/>
          </a:p>
        </p:txBody>
      </p:sp>
    </p:spTree>
    <p:extLst>
      <p:ext uri="{BB962C8B-B14F-4D97-AF65-F5344CB8AC3E}">
        <p14:creationId xmlns:p14="http://schemas.microsoft.com/office/powerpoint/2010/main" val="10008642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6.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6.xml"/><Relationship Id="rId7" Type="http://schemas.openxmlformats.org/officeDocument/2006/relationships/image" Target="../media/image2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23.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6.xml"/><Relationship Id="rId1" Type="http://schemas.openxmlformats.org/officeDocument/2006/relationships/tags" Target="../tags/tag25.xml"/><Relationship Id="rId5" Type="http://schemas.openxmlformats.org/officeDocument/2006/relationships/image" Target="../media/image30.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26.xml"/><Relationship Id="rId5" Type="http://schemas.openxmlformats.org/officeDocument/2006/relationships/hyperlink" Target="https://ppp.purdue.edu/wp-content/uploads/files/PPP-122.pdf" TargetMode="Externa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slideLayout" Target="../slideLayouts/slideLayout16.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6.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6.xml"/><Relationship Id="rId1" Type="http://schemas.openxmlformats.org/officeDocument/2006/relationships/tags" Target="../tags/tag31.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6.xml"/><Relationship Id="rId1" Type="http://schemas.openxmlformats.org/officeDocument/2006/relationships/tags" Target="../tags/tag3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slideLayout" Target="../slideLayouts/slideLayout16.xml"/><Relationship Id="rId1" Type="http://schemas.openxmlformats.org/officeDocument/2006/relationships/tags" Target="../tags/tag33.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16.xml"/><Relationship Id="rId1" Type="http://schemas.openxmlformats.org/officeDocument/2006/relationships/tags" Target="../tags/tag3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microsoft.com/office/2007/relationships/hdphoto" Target="../media/hdphoto3.wdp"/><Relationship Id="rId12" Type="http://schemas.openxmlformats.org/officeDocument/2006/relationships/image" Target="../media/image69.png"/><Relationship Id="rId2" Type="http://schemas.openxmlformats.org/officeDocument/2006/relationships/slideLayout" Target="../slideLayouts/slideLayout16.xml"/><Relationship Id="rId1" Type="http://schemas.openxmlformats.org/officeDocument/2006/relationships/tags" Target="../tags/tag35.xml"/><Relationship Id="rId6" Type="http://schemas.openxmlformats.org/officeDocument/2006/relationships/image" Target="../media/image65.png"/><Relationship Id="rId11" Type="http://schemas.openxmlformats.org/officeDocument/2006/relationships/image" Target="../media/image68.png"/><Relationship Id="rId5" Type="http://schemas.openxmlformats.org/officeDocument/2006/relationships/image" Target="../media/image64.jpeg"/><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hyperlink" Target="https://www.google.com/url?sa=i&amp;rct=j&amp;q=&amp;esrc=s&amp;source=images&amp;cd=&amp;cad=rja&amp;uact=8&amp;ved=2ahUKEwiFy4-GpqXhAhXzHDQIHe6BD1IQjRx6BAgBEAU&amp;url=https://www.crunchbase.com/organization/cdmv-inc&amp;psig=AOvVaw3LAbc3yNoQANrc5HdTpboM&amp;ust=1553878312237190"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slideLayout" Target="../slideLayouts/slideLayout16.xml"/><Relationship Id="rId7" Type="http://schemas.openxmlformats.org/officeDocument/2006/relationships/image" Target="../media/image73.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2.png"/><Relationship Id="rId11" Type="http://schemas.openxmlformats.org/officeDocument/2006/relationships/image" Target="../media/image76.jpeg"/><Relationship Id="rId5" Type="http://schemas.openxmlformats.org/officeDocument/2006/relationships/image" Target="../media/image71.png"/><Relationship Id="rId10" Type="http://schemas.microsoft.com/office/2007/relationships/hdphoto" Target="../media/hdphoto4.wdp"/><Relationship Id="rId4" Type="http://schemas.openxmlformats.org/officeDocument/2006/relationships/image" Target="../media/image70.jpeg"/><Relationship Id="rId9" Type="http://schemas.openxmlformats.org/officeDocument/2006/relationships/image" Target="../media/image75.png"/></Relationships>
</file>

<file path=ppt/slides/_rels/slide3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jpeg"/><Relationship Id="rId7" Type="http://schemas.openxmlformats.org/officeDocument/2006/relationships/image" Target="../media/image80.jpeg"/><Relationship Id="rId2" Type="http://schemas.openxmlformats.org/officeDocument/2006/relationships/slideLayout" Target="../slideLayouts/slideLayout16.xml"/><Relationship Id="rId1" Type="http://schemas.openxmlformats.org/officeDocument/2006/relationships/tags" Target="../tags/tag38.xml"/><Relationship Id="rId6" Type="http://schemas.microsoft.com/office/2007/relationships/hdphoto" Target="../media/hdphoto5.wdp"/><Relationship Id="rId5" Type="http://schemas.openxmlformats.org/officeDocument/2006/relationships/image" Target="../media/image79.png"/><Relationship Id="rId10" Type="http://schemas.openxmlformats.org/officeDocument/2006/relationships/image" Target="../media/image83.jpeg"/><Relationship Id="rId4" Type="http://schemas.openxmlformats.org/officeDocument/2006/relationships/image" Target="../media/image78.png"/><Relationship Id="rId9" Type="http://schemas.openxmlformats.org/officeDocument/2006/relationships/image" Target="../media/image82.png"/></Relationships>
</file>

<file path=ppt/slides/_rels/slide36.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slideLayout" Target="../slideLayouts/slideLayout16.xml"/><Relationship Id="rId7" Type="http://schemas.openxmlformats.org/officeDocument/2006/relationships/image" Target="../media/image86.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16.xml"/><Relationship Id="rId1" Type="http://schemas.openxmlformats.org/officeDocument/2006/relationships/tags" Target="../tags/tag41.xml"/><Relationship Id="rId4" Type="http://schemas.openxmlformats.org/officeDocument/2006/relationships/image" Target="../media/image89.jpeg"/></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16.xml"/><Relationship Id="rId1" Type="http://schemas.openxmlformats.org/officeDocument/2006/relationships/tags" Target="../tags/tag42.xml"/><Relationship Id="rId5" Type="http://schemas.openxmlformats.org/officeDocument/2006/relationships/image" Target="../media/image92.png"/><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11.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10.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9.jpeg"/><Relationship Id="rId5" Type="http://schemas.openxmlformats.org/officeDocument/2006/relationships/tags" Target="../tags/tag13.xml"/><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tags" Target="../tags/tag12.xml"/><Relationship Id="rId9" Type="http://schemas.openxmlformats.org/officeDocument/2006/relationships/slideLayout" Target="../slideLayouts/slideLayout29.xml"/><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29.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C55C90D-84DE-4666-AC1F-FE06269F69B1}"/>
              </a:ext>
            </a:extLst>
          </p:cNvPr>
          <p:cNvPicPr>
            <a:picLocks noChangeAspect="1"/>
          </p:cNvPicPr>
          <p:nvPr/>
        </p:nvPicPr>
        <p:blipFill>
          <a:blip r:embed="rId3"/>
          <a:stretch>
            <a:fillRect/>
          </a:stretch>
        </p:blipFill>
        <p:spPr>
          <a:xfrm>
            <a:off x="2214005" y="764635"/>
            <a:ext cx="4715990" cy="1820078"/>
          </a:xfrm>
          <a:prstGeom prst="rect">
            <a:avLst/>
          </a:prstGeom>
        </p:spPr>
      </p:pic>
      <p:sp>
        <p:nvSpPr>
          <p:cNvPr id="9" name="Rectangle 8"/>
          <p:cNvSpPr/>
          <p:nvPr/>
        </p:nvSpPr>
        <p:spPr>
          <a:xfrm>
            <a:off x="2730524" y="3151909"/>
            <a:ext cx="3459017" cy="1754326"/>
          </a:xfrm>
          <a:prstGeom prst="rect">
            <a:avLst/>
          </a:prstGeom>
        </p:spPr>
        <p:txBody>
          <a:bodyPr wrap="square">
            <a:spAutoFit/>
          </a:bodyPr>
          <a:lstStyle/>
          <a:p>
            <a:pPr lvl="0" algn="ctr"/>
            <a:r>
              <a:rPr lang="en-US" altLang="fr-FR" sz="3400" b="1" dirty="0">
                <a:solidFill>
                  <a:schemeClr val="tx1">
                    <a:lumMod val="65000"/>
                    <a:lumOff val="35000"/>
                  </a:schemeClr>
                </a:solidFill>
              </a:rPr>
              <a:t>Animal Health </a:t>
            </a:r>
            <a:r>
              <a:rPr lang="en-US" altLang="fr-FR" sz="4000" b="1" dirty="0">
                <a:solidFill>
                  <a:schemeClr val="tx1">
                    <a:lumMod val="65000"/>
                    <a:lumOff val="35000"/>
                  </a:schemeClr>
                </a:solidFill>
              </a:rPr>
              <a:t>Business Plan </a:t>
            </a:r>
            <a:r>
              <a:rPr lang="en-US" altLang="fr-FR" sz="3400" b="1" dirty="0">
                <a:solidFill>
                  <a:schemeClr val="tx1">
                    <a:lumMod val="65000"/>
                    <a:lumOff val="35000"/>
                  </a:schemeClr>
                </a:solidFill>
              </a:rPr>
              <a:t>Chinese Market</a:t>
            </a:r>
          </a:p>
        </p:txBody>
      </p:sp>
    </p:spTree>
    <p:extLst>
      <p:ext uri="{BB962C8B-B14F-4D97-AF65-F5344CB8AC3E}">
        <p14:creationId xmlns:p14="http://schemas.microsoft.com/office/powerpoint/2010/main" val="348988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C4F71B-0B28-437A-B93D-5CF86E89A6F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6AC43D-16A8-45AA-8AA8-D6EA182057DF}" type="slidenum">
              <a:rPr kumimoji="0" lang="en-US" sz="105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5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CF25CBBA-A532-4F1A-9D02-6024C9E45955}"/>
              </a:ext>
            </a:extLst>
          </p:cNvPr>
          <p:cNvSpPr txBox="1"/>
          <p:nvPr/>
        </p:nvSpPr>
        <p:spPr>
          <a:xfrm>
            <a:off x="3802580" y="1611310"/>
            <a:ext cx="1538840" cy="253916"/>
          </a:xfrm>
          <a:prstGeom prst="rect">
            <a:avLst/>
          </a:prstGeom>
          <a:solidFill>
            <a:schemeClr val="bg2">
              <a:lumMod val="9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prstClr val="black"/>
                </a:solidFill>
                <a:effectLst/>
                <a:uLnTx/>
                <a:uFillTx/>
                <a:latin typeface="Calibri"/>
                <a:ea typeface="+mn-ea"/>
                <a:cs typeface="+mn-cs"/>
              </a:rPr>
              <a:t>BOARD OF DIRECTORS</a:t>
            </a:r>
          </a:p>
        </p:txBody>
      </p:sp>
      <p:sp>
        <p:nvSpPr>
          <p:cNvPr id="4" name="ZoneTexte 3">
            <a:extLst>
              <a:ext uri="{FF2B5EF4-FFF2-40B4-BE49-F238E27FC236}">
                <a16:creationId xmlns:a16="http://schemas.microsoft.com/office/drawing/2014/main" id="{A2D5C7B0-0D79-49A2-96B9-297A9BFC2FE2}"/>
              </a:ext>
            </a:extLst>
          </p:cNvPr>
          <p:cNvSpPr txBox="1"/>
          <p:nvPr/>
        </p:nvSpPr>
        <p:spPr>
          <a:xfrm>
            <a:off x="3802580" y="2399571"/>
            <a:ext cx="1538840" cy="415498"/>
          </a:xfrm>
          <a:prstGeom prst="rect">
            <a:avLst/>
          </a:prstGeom>
          <a:solidFill>
            <a:schemeClr val="bg2">
              <a:lumMod val="90000"/>
            </a:schemeClr>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prstClr val="black"/>
                </a:solidFill>
                <a:effectLst/>
                <a:uLnTx/>
                <a:uFillTx/>
                <a:latin typeface="Calibri"/>
              </a:defRPr>
            </a:lvl1pPr>
          </a:lstStyle>
          <a:p>
            <a:r>
              <a:rPr lang="fr-CA" dirty="0"/>
              <a:t>CEO</a:t>
            </a:r>
          </a:p>
          <a:p>
            <a:r>
              <a:rPr lang="fr-CA" b="1" dirty="0"/>
              <a:t>FRANK PALANTONI</a:t>
            </a:r>
          </a:p>
        </p:txBody>
      </p:sp>
      <p:sp>
        <p:nvSpPr>
          <p:cNvPr id="5" name="ZoneTexte 4">
            <a:extLst>
              <a:ext uri="{FF2B5EF4-FFF2-40B4-BE49-F238E27FC236}">
                <a16:creationId xmlns:a16="http://schemas.microsoft.com/office/drawing/2014/main" id="{2A0B7ACC-9415-4E04-BBF4-31316DE1B01B}"/>
              </a:ext>
            </a:extLst>
          </p:cNvPr>
          <p:cNvSpPr txBox="1"/>
          <p:nvPr/>
        </p:nvSpPr>
        <p:spPr>
          <a:xfrm>
            <a:off x="3802580" y="3221251"/>
            <a:ext cx="1538840" cy="415498"/>
          </a:xfrm>
          <a:prstGeom prst="rect">
            <a:avLst/>
          </a:prstGeom>
          <a:solidFill>
            <a:schemeClr val="bg2">
              <a:lumMod val="90000"/>
            </a:schemeClr>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prstClr val="black"/>
                </a:solidFill>
                <a:effectLst/>
                <a:uLnTx/>
                <a:uFillTx/>
                <a:latin typeface="Calibri"/>
              </a:defRPr>
            </a:lvl1pPr>
          </a:lstStyle>
          <a:p>
            <a:r>
              <a:rPr lang="fr-CA" dirty="0"/>
              <a:t>FOUNDING PRESIDENT</a:t>
            </a:r>
          </a:p>
          <a:p>
            <a:r>
              <a:rPr lang="fr-CA" b="1" dirty="0"/>
              <a:t>SERGE AURAY</a:t>
            </a:r>
          </a:p>
        </p:txBody>
      </p:sp>
      <p:sp>
        <p:nvSpPr>
          <p:cNvPr id="6" name="ZoneTexte 5">
            <a:extLst>
              <a:ext uri="{FF2B5EF4-FFF2-40B4-BE49-F238E27FC236}">
                <a16:creationId xmlns:a16="http://schemas.microsoft.com/office/drawing/2014/main" id="{33DF5D64-4427-42BA-83C4-27C900351E23}"/>
              </a:ext>
            </a:extLst>
          </p:cNvPr>
          <p:cNvSpPr txBox="1"/>
          <p:nvPr/>
        </p:nvSpPr>
        <p:spPr>
          <a:xfrm>
            <a:off x="6433887" y="1924649"/>
            <a:ext cx="1538840" cy="415498"/>
          </a:xfrm>
          <a:prstGeom prst="rect">
            <a:avLst/>
          </a:prstGeom>
          <a:solidFill>
            <a:schemeClr val="bg2">
              <a:lumMod val="9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prstClr val="black"/>
                </a:solidFill>
                <a:effectLst/>
                <a:uLnTx/>
                <a:uFillTx/>
                <a:latin typeface="Calibri"/>
                <a:ea typeface="+mn-ea"/>
                <a:cs typeface="+mn-cs"/>
              </a:rPr>
              <a:t>COMPENSATION COMITEE</a:t>
            </a:r>
          </a:p>
        </p:txBody>
      </p:sp>
      <p:sp>
        <p:nvSpPr>
          <p:cNvPr id="7" name="ZoneTexte 6">
            <a:extLst>
              <a:ext uri="{FF2B5EF4-FFF2-40B4-BE49-F238E27FC236}">
                <a16:creationId xmlns:a16="http://schemas.microsoft.com/office/drawing/2014/main" id="{17C59594-CE74-4A7C-8D86-28DF354612BD}"/>
              </a:ext>
            </a:extLst>
          </p:cNvPr>
          <p:cNvSpPr txBox="1"/>
          <p:nvPr/>
        </p:nvSpPr>
        <p:spPr>
          <a:xfrm>
            <a:off x="5605511" y="4245022"/>
            <a:ext cx="1538840" cy="738664"/>
          </a:xfrm>
          <a:prstGeom prst="rect">
            <a:avLst/>
          </a:prstGeom>
          <a:solidFill>
            <a:schemeClr val="bg2">
              <a:lumMod val="90000"/>
            </a:schemeClr>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prstClr val="black"/>
                </a:solidFill>
                <a:effectLst/>
                <a:uLnTx/>
                <a:uFillTx/>
                <a:latin typeface="Calibri"/>
              </a:defRPr>
            </a:lvl1pPr>
          </a:lstStyle>
          <a:p>
            <a:r>
              <a:rPr lang="fr-CA" dirty="0"/>
              <a:t>PRODUCT DEVELOPMENT &amp; MARKETING MANAGER</a:t>
            </a:r>
          </a:p>
          <a:p>
            <a:r>
              <a:rPr lang="fr-CA" b="1" dirty="0"/>
              <a:t>GENEVIEVE LEGAULT</a:t>
            </a:r>
          </a:p>
        </p:txBody>
      </p:sp>
      <p:sp>
        <p:nvSpPr>
          <p:cNvPr id="8" name="ZoneTexte 7">
            <a:extLst>
              <a:ext uri="{FF2B5EF4-FFF2-40B4-BE49-F238E27FC236}">
                <a16:creationId xmlns:a16="http://schemas.microsoft.com/office/drawing/2014/main" id="{609B7EC0-9412-46A6-9C76-6BBC3F965237}"/>
              </a:ext>
            </a:extLst>
          </p:cNvPr>
          <p:cNvSpPr txBox="1"/>
          <p:nvPr/>
        </p:nvSpPr>
        <p:spPr>
          <a:xfrm>
            <a:off x="196716" y="4245022"/>
            <a:ext cx="1538840" cy="415498"/>
          </a:xfrm>
          <a:prstGeom prst="rect">
            <a:avLst/>
          </a:prstGeom>
          <a:solidFill>
            <a:schemeClr val="bg2">
              <a:lumMod val="9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prstClr val="black"/>
                </a:solidFill>
                <a:effectLst/>
                <a:uLnTx/>
                <a:uFillTx/>
                <a:latin typeface="Calibri"/>
                <a:ea typeface="+mn-ea"/>
                <a:cs typeface="+mn-cs"/>
              </a:rPr>
              <a:t>FINANCING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dirty="0">
                <a:ln>
                  <a:noFill/>
                </a:ln>
                <a:solidFill>
                  <a:prstClr val="black"/>
                </a:solidFill>
                <a:effectLst/>
                <a:uLnTx/>
                <a:uFillTx/>
                <a:latin typeface="Calibri"/>
                <a:ea typeface="+mn-ea"/>
                <a:cs typeface="+mn-cs"/>
              </a:rPr>
              <a:t>CATHERINE AUCLAIR</a:t>
            </a:r>
          </a:p>
        </p:txBody>
      </p:sp>
      <p:sp>
        <p:nvSpPr>
          <p:cNvPr id="9" name="ZoneTexte 8">
            <a:extLst>
              <a:ext uri="{FF2B5EF4-FFF2-40B4-BE49-F238E27FC236}">
                <a16:creationId xmlns:a16="http://schemas.microsoft.com/office/drawing/2014/main" id="{07273732-2CD0-45C0-B0BA-BBC01437C080}"/>
              </a:ext>
            </a:extLst>
          </p:cNvPr>
          <p:cNvSpPr txBox="1"/>
          <p:nvPr/>
        </p:nvSpPr>
        <p:spPr>
          <a:xfrm>
            <a:off x="1171274" y="2005440"/>
            <a:ext cx="1538840" cy="253916"/>
          </a:xfrm>
          <a:prstGeom prst="rect">
            <a:avLst/>
          </a:prstGeom>
          <a:solidFill>
            <a:schemeClr val="bg2">
              <a:lumMod val="9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prstClr val="black"/>
                </a:solidFill>
                <a:effectLst/>
                <a:uLnTx/>
                <a:uFillTx/>
                <a:latin typeface="Calibri"/>
                <a:ea typeface="+mn-ea"/>
                <a:cs typeface="+mn-cs"/>
              </a:rPr>
              <a:t>AUDIT COMITEE</a:t>
            </a:r>
          </a:p>
        </p:txBody>
      </p:sp>
      <p:sp>
        <p:nvSpPr>
          <p:cNvPr id="10" name="ZoneTexte 9">
            <a:extLst>
              <a:ext uri="{FF2B5EF4-FFF2-40B4-BE49-F238E27FC236}">
                <a16:creationId xmlns:a16="http://schemas.microsoft.com/office/drawing/2014/main" id="{0BCAF7CD-2228-4AE5-A5ED-F328EEFE156B}"/>
              </a:ext>
            </a:extLst>
          </p:cNvPr>
          <p:cNvSpPr txBox="1"/>
          <p:nvPr/>
        </p:nvSpPr>
        <p:spPr>
          <a:xfrm>
            <a:off x="1991226" y="4245022"/>
            <a:ext cx="1538840" cy="577081"/>
          </a:xfrm>
          <a:prstGeom prst="rect">
            <a:avLst/>
          </a:prstGeom>
          <a:solidFill>
            <a:schemeClr val="bg2">
              <a:lumMod val="9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prstClr val="black"/>
                </a:solidFill>
                <a:effectLst/>
                <a:uLnTx/>
                <a:uFillTx/>
                <a:latin typeface="Calibri"/>
                <a:ea typeface="+mn-ea"/>
                <a:cs typeface="+mn-cs"/>
              </a:rPr>
              <a:t>PRODUCTION AND SUPPLY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dirty="0">
                <a:ln>
                  <a:noFill/>
                </a:ln>
                <a:solidFill>
                  <a:prstClr val="black"/>
                </a:solidFill>
                <a:effectLst/>
                <a:uLnTx/>
                <a:uFillTx/>
                <a:latin typeface="Calibri"/>
                <a:ea typeface="+mn-ea"/>
                <a:cs typeface="+mn-cs"/>
              </a:rPr>
              <a:t>GAÉTAN LEMIRE </a:t>
            </a:r>
          </a:p>
        </p:txBody>
      </p:sp>
      <p:sp>
        <p:nvSpPr>
          <p:cNvPr id="11" name="ZoneTexte 10">
            <a:extLst>
              <a:ext uri="{FF2B5EF4-FFF2-40B4-BE49-F238E27FC236}">
                <a16:creationId xmlns:a16="http://schemas.microsoft.com/office/drawing/2014/main" id="{7DBBC238-DD4C-4DFE-9D4E-6113D745FC84}"/>
              </a:ext>
            </a:extLst>
          </p:cNvPr>
          <p:cNvSpPr txBox="1"/>
          <p:nvPr/>
        </p:nvSpPr>
        <p:spPr>
          <a:xfrm>
            <a:off x="7416866" y="4245022"/>
            <a:ext cx="1538840" cy="415498"/>
          </a:xfrm>
          <a:prstGeom prst="rect">
            <a:avLst/>
          </a:prstGeom>
          <a:solidFill>
            <a:schemeClr val="bg2">
              <a:lumMod val="90000"/>
            </a:schemeClr>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prstClr val="black"/>
                </a:solidFill>
                <a:effectLst/>
                <a:uLnTx/>
                <a:uFillTx/>
                <a:latin typeface="Calibri"/>
              </a:defRPr>
            </a:lvl1pPr>
          </a:lstStyle>
          <a:p>
            <a:r>
              <a:rPr lang="fr-CA" dirty="0"/>
              <a:t>R&amp;D MANAGER</a:t>
            </a:r>
          </a:p>
          <a:p>
            <a:r>
              <a:rPr lang="fr-CA" b="1" dirty="0"/>
              <a:t>ALIREZA ROOSTAEE</a:t>
            </a:r>
          </a:p>
        </p:txBody>
      </p:sp>
      <p:sp>
        <p:nvSpPr>
          <p:cNvPr id="12" name="ZoneTexte 11">
            <a:extLst>
              <a:ext uri="{FF2B5EF4-FFF2-40B4-BE49-F238E27FC236}">
                <a16:creationId xmlns:a16="http://schemas.microsoft.com/office/drawing/2014/main" id="{1A39E82E-9FDE-40E8-8E7C-D16AD858A02D}"/>
              </a:ext>
            </a:extLst>
          </p:cNvPr>
          <p:cNvSpPr txBox="1"/>
          <p:nvPr/>
        </p:nvSpPr>
        <p:spPr>
          <a:xfrm>
            <a:off x="3802580" y="4245022"/>
            <a:ext cx="1538840" cy="415498"/>
          </a:xfrm>
          <a:prstGeom prst="rect">
            <a:avLst/>
          </a:prstGeom>
          <a:solidFill>
            <a:schemeClr val="bg2">
              <a:lumMod val="90000"/>
            </a:schemeClr>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prstClr val="black"/>
                </a:solidFill>
                <a:effectLst/>
                <a:uLnTx/>
                <a:uFillTx/>
                <a:latin typeface="Calibri"/>
              </a:defRPr>
            </a:lvl1pPr>
          </a:lstStyle>
          <a:p>
            <a:r>
              <a:rPr lang="fr-CA" dirty="0"/>
              <a:t>V.P SALES MANAGER</a:t>
            </a:r>
          </a:p>
          <a:p>
            <a:r>
              <a:rPr lang="fr-CA" b="1" dirty="0"/>
              <a:t>ULYSSE D. DANDURAND</a:t>
            </a:r>
          </a:p>
        </p:txBody>
      </p:sp>
      <p:sp>
        <p:nvSpPr>
          <p:cNvPr id="13" name="ZoneTexte 12">
            <a:extLst>
              <a:ext uri="{FF2B5EF4-FFF2-40B4-BE49-F238E27FC236}">
                <a16:creationId xmlns:a16="http://schemas.microsoft.com/office/drawing/2014/main" id="{C309C2E8-237E-45A0-9A4B-27F8BD994170}"/>
              </a:ext>
            </a:extLst>
          </p:cNvPr>
          <p:cNvSpPr txBox="1"/>
          <p:nvPr/>
        </p:nvSpPr>
        <p:spPr>
          <a:xfrm>
            <a:off x="196716" y="4997937"/>
            <a:ext cx="1538840" cy="577081"/>
          </a:xfrm>
          <a:prstGeom prst="rect">
            <a:avLst/>
          </a:prstGeom>
          <a:solidFill>
            <a:schemeClr val="bg2">
              <a:lumMod val="9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prstClr val="black"/>
                </a:solidFill>
                <a:effectLst/>
                <a:uLnTx/>
                <a:uFillTx/>
                <a:latin typeface="Calibri"/>
                <a:ea typeface="+mn-ea"/>
                <a:cs typeface="+mn-cs"/>
              </a:rPr>
              <a:t>ACCOUNTING ASSISTANT</a:t>
            </a:r>
            <a:br>
              <a:rPr kumimoji="0" lang="fr-CA" sz="1050" b="0" i="0" u="none" strike="noStrike" kern="1200" cap="none" spc="0" normalizeH="0" baseline="0" noProof="0" dirty="0">
                <a:ln>
                  <a:noFill/>
                </a:ln>
                <a:solidFill>
                  <a:prstClr val="black"/>
                </a:solidFill>
                <a:effectLst/>
                <a:uLnTx/>
                <a:uFillTx/>
                <a:latin typeface="Calibri"/>
                <a:ea typeface="+mn-ea"/>
                <a:cs typeface="+mn-cs"/>
              </a:rPr>
            </a:br>
            <a:r>
              <a:rPr kumimoji="0" lang="fr-CA" sz="1050" b="1" i="0" u="none" strike="noStrike" kern="1200" cap="none" spc="0" normalizeH="0" baseline="0" noProof="0" dirty="0">
                <a:ln>
                  <a:noFill/>
                </a:ln>
                <a:solidFill>
                  <a:prstClr val="black"/>
                </a:solidFill>
                <a:effectLst/>
                <a:uLnTx/>
                <a:uFillTx/>
                <a:latin typeface="Calibri"/>
                <a:ea typeface="+mn-ea"/>
                <a:cs typeface="+mn-cs"/>
              </a:rPr>
              <a:t>KARINE PELOQUIN</a:t>
            </a:r>
          </a:p>
        </p:txBody>
      </p:sp>
      <p:sp>
        <p:nvSpPr>
          <p:cNvPr id="14" name="ZoneTexte 13">
            <a:extLst>
              <a:ext uri="{FF2B5EF4-FFF2-40B4-BE49-F238E27FC236}">
                <a16:creationId xmlns:a16="http://schemas.microsoft.com/office/drawing/2014/main" id="{AC337B13-E6FF-406A-AF1F-D9A9FB63510B}"/>
              </a:ext>
            </a:extLst>
          </p:cNvPr>
          <p:cNvSpPr txBox="1"/>
          <p:nvPr/>
        </p:nvSpPr>
        <p:spPr>
          <a:xfrm>
            <a:off x="7416866" y="4940185"/>
            <a:ext cx="1538840" cy="577081"/>
          </a:xfrm>
          <a:prstGeom prst="rect">
            <a:avLst/>
          </a:prstGeom>
          <a:solidFill>
            <a:schemeClr val="bg2">
              <a:lumMod val="9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prstClr val="black"/>
                </a:solidFill>
                <a:effectLst/>
                <a:uLnTx/>
                <a:uFillTx/>
                <a:latin typeface="Calibri"/>
                <a:ea typeface="+mn-ea"/>
                <a:cs typeface="+mn-cs"/>
              </a:rPr>
              <a:t>LABORATORY TECHNICIAN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dirty="0">
                <a:ln>
                  <a:noFill/>
                </a:ln>
                <a:solidFill>
                  <a:prstClr val="black"/>
                </a:solidFill>
                <a:effectLst/>
                <a:uLnTx/>
                <a:uFillTx/>
                <a:latin typeface="Calibri"/>
                <a:ea typeface="+mn-ea"/>
                <a:cs typeface="+mn-cs"/>
              </a:rPr>
              <a:t>FRANÇOIS LAVOIE</a:t>
            </a:r>
          </a:p>
        </p:txBody>
      </p:sp>
      <p:sp>
        <p:nvSpPr>
          <p:cNvPr id="15" name="ZoneTexte 14">
            <a:extLst>
              <a:ext uri="{FF2B5EF4-FFF2-40B4-BE49-F238E27FC236}">
                <a16:creationId xmlns:a16="http://schemas.microsoft.com/office/drawing/2014/main" id="{23E1BC35-B579-49DD-9704-D442DC61659F}"/>
              </a:ext>
            </a:extLst>
          </p:cNvPr>
          <p:cNvSpPr txBox="1"/>
          <p:nvPr/>
        </p:nvSpPr>
        <p:spPr>
          <a:xfrm>
            <a:off x="5605511" y="5136393"/>
            <a:ext cx="1538840" cy="415498"/>
          </a:xfrm>
          <a:prstGeom prst="rect">
            <a:avLst/>
          </a:prstGeom>
          <a:solidFill>
            <a:schemeClr val="bg2">
              <a:lumMod val="90000"/>
            </a:schemeClr>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prstClr val="black"/>
                </a:solidFill>
                <a:effectLst/>
                <a:uLnTx/>
                <a:uFillTx/>
                <a:latin typeface="Calibri"/>
              </a:defRPr>
            </a:lvl1pPr>
          </a:lstStyle>
          <a:p>
            <a:r>
              <a:rPr lang="fr-CA" dirty="0"/>
              <a:t>CHIEF PRODUCT</a:t>
            </a:r>
          </a:p>
          <a:p>
            <a:r>
              <a:rPr lang="fr-CA" b="1" dirty="0"/>
              <a:t>NICOLE ST-LAURENT</a:t>
            </a:r>
          </a:p>
        </p:txBody>
      </p:sp>
      <p:cxnSp>
        <p:nvCxnSpPr>
          <p:cNvPr id="16" name="Connecteur droit 15">
            <a:extLst>
              <a:ext uri="{FF2B5EF4-FFF2-40B4-BE49-F238E27FC236}">
                <a16:creationId xmlns:a16="http://schemas.microsoft.com/office/drawing/2014/main" id="{D52D704C-9E01-4E65-BEB7-85295CED1DD3}"/>
              </a:ext>
            </a:extLst>
          </p:cNvPr>
          <p:cNvCxnSpPr>
            <a:stCxn id="3" idx="2"/>
            <a:endCxn id="4" idx="0"/>
          </p:cNvCxnSpPr>
          <p:nvPr/>
        </p:nvCxnSpPr>
        <p:spPr>
          <a:xfrm>
            <a:off x="4572000" y="1865226"/>
            <a:ext cx="0" cy="53434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C612335D-5BE7-4160-9812-B2FBAB2BE4F2}"/>
              </a:ext>
            </a:extLst>
          </p:cNvPr>
          <p:cNvCxnSpPr>
            <a:stCxn id="6" idx="1"/>
            <a:endCxn id="9" idx="3"/>
          </p:cNvCxnSpPr>
          <p:nvPr/>
        </p:nvCxnSpPr>
        <p:spPr>
          <a:xfrm flipH="1">
            <a:off x="2710114" y="2132398"/>
            <a:ext cx="372377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C4EEF435-314F-40D4-99AB-A288293B3E59}"/>
              </a:ext>
            </a:extLst>
          </p:cNvPr>
          <p:cNvCxnSpPr>
            <a:stCxn id="4" idx="2"/>
            <a:endCxn id="5" idx="0"/>
          </p:cNvCxnSpPr>
          <p:nvPr/>
        </p:nvCxnSpPr>
        <p:spPr>
          <a:xfrm>
            <a:off x="4572000" y="2815069"/>
            <a:ext cx="0" cy="40618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E286B2FD-87F4-4C23-AFE4-DD8DEA28CCE0}"/>
              </a:ext>
            </a:extLst>
          </p:cNvPr>
          <p:cNvCxnSpPr>
            <a:stCxn id="5" idx="2"/>
            <a:endCxn id="12" idx="0"/>
          </p:cNvCxnSpPr>
          <p:nvPr/>
        </p:nvCxnSpPr>
        <p:spPr>
          <a:xfrm>
            <a:off x="4572000" y="3636749"/>
            <a:ext cx="0" cy="60827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3D18FB4E-BAB5-4AD2-9154-E845F1A43F23}"/>
              </a:ext>
            </a:extLst>
          </p:cNvPr>
          <p:cNvCxnSpPr/>
          <p:nvPr/>
        </p:nvCxnSpPr>
        <p:spPr>
          <a:xfrm flipH="1" flipV="1">
            <a:off x="966136" y="3942273"/>
            <a:ext cx="7211727" cy="1519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23CB281-D68E-4E3F-9D50-ACA709E61FFE}"/>
              </a:ext>
            </a:extLst>
          </p:cNvPr>
          <p:cNvCxnSpPr>
            <a:cxnSpLocks/>
            <a:stCxn id="11" idx="0"/>
          </p:cNvCxnSpPr>
          <p:nvPr/>
        </p:nvCxnSpPr>
        <p:spPr>
          <a:xfrm flipH="1" flipV="1">
            <a:off x="8177864" y="3957470"/>
            <a:ext cx="8422" cy="28755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FAA1A02B-FBA6-4F99-AB37-50979BF0F34A}"/>
              </a:ext>
            </a:extLst>
          </p:cNvPr>
          <p:cNvCxnSpPr/>
          <p:nvPr/>
        </p:nvCxnSpPr>
        <p:spPr>
          <a:xfrm flipV="1">
            <a:off x="966136" y="3942273"/>
            <a:ext cx="0" cy="30274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1AEF906-F76D-4ECB-8FEE-7F89A0785AFE}"/>
              </a:ext>
            </a:extLst>
          </p:cNvPr>
          <p:cNvCxnSpPr>
            <a:stCxn id="7" idx="0"/>
          </p:cNvCxnSpPr>
          <p:nvPr/>
        </p:nvCxnSpPr>
        <p:spPr>
          <a:xfrm flipV="1">
            <a:off x="6374931" y="2590890"/>
            <a:ext cx="8842" cy="165413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0EB2DA6-1935-4ABD-884A-6AFCE86E9536}"/>
              </a:ext>
            </a:extLst>
          </p:cNvPr>
          <p:cNvCxnSpPr>
            <a:cxnSpLocks/>
            <a:stCxn id="11" idx="2"/>
            <a:endCxn id="14" idx="0"/>
          </p:cNvCxnSpPr>
          <p:nvPr/>
        </p:nvCxnSpPr>
        <p:spPr>
          <a:xfrm>
            <a:off x="8186286" y="4660520"/>
            <a:ext cx="0" cy="27966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DF0F874-B338-4DAE-B2AB-32056414D735}"/>
              </a:ext>
            </a:extLst>
          </p:cNvPr>
          <p:cNvCxnSpPr>
            <a:stCxn id="7" idx="2"/>
            <a:endCxn id="15" idx="0"/>
          </p:cNvCxnSpPr>
          <p:nvPr/>
        </p:nvCxnSpPr>
        <p:spPr>
          <a:xfrm>
            <a:off x="6374931" y="4983686"/>
            <a:ext cx="0" cy="15270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DAD761C3-99A8-44E1-8948-9BAB1D914D8A}"/>
              </a:ext>
            </a:extLst>
          </p:cNvPr>
          <p:cNvCxnSpPr>
            <a:cxnSpLocks/>
            <a:stCxn id="8" idx="2"/>
            <a:endCxn id="13" idx="0"/>
          </p:cNvCxnSpPr>
          <p:nvPr/>
        </p:nvCxnSpPr>
        <p:spPr>
          <a:xfrm>
            <a:off x="966136" y="4660520"/>
            <a:ext cx="0" cy="3374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9B09D342-26EE-46E5-BFE9-A522425D9B25}"/>
              </a:ext>
            </a:extLst>
          </p:cNvPr>
          <p:cNvCxnSpPr/>
          <p:nvPr/>
        </p:nvCxnSpPr>
        <p:spPr>
          <a:xfrm flipV="1">
            <a:off x="2774484" y="2595779"/>
            <a:ext cx="6173" cy="164924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9B6F2671-36DE-4D96-A89A-2CCF025DD283}"/>
              </a:ext>
            </a:extLst>
          </p:cNvPr>
          <p:cNvCxnSpPr>
            <a:stCxn id="4" idx="1"/>
          </p:cNvCxnSpPr>
          <p:nvPr/>
        </p:nvCxnSpPr>
        <p:spPr>
          <a:xfrm flipH="1" flipV="1">
            <a:off x="2774484" y="2595779"/>
            <a:ext cx="1028096" cy="11541"/>
          </a:xfrm>
          <a:prstGeom prst="line">
            <a:avLst/>
          </a:prstGeom>
          <a:ln w="28575">
            <a:solidFill>
              <a:schemeClr val="tx2"/>
            </a:solidFill>
          </a:ln>
        </p:spPr>
        <p:style>
          <a:lnRef idx="3">
            <a:schemeClr val="dk1"/>
          </a:lnRef>
          <a:fillRef idx="0">
            <a:schemeClr val="dk1"/>
          </a:fillRef>
          <a:effectRef idx="2">
            <a:schemeClr val="dk1"/>
          </a:effectRef>
          <a:fontRef idx="minor">
            <a:schemeClr val="tx1"/>
          </a:fontRef>
        </p:style>
      </p:cxnSp>
      <p:cxnSp>
        <p:nvCxnSpPr>
          <p:cNvPr id="29" name="Connecteur droit 28">
            <a:extLst>
              <a:ext uri="{FF2B5EF4-FFF2-40B4-BE49-F238E27FC236}">
                <a16:creationId xmlns:a16="http://schemas.microsoft.com/office/drawing/2014/main" id="{086291B5-AD48-46F5-A013-01A44CFF7916}"/>
              </a:ext>
            </a:extLst>
          </p:cNvPr>
          <p:cNvCxnSpPr/>
          <p:nvPr/>
        </p:nvCxnSpPr>
        <p:spPr>
          <a:xfrm flipH="1">
            <a:off x="5341419" y="2595698"/>
            <a:ext cx="1041935" cy="0"/>
          </a:xfrm>
          <a:prstGeom prst="line">
            <a:avLst/>
          </a:prstGeom>
          <a:ln w="28575">
            <a:solidFill>
              <a:schemeClr val="tx2"/>
            </a:solidFill>
          </a:ln>
        </p:spPr>
        <p:style>
          <a:lnRef idx="3">
            <a:schemeClr val="dk1"/>
          </a:lnRef>
          <a:fillRef idx="0">
            <a:schemeClr val="dk1"/>
          </a:fillRef>
          <a:effectRef idx="2">
            <a:schemeClr val="dk1"/>
          </a:effectRef>
          <a:fontRef idx="minor">
            <a:schemeClr val="tx1"/>
          </a:fontRef>
        </p:style>
      </p:cxnSp>
      <p:sp>
        <p:nvSpPr>
          <p:cNvPr id="33" name="TextBox 5">
            <a:extLst>
              <a:ext uri="{FF2B5EF4-FFF2-40B4-BE49-F238E27FC236}">
                <a16:creationId xmlns:a16="http://schemas.microsoft.com/office/drawing/2014/main" id="{1B7056AD-7250-48BC-B74A-45246EB704B4}"/>
              </a:ext>
            </a:extLst>
          </p:cNvPr>
          <p:cNvSpPr txBox="1"/>
          <p:nvPr>
            <p:custDataLst>
              <p:tags r:id="rId1"/>
            </p:custDataLst>
          </p:nvPr>
        </p:nvSpPr>
        <p:spPr>
          <a:xfrm>
            <a:off x="640800" y="273601"/>
            <a:ext cx="2620013" cy="3708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defPPr>
              <a:defRPr lang="en-US"/>
            </a:defPPr>
            <a:lvl1pPr algn="ctr" defTabSz="914400">
              <a:lnSpc>
                <a:spcPct val="150000"/>
              </a:lnSpc>
              <a:defRPr sz="1700" b="1"/>
            </a:lvl1pPr>
          </a:lstStyle>
          <a:p>
            <a:r>
              <a:rPr lang="en-US" dirty="0"/>
              <a:t>ORGANIZATIONAL CHART</a:t>
            </a:r>
          </a:p>
        </p:txBody>
      </p:sp>
      <p:pic>
        <p:nvPicPr>
          <p:cNvPr id="30" name="Image 29">
            <a:extLst>
              <a:ext uri="{FF2B5EF4-FFF2-40B4-BE49-F238E27FC236}">
                <a16:creationId xmlns:a16="http://schemas.microsoft.com/office/drawing/2014/main" id="{C9AA1D67-0032-4DDF-A9C5-A74E65C430D2}"/>
              </a:ext>
            </a:extLst>
          </p:cNvPr>
          <p:cNvPicPr>
            <a:picLocks noChangeAspect="1"/>
          </p:cNvPicPr>
          <p:nvPr/>
        </p:nvPicPr>
        <p:blipFill>
          <a:blip r:embed="rId3"/>
          <a:stretch>
            <a:fillRect/>
          </a:stretch>
        </p:blipFill>
        <p:spPr>
          <a:xfrm>
            <a:off x="3712388" y="934919"/>
            <a:ext cx="1719221" cy="682811"/>
          </a:xfrm>
          <a:prstGeom prst="rect">
            <a:avLst/>
          </a:prstGeom>
        </p:spPr>
      </p:pic>
      <p:sp>
        <p:nvSpPr>
          <p:cNvPr id="32" name="ZoneTexte 31">
            <a:extLst>
              <a:ext uri="{FF2B5EF4-FFF2-40B4-BE49-F238E27FC236}">
                <a16:creationId xmlns:a16="http://schemas.microsoft.com/office/drawing/2014/main" id="{56D90B08-695B-4E49-9FD7-C6A311BD59C1}"/>
              </a:ext>
            </a:extLst>
          </p:cNvPr>
          <p:cNvSpPr txBox="1"/>
          <p:nvPr/>
        </p:nvSpPr>
        <p:spPr>
          <a:xfrm>
            <a:off x="6433887" y="3239221"/>
            <a:ext cx="1538840" cy="415498"/>
          </a:xfrm>
          <a:prstGeom prst="rect">
            <a:avLst/>
          </a:prstGeom>
          <a:solidFill>
            <a:schemeClr val="bg2">
              <a:lumMod val="90000"/>
            </a:schemeClr>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prstClr val="black"/>
                </a:solidFill>
                <a:effectLst/>
                <a:uLnTx/>
                <a:uFillTx/>
                <a:latin typeface="Calibri"/>
              </a:defRPr>
            </a:lvl1pPr>
          </a:lstStyle>
          <a:p>
            <a:r>
              <a:rPr lang="fr-CA" dirty="0" err="1"/>
              <a:t>Chinese</a:t>
            </a:r>
            <a:r>
              <a:rPr lang="fr-CA" dirty="0"/>
              <a:t> Advisor</a:t>
            </a:r>
          </a:p>
          <a:p>
            <a:r>
              <a:rPr lang="fr-CA" b="1" dirty="0"/>
              <a:t>BILLY HONG</a:t>
            </a:r>
          </a:p>
        </p:txBody>
      </p:sp>
      <p:cxnSp>
        <p:nvCxnSpPr>
          <p:cNvPr id="34" name="Connecteur droit 33">
            <a:extLst>
              <a:ext uri="{FF2B5EF4-FFF2-40B4-BE49-F238E27FC236}">
                <a16:creationId xmlns:a16="http://schemas.microsoft.com/office/drawing/2014/main" id="{7CCE6AC3-EC68-42B5-BE68-0EAB8ABF4E25}"/>
              </a:ext>
            </a:extLst>
          </p:cNvPr>
          <p:cNvCxnSpPr>
            <a:cxnSpLocks/>
            <a:stCxn id="32" idx="1"/>
            <a:endCxn id="5" idx="3"/>
          </p:cNvCxnSpPr>
          <p:nvPr/>
        </p:nvCxnSpPr>
        <p:spPr>
          <a:xfrm flipH="1" flipV="1">
            <a:off x="5341420" y="3429000"/>
            <a:ext cx="1092467" cy="1797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26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BE2B14-440E-4045-B857-E2D1DFEFCA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6AC43D-16A8-45AA-8AA8-D6EA182057DF}" type="slidenum">
              <a:rPr kumimoji="0" lang="en-US" sz="105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5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au 4">
            <a:extLst>
              <a:ext uri="{FF2B5EF4-FFF2-40B4-BE49-F238E27FC236}">
                <a16:creationId xmlns:a16="http://schemas.microsoft.com/office/drawing/2014/main" id="{080E2B5A-5F16-4307-9A27-E496AF2C6016}"/>
              </a:ext>
            </a:extLst>
          </p:cNvPr>
          <p:cNvGraphicFramePr>
            <a:graphicFrameLocks noGrp="1"/>
          </p:cNvGraphicFramePr>
          <p:nvPr/>
        </p:nvGraphicFramePr>
        <p:xfrm>
          <a:off x="202099" y="5853418"/>
          <a:ext cx="2333625" cy="418853"/>
        </p:xfrm>
        <a:graphic>
          <a:graphicData uri="http://schemas.openxmlformats.org/drawingml/2006/table">
            <a:tbl>
              <a:tblPr firstRow="1" bandRow="1"/>
              <a:tblGrid>
                <a:gridCol w="2333625">
                  <a:extLst>
                    <a:ext uri="{9D8B030D-6E8A-4147-A177-3AD203B41FA5}">
                      <a16:colId xmlns:a16="http://schemas.microsoft.com/office/drawing/2014/main" val="20000"/>
                    </a:ext>
                  </a:extLst>
                </a:gridCol>
              </a:tblGrid>
              <a:tr h="213113">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r>
                        <a:rPr lang="en-CA" sz="900" b="1" kern="1200" dirty="0">
                          <a:solidFill>
                            <a:schemeClr val="tx1"/>
                          </a:solidFill>
                          <a:latin typeface="+mn-lt"/>
                          <a:ea typeface="+mn-ea"/>
                          <a:cs typeface="+mn-cs"/>
                        </a:rPr>
                        <a:t>Issued Patent</a:t>
                      </a:r>
                      <a:endParaRPr lang="fr-CA" sz="900" b="1" kern="1200" dirty="0">
                        <a:solidFill>
                          <a:schemeClr val="tx1"/>
                        </a:solidFill>
                        <a:latin typeface="+mn-lt"/>
                        <a:ea typeface="+mn-ea"/>
                        <a:cs typeface="+mn-cs"/>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164131">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r>
                        <a:rPr lang="en-CA" sz="900" b="1" kern="1200" dirty="0">
                          <a:solidFill>
                            <a:schemeClr val="tx1"/>
                          </a:solidFill>
                          <a:latin typeface="+mn-lt"/>
                          <a:ea typeface="+mn-ea"/>
                          <a:cs typeface="+mn-cs"/>
                        </a:rPr>
                        <a:t>Pending Application</a:t>
                      </a:r>
                      <a:endParaRPr lang="fr-CA" sz="900" b="1" kern="1200" dirty="0">
                        <a:solidFill>
                          <a:schemeClr val="tx1"/>
                        </a:solidFill>
                        <a:latin typeface="+mn-lt"/>
                        <a:ea typeface="+mn-ea"/>
                        <a:cs typeface="+mn-cs"/>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104C5E46-0D74-4324-B08E-9AF707442FBC}"/>
              </a:ext>
            </a:extLst>
          </p:cNvPr>
          <p:cNvSpPr/>
          <p:nvPr/>
        </p:nvSpPr>
        <p:spPr>
          <a:xfrm>
            <a:off x="125899" y="5528888"/>
            <a:ext cx="819455"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1400" b="1" i="0" u="none" strike="noStrike" kern="1200" cap="none" spc="0" normalizeH="0" baseline="0" noProof="0" dirty="0" err="1">
                <a:ln>
                  <a:noFill/>
                </a:ln>
                <a:solidFill>
                  <a:srgbClr val="000000"/>
                </a:solidFill>
                <a:effectLst/>
                <a:uLnTx/>
                <a:uFillTx/>
                <a:latin typeface="Arial" charset="0"/>
                <a:ea typeface="ＭＳ Ｐゴシック" pitchFamily="34" charset="-128"/>
                <a:cs typeface="Arial"/>
              </a:rPr>
              <a:t>Legend</a:t>
            </a:r>
            <a:endParaRPr kumimoji="0" lang="fr-CA" sz="1400" b="1" i="0" u="none" strike="noStrike" kern="1200" cap="none" spc="0" normalizeH="0" baseline="0" noProof="0" dirty="0">
              <a:ln>
                <a:noFill/>
              </a:ln>
              <a:solidFill>
                <a:srgbClr val="000000"/>
              </a:solidFill>
              <a:effectLst/>
              <a:uLnTx/>
              <a:uFillTx/>
              <a:latin typeface="Arial" charset="0"/>
              <a:ea typeface="ＭＳ Ｐゴシック" pitchFamily="34" charset="-128"/>
              <a:cs typeface="Arial"/>
            </a:endParaRPr>
          </a:p>
        </p:txBody>
      </p:sp>
      <p:graphicFrame>
        <p:nvGraphicFramePr>
          <p:cNvPr id="8" name="Tableau 7">
            <a:extLst>
              <a:ext uri="{FF2B5EF4-FFF2-40B4-BE49-F238E27FC236}">
                <a16:creationId xmlns:a16="http://schemas.microsoft.com/office/drawing/2014/main" id="{69D7BF8E-9E00-4E2A-8F0D-81AADEDE8C9F}"/>
              </a:ext>
            </a:extLst>
          </p:cNvPr>
          <p:cNvGraphicFramePr>
            <a:graphicFrameLocks noGrp="1"/>
          </p:cNvGraphicFramePr>
          <p:nvPr>
            <p:extLst>
              <p:ext uri="{D42A27DB-BD31-4B8C-83A1-F6EECF244321}">
                <p14:modId xmlns:p14="http://schemas.microsoft.com/office/powerpoint/2010/main" val="2790053575"/>
              </p:ext>
            </p:extLst>
          </p:nvPr>
        </p:nvGraphicFramePr>
        <p:xfrm>
          <a:off x="146683" y="1161929"/>
          <a:ext cx="8865699" cy="4350204"/>
        </p:xfrm>
        <a:graphic>
          <a:graphicData uri="http://schemas.openxmlformats.org/drawingml/2006/table">
            <a:tbl>
              <a:tblPr firstRow="1" bandRow="1"/>
              <a:tblGrid>
                <a:gridCol w="1168136">
                  <a:extLst>
                    <a:ext uri="{9D8B030D-6E8A-4147-A177-3AD203B41FA5}">
                      <a16:colId xmlns:a16="http://schemas.microsoft.com/office/drawing/2014/main" val="20000"/>
                    </a:ext>
                  </a:extLst>
                </a:gridCol>
                <a:gridCol w="689485">
                  <a:extLst>
                    <a:ext uri="{9D8B030D-6E8A-4147-A177-3AD203B41FA5}">
                      <a16:colId xmlns:a16="http://schemas.microsoft.com/office/drawing/2014/main" val="20001"/>
                    </a:ext>
                  </a:extLst>
                </a:gridCol>
                <a:gridCol w="318549">
                  <a:extLst>
                    <a:ext uri="{9D8B030D-6E8A-4147-A177-3AD203B41FA5}">
                      <a16:colId xmlns:a16="http://schemas.microsoft.com/office/drawing/2014/main" val="20002"/>
                    </a:ext>
                  </a:extLst>
                </a:gridCol>
                <a:gridCol w="318549">
                  <a:extLst>
                    <a:ext uri="{9D8B030D-6E8A-4147-A177-3AD203B41FA5}">
                      <a16:colId xmlns:a16="http://schemas.microsoft.com/office/drawing/2014/main" val="20003"/>
                    </a:ext>
                  </a:extLst>
                </a:gridCol>
                <a:gridCol w="318549">
                  <a:extLst>
                    <a:ext uri="{9D8B030D-6E8A-4147-A177-3AD203B41FA5}">
                      <a16:colId xmlns:a16="http://schemas.microsoft.com/office/drawing/2014/main" val="20005"/>
                    </a:ext>
                  </a:extLst>
                </a:gridCol>
                <a:gridCol w="318549">
                  <a:extLst>
                    <a:ext uri="{9D8B030D-6E8A-4147-A177-3AD203B41FA5}">
                      <a16:colId xmlns:a16="http://schemas.microsoft.com/office/drawing/2014/main" val="20006"/>
                    </a:ext>
                  </a:extLst>
                </a:gridCol>
                <a:gridCol w="318549">
                  <a:extLst>
                    <a:ext uri="{9D8B030D-6E8A-4147-A177-3AD203B41FA5}">
                      <a16:colId xmlns:a16="http://schemas.microsoft.com/office/drawing/2014/main" val="597319576"/>
                    </a:ext>
                  </a:extLst>
                </a:gridCol>
                <a:gridCol w="318549">
                  <a:extLst>
                    <a:ext uri="{9D8B030D-6E8A-4147-A177-3AD203B41FA5}">
                      <a16:colId xmlns:a16="http://schemas.microsoft.com/office/drawing/2014/main" val="20007"/>
                    </a:ext>
                  </a:extLst>
                </a:gridCol>
                <a:gridCol w="318549">
                  <a:extLst>
                    <a:ext uri="{9D8B030D-6E8A-4147-A177-3AD203B41FA5}">
                      <a16:colId xmlns:a16="http://schemas.microsoft.com/office/drawing/2014/main" val="727697984"/>
                    </a:ext>
                  </a:extLst>
                </a:gridCol>
                <a:gridCol w="318549">
                  <a:extLst>
                    <a:ext uri="{9D8B030D-6E8A-4147-A177-3AD203B41FA5}">
                      <a16:colId xmlns:a16="http://schemas.microsoft.com/office/drawing/2014/main" val="4081929189"/>
                    </a:ext>
                  </a:extLst>
                </a:gridCol>
                <a:gridCol w="318549">
                  <a:extLst>
                    <a:ext uri="{9D8B030D-6E8A-4147-A177-3AD203B41FA5}">
                      <a16:colId xmlns:a16="http://schemas.microsoft.com/office/drawing/2014/main" val="2138237997"/>
                    </a:ext>
                  </a:extLst>
                </a:gridCol>
                <a:gridCol w="318549">
                  <a:extLst>
                    <a:ext uri="{9D8B030D-6E8A-4147-A177-3AD203B41FA5}">
                      <a16:colId xmlns:a16="http://schemas.microsoft.com/office/drawing/2014/main" val="2997797411"/>
                    </a:ext>
                  </a:extLst>
                </a:gridCol>
                <a:gridCol w="318549">
                  <a:extLst>
                    <a:ext uri="{9D8B030D-6E8A-4147-A177-3AD203B41FA5}">
                      <a16:colId xmlns:a16="http://schemas.microsoft.com/office/drawing/2014/main" val="20008"/>
                    </a:ext>
                  </a:extLst>
                </a:gridCol>
                <a:gridCol w="318549">
                  <a:extLst>
                    <a:ext uri="{9D8B030D-6E8A-4147-A177-3AD203B41FA5}">
                      <a16:colId xmlns:a16="http://schemas.microsoft.com/office/drawing/2014/main" val="20010"/>
                    </a:ext>
                  </a:extLst>
                </a:gridCol>
                <a:gridCol w="318549">
                  <a:extLst>
                    <a:ext uri="{9D8B030D-6E8A-4147-A177-3AD203B41FA5}">
                      <a16:colId xmlns:a16="http://schemas.microsoft.com/office/drawing/2014/main" val="20011"/>
                    </a:ext>
                  </a:extLst>
                </a:gridCol>
                <a:gridCol w="318549">
                  <a:extLst>
                    <a:ext uri="{9D8B030D-6E8A-4147-A177-3AD203B41FA5}">
                      <a16:colId xmlns:a16="http://schemas.microsoft.com/office/drawing/2014/main" val="3472066935"/>
                    </a:ext>
                  </a:extLst>
                </a:gridCol>
                <a:gridCol w="318549">
                  <a:extLst>
                    <a:ext uri="{9D8B030D-6E8A-4147-A177-3AD203B41FA5}">
                      <a16:colId xmlns:a16="http://schemas.microsoft.com/office/drawing/2014/main" val="449903406"/>
                    </a:ext>
                  </a:extLst>
                </a:gridCol>
                <a:gridCol w="318549">
                  <a:extLst>
                    <a:ext uri="{9D8B030D-6E8A-4147-A177-3AD203B41FA5}">
                      <a16:colId xmlns:a16="http://schemas.microsoft.com/office/drawing/2014/main" val="3190288964"/>
                    </a:ext>
                  </a:extLst>
                </a:gridCol>
                <a:gridCol w="318549">
                  <a:extLst>
                    <a:ext uri="{9D8B030D-6E8A-4147-A177-3AD203B41FA5}">
                      <a16:colId xmlns:a16="http://schemas.microsoft.com/office/drawing/2014/main" val="363702462"/>
                    </a:ext>
                  </a:extLst>
                </a:gridCol>
                <a:gridCol w="318549">
                  <a:extLst>
                    <a:ext uri="{9D8B030D-6E8A-4147-A177-3AD203B41FA5}">
                      <a16:colId xmlns:a16="http://schemas.microsoft.com/office/drawing/2014/main" val="3938865425"/>
                    </a:ext>
                  </a:extLst>
                </a:gridCol>
                <a:gridCol w="318549">
                  <a:extLst>
                    <a:ext uri="{9D8B030D-6E8A-4147-A177-3AD203B41FA5}">
                      <a16:colId xmlns:a16="http://schemas.microsoft.com/office/drawing/2014/main" val="20020"/>
                    </a:ext>
                  </a:extLst>
                </a:gridCol>
                <a:gridCol w="318549">
                  <a:extLst>
                    <a:ext uri="{9D8B030D-6E8A-4147-A177-3AD203B41FA5}">
                      <a16:colId xmlns:a16="http://schemas.microsoft.com/office/drawing/2014/main" val="20021"/>
                    </a:ext>
                  </a:extLst>
                </a:gridCol>
                <a:gridCol w="318549">
                  <a:extLst>
                    <a:ext uri="{9D8B030D-6E8A-4147-A177-3AD203B41FA5}">
                      <a16:colId xmlns:a16="http://schemas.microsoft.com/office/drawing/2014/main" val="20022"/>
                    </a:ext>
                  </a:extLst>
                </a:gridCol>
                <a:gridCol w="318549">
                  <a:extLst>
                    <a:ext uri="{9D8B030D-6E8A-4147-A177-3AD203B41FA5}">
                      <a16:colId xmlns:a16="http://schemas.microsoft.com/office/drawing/2014/main" val="20023"/>
                    </a:ext>
                  </a:extLst>
                </a:gridCol>
              </a:tblGrid>
              <a:tr h="746344">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algn="l" defTabSz="914400" rtl="0" eaLnBrk="1" latinLnBrk="0" hangingPunct="1"/>
                      <a:r>
                        <a:rPr lang="en-CA" sz="900" kern="1200" dirty="0">
                          <a:solidFill>
                            <a:schemeClr val="tx1"/>
                          </a:solidFill>
                          <a:latin typeface="+mj-lt"/>
                          <a:ea typeface="+mn-ea"/>
                          <a:cs typeface="+mn-cs"/>
                        </a:rPr>
                        <a:t>Antimicrobial Nano-Emulsion (</a:t>
                      </a:r>
                      <a:r>
                        <a:rPr lang="en-CA" sz="900" b="1" kern="1200" dirty="0">
                          <a:solidFill>
                            <a:schemeClr val="tx1"/>
                          </a:solidFill>
                          <a:latin typeface="+mj-lt"/>
                          <a:ea typeface="+mn-ea"/>
                          <a:cs typeface="+mn-cs"/>
                        </a:rPr>
                        <a:t>CROP 25b</a:t>
                      </a:r>
                      <a:r>
                        <a:rPr lang="en-CA" sz="900" kern="1200" dirty="0">
                          <a:solidFill>
                            <a:schemeClr val="tx1"/>
                          </a:solidFill>
                          <a:latin typeface="+mj-lt"/>
                          <a:ea typeface="+mn-ea"/>
                          <a:cs typeface="+mn-cs"/>
                        </a:rPr>
                        <a:t>)</a:t>
                      </a:r>
                      <a:endParaRPr lang="fr-CA" sz="900" kern="1200" dirty="0">
                        <a:solidFill>
                          <a:schemeClr val="tx1"/>
                        </a:solidFill>
                        <a:latin typeface="+mj-lt"/>
                        <a:ea typeface="+mn-ea"/>
                        <a:cs typeface="+mn-cs"/>
                      </a:endParaRP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indent="0" algn="ctr">
                        <a:buFont typeface="Wingdings" panose="05000000000000000000" pitchFamily="2" charset="2"/>
                        <a:buNone/>
                      </a:pPr>
                      <a:endParaRPr lang="fr-CA" sz="3600" dirty="0">
                        <a:solidFill>
                          <a:srgbClr val="00B050"/>
                        </a:solidFill>
                        <a:latin typeface="+mj-lt"/>
                      </a:endParaRP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40895">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r>
                        <a:rPr lang="en-US" sz="900" dirty="0">
                          <a:latin typeface="+mj-lt"/>
                        </a:rPr>
                        <a:t>COMPOSITION FOR USE AS </a:t>
                      </a:r>
                    </a:p>
                    <a:p>
                      <a:r>
                        <a:rPr lang="en-US" sz="900" dirty="0">
                          <a:latin typeface="+mj-lt"/>
                        </a:rPr>
                        <a:t>PESTICIDE, FERTILIZER, (</a:t>
                      </a:r>
                      <a:r>
                        <a:rPr lang="en-US" sz="900" b="1" dirty="0">
                          <a:latin typeface="+mj-lt"/>
                        </a:rPr>
                        <a:t>CROP</a:t>
                      </a:r>
                      <a:r>
                        <a:rPr lang="en-US" sz="900" dirty="0">
                          <a:latin typeface="+mj-lt"/>
                        </a:rPr>
                        <a:t>)</a:t>
                      </a:r>
                      <a:endParaRPr lang="fr-CA" sz="900" dirty="0">
                        <a:latin typeface="+mj-lt"/>
                      </a:endParaRP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indent="0" algn="ctr">
                        <a:buFont typeface="Wingdings" panose="05000000000000000000" pitchFamily="2" charset="2"/>
                        <a:buNone/>
                      </a:pPr>
                      <a:endParaRPr lang="fr-CA" sz="3600" dirty="0">
                        <a:solidFill>
                          <a:srgbClr val="00B050"/>
                        </a:solidFill>
                        <a:latin typeface="+mj-lt"/>
                      </a:endParaRP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kern="1200" dirty="0">
                        <a:solidFill>
                          <a:schemeClr val="tx1"/>
                        </a:solidFill>
                        <a:latin typeface="+mj-lt"/>
                        <a:ea typeface="+mn-ea"/>
                        <a:cs typeface="+mn-cs"/>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750427">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r>
                        <a:rPr lang="en-US" sz="900" dirty="0">
                          <a:latin typeface="+mj-lt"/>
                        </a:rPr>
                        <a:t>TOPICAL USE OF AN </a:t>
                      </a:r>
                    </a:p>
                    <a:p>
                      <a:r>
                        <a:rPr lang="en-US" sz="900" dirty="0">
                          <a:latin typeface="+mj-lt"/>
                        </a:rPr>
                        <a:t>ANTIMICROBIAL FORMULATION (</a:t>
                      </a:r>
                      <a:r>
                        <a:rPr lang="en-US" sz="900" b="1" dirty="0">
                          <a:latin typeface="+mj-lt"/>
                        </a:rPr>
                        <a:t>Dairy</a:t>
                      </a:r>
                      <a:r>
                        <a:rPr lang="en-US" sz="900" dirty="0">
                          <a:latin typeface="+mj-lt"/>
                        </a:rPr>
                        <a:t>)</a:t>
                      </a:r>
                      <a:endParaRPr lang="fr-CA" sz="900" dirty="0">
                        <a:latin typeface="+mj-lt"/>
                      </a:endParaRP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algn="l" defTabSz="914400" rtl="0" eaLnBrk="1" latinLnBrk="0" hangingPunct="1"/>
                      <a:endParaRPr lang="fr-CA" sz="1000" kern="1200" dirty="0">
                        <a:solidFill>
                          <a:schemeClr val="tx1"/>
                        </a:solidFill>
                        <a:latin typeface="+mj-lt"/>
                        <a:ea typeface="+mn-ea"/>
                        <a:cs typeface="+mn-cs"/>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68880">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r>
                        <a:rPr lang="fr-CA" sz="900" dirty="0">
                          <a:latin typeface="+mj-lt"/>
                        </a:rPr>
                        <a:t>AQUEOUS DISINFECTANT </a:t>
                      </a:r>
                    </a:p>
                    <a:p>
                      <a:r>
                        <a:rPr lang="fr-CA" sz="900" dirty="0">
                          <a:latin typeface="+mj-lt"/>
                        </a:rPr>
                        <a:t>FORMULATION (</a:t>
                      </a:r>
                      <a:r>
                        <a:rPr lang="fr-CA" sz="900" b="1" dirty="0">
                          <a:latin typeface="+mj-lt"/>
                        </a:rPr>
                        <a:t>Surface</a:t>
                      </a:r>
                      <a:r>
                        <a:rPr lang="fr-CA" sz="900" dirty="0">
                          <a:latin typeface="+mj-lt"/>
                        </a:rPr>
                        <a:t>)</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solidFill>
                            <a:srgbClr val="00B050"/>
                          </a:solidFill>
                          <a:latin typeface="+mj-lt"/>
                        </a:rPr>
                        <a:t> </a:t>
                      </a:r>
                      <a:endParaRPr lang="en-CA" sz="1000" dirty="0">
                        <a:solidFill>
                          <a:srgbClr val="00B050"/>
                        </a:solidFill>
                        <a:latin typeface="+mj-lt"/>
                      </a:endParaRPr>
                    </a:p>
                    <a:p>
                      <a:pPr marL="0" algn="l" defTabSz="914400" rtl="0" eaLnBrk="1" latinLnBrk="0" hangingPunct="1"/>
                      <a:endParaRPr lang="fr-CA" sz="1000" kern="1200" dirty="0">
                        <a:solidFill>
                          <a:schemeClr val="tx1"/>
                        </a:solidFill>
                        <a:latin typeface="+mj-lt"/>
                        <a:ea typeface="+mn-ea"/>
                        <a:cs typeface="+mn-cs"/>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fr-CA" sz="1000" dirty="0">
                        <a:latin typeface="+mj-lt"/>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143658">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r>
                        <a:rPr lang="fr-CA" sz="1000" dirty="0">
                          <a:latin typeface="+mj-lt"/>
                        </a:rPr>
                        <a:t>Countries</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en-CA" sz="1000" dirty="0">
                          <a:latin typeface="+mj-lt"/>
                        </a:rPr>
                        <a:t>PCT (Patent Cooperation Treaty)</a:t>
                      </a:r>
                      <a:endParaRPr lang="fr-CA" sz="1000" dirty="0">
                        <a:latin typeface="+mj-lt"/>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en-CA" sz="1200" dirty="0">
                          <a:latin typeface="+mj-lt"/>
                        </a:rPr>
                        <a:t>United States</a:t>
                      </a: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en-CA" sz="1200" dirty="0">
                          <a:latin typeface="+mj-lt"/>
                        </a:rPr>
                        <a:t>Canada</a:t>
                      </a:r>
                      <a:endParaRPr lang="fr-CA" sz="1200" dirty="0">
                        <a:latin typeface="+mj-lt"/>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fr-CA" sz="1200" dirty="0" err="1">
                          <a:latin typeface="+mj-lt"/>
                        </a:rPr>
                        <a:t>Australia</a:t>
                      </a:r>
                      <a:endParaRPr lang="fr-CA" sz="1200" dirty="0">
                        <a:latin typeface="+mj-lt"/>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en-CA" sz="1200" dirty="0">
                          <a:latin typeface="+mj-lt"/>
                        </a:rPr>
                        <a:t>Japan</a:t>
                      </a:r>
                      <a:endParaRPr lang="fr-CA" sz="1200" dirty="0">
                        <a:latin typeface="+mj-lt"/>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en-CA" sz="1200" dirty="0">
                          <a:latin typeface="+mj-lt"/>
                        </a:rPr>
                        <a:t>Mexico</a:t>
                      </a:r>
                      <a:endParaRPr lang="fr-CA" sz="1200" dirty="0">
                        <a:latin typeface="+mj-lt"/>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en-CA" sz="1200" dirty="0">
                          <a:latin typeface="+mj-lt"/>
                        </a:rPr>
                        <a:t>Chile</a:t>
                      </a:r>
                      <a:endParaRPr lang="fr-CA" sz="1200" dirty="0">
                        <a:latin typeface="+mj-lt"/>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en-CA" sz="1200" dirty="0">
                          <a:latin typeface="+mj-lt"/>
                        </a:rPr>
                        <a:t>Brazil</a:t>
                      </a:r>
                      <a:endParaRPr lang="fr-CA" sz="1200" dirty="0">
                        <a:latin typeface="+mj-lt"/>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en-CA" sz="1200" dirty="0">
                          <a:latin typeface="+mj-lt"/>
                        </a:rPr>
                        <a:t>South Korea</a:t>
                      </a:r>
                      <a:endParaRPr lang="fr-CA" sz="1200" dirty="0">
                        <a:latin typeface="+mj-lt"/>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latin typeface="+mj-lt"/>
                        </a:rPr>
                        <a:t>Colombia</a:t>
                      </a:r>
                      <a:endParaRPr lang="fr-CA" sz="1200" dirty="0">
                        <a:latin typeface="+mj-lt"/>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fr-CA" sz="1200" dirty="0">
                          <a:latin typeface="+mj-lt"/>
                        </a:rPr>
                        <a:t>China</a:t>
                      </a: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en-CA" sz="1200" dirty="0">
                          <a:latin typeface="+mj-lt"/>
                        </a:rPr>
                        <a:t>Hong Kong</a:t>
                      </a:r>
                      <a:endParaRPr lang="fr-CA" sz="1200" dirty="0">
                        <a:latin typeface="+mj-lt"/>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en-CA" sz="1200" dirty="0">
                          <a:latin typeface="+mj-lt"/>
                        </a:rPr>
                        <a:t>European Union</a:t>
                      </a:r>
                      <a:endParaRPr lang="fr-CA" sz="1200" dirty="0">
                        <a:latin typeface="+mj-lt"/>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fr-CA" sz="1200" dirty="0">
                          <a:latin typeface="+mj-lt"/>
                        </a:rPr>
                        <a:t>Germany</a:t>
                      </a: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algn="ctr" defTabSz="914400" rtl="0" eaLnBrk="1" latinLnBrk="0" hangingPunct="1"/>
                      <a:r>
                        <a:rPr lang="fr-CA" sz="1200" kern="1200" dirty="0">
                          <a:solidFill>
                            <a:schemeClr val="tx1"/>
                          </a:solidFill>
                          <a:latin typeface="+mj-lt"/>
                          <a:ea typeface="+mn-ea"/>
                          <a:cs typeface="+mn-cs"/>
                        </a:rPr>
                        <a:t>France</a:t>
                      </a: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algn="ctr" defTabSz="914400" rtl="0" eaLnBrk="1" latinLnBrk="0" hangingPunct="1"/>
                      <a:r>
                        <a:rPr lang="fr-CA" sz="1200" kern="1200" dirty="0" err="1">
                          <a:solidFill>
                            <a:schemeClr val="tx1"/>
                          </a:solidFill>
                          <a:latin typeface="+mj-lt"/>
                          <a:ea typeface="+mn-ea"/>
                          <a:cs typeface="+mn-cs"/>
                        </a:rPr>
                        <a:t>Ubited-Kingdom</a:t>
                      </a:r>
                      <a:endParaRPr lang="fr-CA" sz="1200" kern="1200" dirty="0">
                        <a:solidFill>
                          <a:schemeClr val="tx1"/>
                        </a:solidFill>
                        <a:latin typeface="+mj-lt"/>
                        <a:ea typeface="+mn-ea"/>
                        <a:cs typeface="+mn-cs"/>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algn="ctr" defTabSz="914400" rtl="0" eaLnBrk="1" latinLnBrk="0" hangingPunct="1"/>
                      <a:r>
                        <a:rPr lang="fr-CA" sz="1200" kern="1200" dirty="0" err="1">
                          <a:solidFill>
                            <a:schemeClr val="tx1"/>
                          </a:solidFill>
                          <a:latin typeface="+mj-lt"/>
                          <a:ea typeface="+mn-ea"/>
                          <a:cs typeface="+mn-cs"/>
                        </a:rPr>
                        <a:t>Netherlands</a:t>
                      </a:r>
                      <a:endParaRPr lang="fr-CA" sz="1200" kern="1200" dirty="0">
                        <a:solidFill>
                          <a:schemeClr val="tx1"/>
                        </a:solidFill>
                        <a:latin typeface="+mj-lt"/>
                        <a:ea typeface="+mn-ea"/>
                        <a:cs typeface="+mn-cs"/>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algn="ctr" defTabSz="914400" rtl="0" eaLnBrk="1" latinLnBrk="0" hangingPunct="1"/>
                      <a:r>
                        <a:rPr lang="fr-CA" sz="1200" kern="1200" dirty="0">
                          <a:solidFill>
                            <a:schemeClr val="tx1"/>
                          </a:solidFill>
                          <a:latin typeface="+mj-lt"/>
                          <a:ea typeface="+mn-ea"/>
                          <a:cs typeface="+mn-cs"/>
                        </a:rPr>
                        <a:t>Ireland</a:t>
                      </a: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algn="ctr" defTabSz="914400" rtl="0" eaLnBrk="1" latinLnBrk="0" hangingPunct="1"/>
                      <a:r>
                        <a:rPr lang="fr-CA" sz="1200" kern="1200" dirty="0" err="1">
                          <a:solidFill>
                            <a:schemeClr val="tx1"/>
                          </a:solidFill>
                          <a:latin typeface="+mj-lt"/>
                          <a:ea typeface="+mn-ea"/>
                          <a:cs typeface="+mn-cs"/>
                        </a:rPr>
                        <a:t>Belgium</a:t>
                      </a:r>
                      <a:endParaRPr lang="fr-CA" sz="1200" kern="1200" dirty="0">
                        <a:solidFill>
                          <a:schemeClr val="tx1"/>
                        </a:solidFill>
                        <a:latin typeface="+mj-lt"/>
                        <a:ea typeface="+mn-ea"/>
                        <a:cs typeface="+mn-cs"/>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algn="ctr" defTabSz="914400" rtl="0" eaLnBrk="1" latinLnBrk="0" hangingPunct="1"/>
                      <a:r>
                        <a:rPr lang="fr-CA" sz="1200" kern="1200" dirty="0" err="1">
                          <a:solidFill>
                            <a:schemeClr val="tx1"/>
                          </a:solidFill>
                          <a:latin typeface="+mj-lt"/>
                          <a:ea typeface="+mn-ea"/>
                          <a:cs typeface="+mn-cs"/>
                        </a:rPr>
                        <a:t>India</a:t>
                      </a:r>
                      <a:endParaRPr lang="fr-CA" sz="1200" kern="1200" dirty="0">
                        <a:solidFill>
                          <a:schemeClr val="tx1"/>
                        </a:solidFill>
                        <a:latin typeface="+mj-lt"/>
                        <a:ea typeface="+mn-ea"/>
                        <a:cs typeface="+mn-cs"/>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algn="ctr" defTabSz="914400" rtl="0" eaLnBrk="1" latinLnBrk="0" hangingPunct="1"/>
                      <a:r>
                        <a:rPr lang="fr-CA" sz="1200" kern="1200" dirty="0">
                          <a:solidFill>
                            <a:schemeClr val="tx1"/>
                          </a:solidFill>
                          <a:latin typeface="+mj-lt"/>
                          <a:ea typeface="+mn-ea"/>
                          <a:cs typeface="+mn-cs"/>
                        </a:rPr>
                        <a:t>Philippines</a:t>
                      </a: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algn="ctr" defTabSz="914400" rtl="0" eaLnBrk="1" latinLnBrk="0" hangingPunct="1"/>
                      <a:r>
                        <a:rPr lang="fr-CA" sz="1200" kern="1200" dirty="0" err="1">
                          <a:solidFill>
                            <a:schemeClr val="tx1"/>
                          </a:solidFill>
                          <a:latin typeface="+mj-lt"/>
                          <a:ea typeface="+mn-ea"/>
                          <a:cs typeface="+mn-cs"/>
                        </a:rPr>
                        <a:t>Viet-Nam</a:t>
                      </a:r>
                      <a:endParaRPr lang="fr-CA" sz="1200" kern="1200" dirty="0">
                        <a:solidFill>
                          <a:schemeClr val="tx1"/>
                        </a:solidFill>
                        <a:latin typeface="+mj-lt"/>
                        <a:ea typeface="+mn-ea"/>
                        <a:cs typeface="+mn-cs"/>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algn="ctr" defTabSz="914400" rtl="0" eaLnBrk="1" latinLnBrk="0" hangingPunct="1"/>
                      <a:r>
                        <a:rPr lang="fr-CA" sz="1200" kern="1200" dirty="0" err="1">
                          <a:solidFill>
                            <a:schemeClr val="tx1"/>
                          </a:solidFill>
                          <a:latin typeface="+mj-lt"/>
                          <a:ea typeface="+mn-ea"/>
                          <a:cs typeface="+mn-cs"/>
                        </a:rPr>
                        <a:t>Ivory</a:t>
                      </a:r>
                      <a:r>
                        <a:rPr lang="fr-CA" sz="1200" kern="1200" dirty="0">
                          <a:solidFill>
                            <a:schemeClr val="tx1"/>
                          </a:solidFill>
                          <a:latin typeface="+mj-lt"/>
                          <a:ea typeface="+mn-ea"/>
                          <a:cs typeface="+mn-cs"/>
                        </a:rPr>
                        <a:t> </a:t>
                      </a:r>
                      <a:r>
                        <a:rPr lang="fr-CA" sz="1200" kern="1200" dirty="0" err="1">
                          <a:solidFill>
                            <a:schemeClr val="tx1"/>
                          </a:solidFill>
                          <a:latin typeface="+mj-lt"/>
                          <a:ea typeface="+mn-ea"/>
                          <a:cs typeface="+mn-cs"/>
                        </a:rPr>
                        <a:t>Coast</a:t>
                      </a:r>
                      <a:endParaRPr lang="fr-CA" sz="1200" kern="1200" dirty="0">
                        <a:solidFill>
                          <a:schemeClr val="tx1"/>
                        </a:solidFill>
                        <a:latin typeface="+mj-lt"/>
                        <a:ea typeface="+mn-ea"/>
                        <a:cs typeface="+mn-cs"/>
                      </a:endParaRPr>
                    </a:p>
                  </a:txBody>
                  <a:tcPr marL="68580" marR="68580" marT="34290" marB="34290" vert="vert27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9" name="ZoneTexte 8">
            <a:extLst>
              <a:ext uri="{FF2B5EF4-FFF2-40B4-BE49-F238E27FC236}">
                <a16:creationId xmlns:a16="http://schemas.microsoft.com/office/drawing/2014/main" id="{D4387B01-42BF-41BC-8518-64D96903AED4}"/>
              </a:ext>
            </a:extLst>
          </p:cNvPr>
          <p:cNvSpPr txBox="1"/>
          <p:nvPr/>
        </p:nvSpPr>
        <p:spPr>
          <a:xfrm>
            <a:off x="1306043" y="1907177"/>
            <a:ext cx="611400" cy="553998"/>
          </a:xfrm>
          <a:prstGeom prst="rect">
            <a:avLst/>
          </a:prstGeom>
          <a:noFill/>
        </p:spPr>
        <p:txBody>
          <a:bodyPr wrap="square" rtlCol="0">
            <a:spAutoFit/>
          </a:bodyPr>
          <a:lstStyle/>
          <a:p>
            <a:pPr marL="214313" marR="0" lvl="0" indent="-214313"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CA" sz="3000" b="0" i="0" u="none" strike="noStrike" kern="1200" cap="none" spc="0" normalizeH="0" baseline="0" noProof="0" dirty="0">
                <a:ln>
                  <a:noFill/>
                </a:ln>
                <a:solidFill>
                  <a:srgbClr val="00B050"/>
                </a:solidFill>
                <a:effectLst/>
                <a:uLnTx/>
                <a:uFillTx/>
                <a:latin typeface="Arial" charset="0"/>
                <a:ea typeface="ＭＳ Ｐゴシック" pitchFamily="34" charset="-128"/>
                <a:cs typeface="Arial"/>
              </a:rPr>
              <a:t> </a:t>
            </a:r>
            <a:endParaRPr kumimoji="0" lang="en-CA" sz="3000" b="0" i="0" u="none" strike="noStrike" kern="1200" cap="none" spc="0" normalizeH="0" baseline="0" noProof="0" dirty="0">
              <a:ln>
                <a:noFill/>
              </a:ln>
              <a:solidFill>
                <a:srgbClr val="00B050"/>
              </a:solidFill>
              <a:effectLst/>
              <a:uLnTx/>
              <a:uFillTx/>
              <a:latin typeface="Arial" charset="0"/>
              <a:ea typeface="ＭＳ Ｐゴシック" pitchFamily="34" charset="-128"/>
              <a:cs typeface="Arial"/>
            </a:endParaRPr>
          </a:p>
        </p:txBody>
      </p:sp>
      <p:sp>
        <p:nvSpPr>
          <p:cNvPr id="10" name="ZoneTexte 9">
            <a:extLst>
              <a:ext uri="{FF2B5EF4-FFF2-40B4-BE49-F238E27FC236}">
                <a16:creationId xmlns:a16="http://schemas.microsoft.com/office/drawing/2014/main" id="{473C1828-D036-49A5-8F28-B8FD3A2FF1EE}"/>
              </a:ext>
            </a:extLst>
          </p:cNvPr>
          <p:cNvSpPr txBox="1"/>
          <p:nvPr/>
        </p:nvSpPr>
        <p:spPr>
          <a:xfrm>
            <a:off x="1306043" y="2771273"/>
            <a:ext cx="467384" cy="553998"/>
          </a:xfrm>
          <a:prstGeom prst="rect">
            <a:avLst/>
          </a:prstGeom>
          <a:noFill/>
        </p:spPr>
        <p:txBody>
          <a:bodyPr wrap="square" rtlCol="0">
            <a:spAutoFit/>
          </a:bodyPr>
          <a:lstStyle/>
          <a:p>
            <a:pPr marL="214313" marR="0" lvl="0" indent="-214313"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CA" sz="3000" b="0" i="0" u="none" strike="noStrike" kern="1200" cap="none" spc="0" normalizeH="0" baseline="0" noProof="0" dirty="0">
                <a:ln>
                  <a:noFill/>
                </a:ln>
                <a:solidFill>
                  <a:srgbClr val="00B050"/>
                </a:solidFill>
                <a:effectLst/>
                <a:uLnTx/>
                <a:uFillTx/>
                <a:latin typeface="Arial" charset="0"/>
                <a:ea typeface="ＭＳ Ｐゴシック" pitchFamily="34" charset="-128"/>
                <a:cs typeface="Arial"/>
              </a:rPr>
              <a:t> </a:t>
            </a:r>
            <a:endParaRPr kumimoji="0" lang="en-CA" sz="3000" b="0" i="0" u="none" strike="noStrike" kern="1200" cap="none" spc="0" normalizeH="0" baseline="0" noProof="0" dirty="0">
              <a:ln>
                <a:noFill/>
              </a:ln>
              <a:solidFill>
                <a:srgbClr val="00B050"/>
              </a:solidFill>
              <a:effectLst/>
              <a:uLnTx/>
              <a:uFillTx/>
              <a:latin typeface="Arial" charset="0"/>
              <a:ea typeface="ＭＳ Ｐゴシック" pitchFamily="34" charset="-128"/>
              <a:cs typeface="Arial"/>
            </a:endParaRPr>
          </a:p>
        </p:txBody>
      </p:sp>
      <p:sp>
        <p:nvSpPr>
          <p:cNvPr id="11" name="ZoneTexte 10">
            <a:extLst>
              <a:ext uri="{FF2B5EF4-FFF2-40B4-BE49-F238E27FC236}">
                <a16:creationId xmlns:a16="http://schemas.microsoft.com/office/drawing/2014/main" id="{18A6FE21-25D2-4D53-BDFB-C2674CE2327F}"/>
              </a:ext>
            </a:extLst>
          </p:cNvPr>
          <p:cNvSpPr txBox="1"/>
          <p:nvPr/>
        </p:nvSpPr>
        <p:spPr>
          <a:xfrm>
            <a:off x="1306043" y="3635369"/>
            <a:ext cx="467384" cy="553998"/>
          </a:xfrm>
          <a:prstGeom prst="rect">
            <a:avLst/>
          </a:prstGeom>
          <a:noFill/>
        </p:spPr>
        <p:txBody>
          <a:bodyPr wrap="square" rtlCol="0">
            <a:spAutoFit/>
          </a:bodyPr>
          <a:lstStyle/>
          <a:p>
            <a:pPr marL="214313" marR="0" lvl="0" indent="-214313"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CA" sz="3000" b="0" i="0" u="none" strike="noStrike" kern="1200" cap="none" spc="0" normalizeH="0" baseline="0" noProof="0" dirty="0">
                <a:ln>
                  <a:noFill/>
                </a:ln>
                <a:solidFill>
                  <a:srgbClr val="00B050"/>
                </a:solidFill>
                <a:effectLst/>
                <a:uLnTx/>
                <a:uFillTx/>
                <a:latin typeface="Arial" charset="0"/>
                <a:ea typeface="ＭＳ Ｐゴシック" pitchFamily="34" charset="-128"/>
                <a:cs typeface="Arial"/>
              </a:rPr>
              <a:t> </a:t>
            </a:r>
          </a:p>
        </p:txBody>
      </p:sp>
      <p:sp>
        <p:nvSpPr>
          <p:cNvPr id="12" name="TextBox 5">
            <a:extLst>
              <a:ext uri="{FF2B5EF4-FFF2-40B4-BE49-F238E27FC236}">
                <a16:creationId xmlns:a16="http://schemas.microsoft.com/office/drawing/2014/main" id="{F9CCC0BD-43AF-4B4A-B225-39BB2E4AC7DC}"/>
              </a:ext>
            </a:extLst>
          </p:cNvPr>
          <p:cNvSpPr txBox="1"/>
          <p:nvPr>
            <p:custDataLst>
              <p:tags r:id="rId1"/>
            </p:custDataLst>
          </p:nvPr>
        </p:nvSpPr>
        <p:spPr>
          <a:xfrm>
            <a:off x="640800" y="273600"/>
            <a:ext cx="2106297" cy="3708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defPPr>
              <a:defRPr lang="en-US"/>
            </a:defPPr>
            <a:lvl1pPr algn="ctr" defTabSz="914400">
              <a:lnSpc>
                <a:spcPct val="150000"/>
              </a:lnSpc>
              <a:defRPr b="1"/>
            </a:lvl1pPr>
          </a:lstStyle>
          <a:p>
            <a:r>
              <a:rPr lang="fr-CA" sz="1700" dirty="0"/>
              <a:t>PATENT PORTFOLIO</a:t>
            </a:r>
          </a:p>
        </p:txBody>
      </p:sp>
    </p:spTree>
    <p:extLst>
      <p:ext uri="{BB962C8B-B14F-4D97-AF65-F5344CB8AC3E}">
        <p14:creationId xmlns:p14="http://schemas.microsoft.com/office/powerpoint/2010/main" val="180121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5C45D3E-473B-4798-B1B5-DC80B1BB64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6AC43D-16A8-45AA-8AA8-D6EA182057DF}" type="slidenum">
              <a:rPr kumimoji="0" lang="en-US" sz="105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5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au 2">
            <a:extLst>
              <a:ext uri="{FF2B5EF4-FFF2-40B4-BE49-F238E27FC236}">
                <a16:creationId xmlns:a16="http://schemas.microsoft.com/office/drawing/2014/main" id="{ECBCEBBA-C9D2-4A1B-85DF-BC899B4168FB}"/>
              </a:ext>
            </a:extLst>
          </p:cNvPr>
          <p:cNvGraphicFramePr>
            <a:graphicFrameLocks noGrp="1"/>
          </p:cNvGraphicFramePr>
          <p:nvPr>
            <p:extLst>
              <p:ext uri="{D42A27DB-BD31-4B8C-83A1-F6EECF244321}">
                <p14:modId xmlns:p14="http://schemas.microsoft.com/office/powerpoint/2010/main" val="153610769"/>
              </p:ext>
            </p:extLst>
          </p:nvPr>
        </p:nvGraphicFramePr>
        <p:xfrm>
          <a:off x="464482" y="1031845"/>
          <a:ext cx="7516520" cy="4740172"/>
        </p:xfrm>
        <a:graphic>
          <a:graphicData uri="http://schemas.openxmlformats.org/drawingml/2006/table">
            <a:tbl>
              <a:tblPr/>
              <a:tblGrid>
                <a:gridCol w="540330">
                  <a:extLst>
                    <a:ext uri="{9D8B030D-6E8A-4147-A177-3AD203B41FA5}">
                      <a16:colId xmlns:a16="http://schemas.microsoft.com/office/drawing/2014/main" val="2165137330"/>
                    </a:ext>
                  </a:extLst>
                </a:gridCol>
                <a:gridCol w="1783420">
                  <a:extLst>
                    <a:ext uri="{9D8B030D-6E8A-4147-A177-3AD203B41FA5}">
                      <a16:colId xmlns:a16="http://schemas.microsoft.com/office/drawing/2014/main" val="2739116559"/>
                    </a:ext>
                  </a:extLst>
                </a:gridCol>
                <a:gridCol w="570451">
                  <a:extLst>
                    <a:ext uri="{9D8B030D-6E8A-4147-A177-3AD203B41FA5}">
                      <a16:colId xmlns:a16="http://schemas.microsoft.com/office/drawing/2014/main" val="330576479"/>
                    </a:ext>
                  </a:extLst>
                </a:gridCol>
                <a:gridCol w="570451">
                  <a:extLst>
                    <a:ext uri="{9D8B030D-6E8A-4147-A177-3AD203B41FA5}">
                      <a16:colId xmlns:a16="http://schemas.microsoft.com/office/drawing/2014/main" val="3428564642"/>
                    </a:ext>
                  </a:extLst>
                </a:gridCol>
                <a:gridCol w="570451">
                  <a:extLst>
                    <a:ext uri="{9D8B030D-6E8A-4147-A177-3AD203B41FA5}">
                      <a16:colId xmlns:a16="http://schemas.microsoft.com/office/drawing/2014/main" val="885861390"/>
                    </a:ext>
                  </a:extLst>
                </a:gridCol>
                <a:gridCol w="570451">
                  <a:extLst>
                    <a:ext uri="{9D8B030D-6E8A-4147-A177-3AD203B41FA5}">
                      <a16:colId xmlns:a16="http://schemas.microsoft.com/office/drawing/2014/main" val="406874243"/>
                    </a:ext>
                  </a:extLst>
                </a:gridCol>
                <a:gridCol w="570451">
                  <a:extLst>
                    <a:ext uri="{9D8B030D-6E8A-4147-A177-3AD203B41FA5}">
                      <a16:colId xmlns:a16="http://schemas.microsoft.com/office/drawing/2014/main" val="2386872635"/>
                    </a:ext>
                  </a:extLst>
                </a:gridCol>
                <a:gridCol w="570451">
                  <a:extLst>
                    <a:ext uri="{9D8B030D-6E8A-4147-A177-3AD203B41FA5}">
                      <a16:colId xmlns:a16="http://schemas.microsoft.com/office/drawing/2014/main" val="1535165073"/>
                    </a:ext>
                  </a:extLst>
                </a:gridCol>
                <a:gridCol w="570451">
                  <a:extLst>
                    <a:ext uri="{9D8B030D-6E8A-4147-A177-3AD203B41FA5}">
                      <a16:colId xmlns:a16="http://schemas.microsoft.com/office/drawing/2014/main" val="1307335990"/>
                    </a:ext>
                  </a:extLst>
                </a:gridCol>
                <a:gridCol w="570451">
                  <a:extLst>
                    <a:ext uri="{9D8B030D-6E8A-4147-A177-3AD203B41FA5}">
                      <a16:colId xmlns:a16="http://schemas.microsoft.com/office/drawing/2014/main" val="1921626290"/>
                    </a:ext>
                  </a:extLst>
                </a:gridCol>
                <a:gridCol w="133823">
                  <a:extLst>
                    <a:ext uri="{9D8B030D-6E8A-4147-A177-3AD203B41FA5}">
                      <a16:colId xmlns:a16="http://schemas.microsoft.com/office/drawing/2014/main" val="3961523301"/>
                    </a:ext>
                  </a:extLst>
                </a:gridCol>
                <a:gridCol w="165113">
                  <a:extLst>
                    <a:ext uri="{9D8B030D-6E8A-4147-A177-3AD203B41FA5}">
                      <a16:colId xmlns:a16="http://schemas.microsoft.com/office/drawing/2014/main" val="1051136983"/>
                    </a:ext>
                  </a:extLst>
                </a:gridCol>
                <a:gridCol w="165113">
                  <a:extLst>
                    <a:ext uri="{9D8B030D-6E8A-4147-A177-3AD203B41FA5}">
                      <a16:colId xmlns:a16="http://schemas.microsoft.com/office/drawing/2014/main" val="385146999"/>
                    </a:ext>
                  </a:extLst>
                </a:gridCol>
                <a:gridCol w="165113">
                  <a:extLst>
                    <a:ext uri="{9D8B030D-6E8A-4147-A177-3AD203B41FA5}">
                      <a16:colId xmlns:a16="http://schemas.microsoft.com/office/drawing/2014/main" val="3841707728"/>
                    </a:ext>
                  </a:extLst>
                </a:gridCol>
              </a:tblGrid>
              <a:tr h="222038">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4878820"/>
                  </a:ext>
                </a:extLst>
              </a:tr>
              <a:tr h="304590">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dirty="0">
                          <a:solidFill>
                            <a:srgbClr val="000000"/>
                          </a:solidFill>
                          <a:effectLst/>
                          <a:latin typeface="Calibri" panose="020F0502020204030204" pitchFamily="34" charset="0"/>
                        </a:rPr>
                        <a:t>CANNAMOX</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dirty="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800" b="0" i="0" u="none" strike="noStrike" noProof="0" dirty="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dirty="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5697270"/>
                  </a:ext>
                </a:extLst>
              </a:tr>
              <a:tr h="304590">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dirty="0">
                          <a:solidFill>
                            <a:srgbClr val="000000"/>
                          </a:solidFill>
                          <a:effectLst/>
                          <a:latin typeface="Calibri" panose="020F0502020204030204" pitchFamily="34" charset="0"/>
                        </a:rPr>
                        <a:t>LABORATOIRE M2 &amp; Drawing</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dirty="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46908849"/>
                  </a:ext>
                </a:extLst>
              </a:tr>
              <a:tr h="304590">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a:solidFill>
                            <a:srgbClr val="000000"/>
                          </a:solidFill>
                          <a:effectLst/>
                          <a:latin typeface="Calibri" panose="020F0502020204030204" pitchFamily="34" charset="0"/>
                        </a:rPr>
                        <a:t>THE HOMEGROWN INITIATIVE</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dirty="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41660712"/>
                  </a:ext>
                </a:extLst>
              </a:tr>
              <a:tr h="304590">
                <a:tc>
                  <a:txBody>
                    <a:bodyPr/>
                    <a:lstStyle/>
                    <a:p>
                      <a:pPr algn="l" fontAlgn="b"/>
                      <a:endParaRPr lang="en-CA" sz="800" b="0" i="0" u="none" strike="noStrike" noProof="0" dirty="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a:solidFill>
                            <a:srgbClr val="000000"/>
                          </a:solidFill>
                          <a:effectLst/>
                          <a:latin typeface="Calibri" panose="020F0502020204030204" pitchFamily="34" charset="0"/>
                        </a:rPr>
                        <a:t>THYMOX</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57385864"/>
                  </a:ext>
                </a:extLst>
              </a:tr>
              <a:tr h="304590">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dirty="0">
                          <a:solidFill>
                            <a:srgbClr val="000000"/>
                          </a:solidFill>
                          <a:effectLst/>
                          <a:latin typeface="Calibri" panose="020F0502020204030204" pitchFamily="34" charset="0"/>
                        </a:rPr>
                        <a:t>THYMOX FOOTBATH</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72482249"/>
                  </a:ext>
                </a:extLst>
              </a:tr>
              <a:tr h="304590">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dirty="0">
                          <a:solidFill>
                            <a:srgbClr val="000000"/>
                          </a:solidFill>
                          <a:effectLst/>
                          <a:latin typeface="Calibri" panose="020F0502020204030204" pitchFamily="34" charset="0"/>
                        </a:rPr>
                        <a:t>THYMOX GRO &amp; Drawing</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16653243"/>
                  </a:ext>
                </a:extLst>
              </a:tr>
              <a:tr h="304590">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a:solidFill>
                            <a:srgbClr val="000000"/>
                          </a:solidFill>
                          <a:effectLst/>
                          <a:latin typeface="Calibri" panose="020F0502020204030204" pitchFamily="34" charset="0"/>
                        </a:rPr>
                        <a:t>THYMOX HOOF</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dirty="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4096523"/>
                  </a:ext>
                </a:extLst>
              </a:tr>
              <a:tr h="304590">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a:solidFill>
                            <a:srgbClr val="000000"/>
                          </a:solidFill>
                          <a:effectLst/>
                          <a:latin typeface="Calibri" panose="020F0502020204030204" pitchFamily="34" charset="0"/>
                        </a:rPr>
                        <a:t>THYMOX HOOF DEFENDER</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83154166"/>
                  </a:ext>
                </a:extLst>
              </a:tr>
              <a:tr h="304590">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a:solidFill>
                            <a:srgbClr val="000000"/>
                          </a:solidFill>
                          <a:effectLst/>
                          <a:latin typeface="Calibri" panose="020F0502020204030204" pitchFamily="34" charset="0"/>
                        </a:rPr>
                        <a:t>THYMOX HOOFCARE</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17297421"/>
                  </a:ext>
                </a:extLst>
              </a:tr>
              <a:tr h="304590">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dirty="0">
                          <a:solidFill>
                            <a:srgbClr val="000000"/>
                          </a:solidFill>
                          <a:effectLst/>
                          <a:latin typeface="Calibri" panose="020F0502020204030204" pitchFamily="34" charset="0"/>
                        </a:rPr>
                        <a:t>THYMOX CONTROL &amp; Drawing</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dirty="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41630375"/>
                  </a:ext>
                </a:extLst>
              </a:tr>
              <a:tr h="304590">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a:solidFill>
                            <a:srgbClr val="000000"/>
                          </a:solidFill>
                          <a:effectLst/>
                          <a:latin typeface="Calibri" panose="020F0502020204030204" pitchFamily="34" charset="0"/>
                        </a:rPr>
                        <a:t>THYMOX TECHNOLOGY</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dirty="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800" b="0" i="0" u="none" strike="noStrike" noProof="0">
                          <a:solidFill>
                            <a:srgbClr val="000000"/>
                          </a:solidFill>
                          <a:effectLst/>
                          <a:latin typeface="Calibri" panose="020F0502020204030204" pitchFamily="34" charset="0"/>
                        </a:rPr>
                        <a:t> </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67909178"/>
                  </a:ext>
                </a:extLst>
              </a:tr>
              <a:tr h="304590">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50" b="1" i="0" u="none" strike="noStrike" noProof="0" dirty="0">
                          <a:solidFill>
                            <a:srgbClr val="000000"/>
                          </a:solidFill>
                          <a:effectLst/>
                          <a:latin typeface="Calibri" panose="020F0502020204030204" pitchFamily="34" charset="0"/>
                        </a:rPr>
                        <a:t>COUNTRIES</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000" b="1" i="0" u="none" strike="noStrike" noProof="0" dirty="0">
                          <a:solidFill>
                            <a:srgbClr val="000000"/>
                          </a:solidFill>
                          <a:effectLst/>
                          <a:latin typeface="Calibri" panose="020F0502020204030204" pitchFamily="34" charset="0"/>
                        </a:rPr>
                        <a:t>USA</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000" b="1" i="0" u="none" strike="noStrike" noProof="0">
                          <a:solidFill>
                            <a:srgbClr val="000000"/>
                          </a:solidFill>
                          <a:effectLst/>
                          <a:latin typeface="Calibri" panose="020F0502020204030204" pitchFamily="34" charset="0"/>
                        </a:rPr>
                        <a:t>CHINA</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000" b="1" i="0" u="none" strike="noStrike" noProof="0">
                          <a:solidFill>
                            <a:srgbClr val="000000"/>
                          </a:solidFill>
                          <a:effectLst/>
                          <a:latin typeface="Calibri" panose="020F0502020204030204" pitchFamily="34" charset="0"/>
                        </a:rPr>
                        <a:t>CANADA</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000" b="1" i="0" u="none" strike="noStrike" noProof="0">
                          <a:solidFill>
                            <a:srgbClr val="000000"/>
                          </a:solidFill>
                          <a:effectLst/>
                          <a:latin typeface="Calibri" panose="020F0502020204030204" pitchFamily="34" charset="0"/>
                        </a:rPr>
                        <a:t>EUROPE</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000" b="1" i="0" u="none" strike="noStrike" noProof="0">
                          <a:solidFill>
                            <a:srgbClr val="000000"/>
                          </a:solidFill>
                          <a:effectLst/>
                          <a:latin typeface="Calibri" panose="020F0502020204030204" pitchFamily="34" charset="0"/>
                        </a:rPr>
                        <a:t>INDIA</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000" b="1" i="0" u="none" strike="noStrike" noProof="0">
                          <a:solidFill>
                            <a:srgbClr val="000000"/>
                          </a:solidFill>
                          <a:effectLst/>
                          <a:latin typeface="Calibri" panose="020F0502020204030204" pitchFamily="34" charset="0"/>
                        </a:rPr>
                        <a:t>HONG KONG</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000" b="1" i="0" u="none" strike="noStrike" noProof="0">
                          <a:solidFill>
                            <a:srgbClr val="000000"/>
                          </a:solidFill>
                          <a:effectLst/>
                          <a:latin typeface="Calibri" panose="020F0502020204030204" pitchFamily="34" charset="0"/>
                        </a:rPr>
                        <a:t>JAPAN</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000" b="1" i="0" u="none" strike="noStrike" noProof="0">
                          <a:solidFill>
                            <a:srgbClr val="000000"/>
                          </a:solidFill>
                          <a:effectLst/>
                          <a:latin typeface="Calibri" panose="020F0502020204030204" pitchFamily="34" charset="0"/>
                        </a:rPr>
                        <a:t>VIETNAM</a:t>
                      </a:r>
                    </a:p>
                  </a:txBody>
                  <a:tcPr marL="6516" marR="6516" marT="6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84128954"/>
                  </a:ext>
                </a:extLst>
              </a:tr>
              <a:tr h="222038">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noProof="0" dirty="0">
                        <a:solidFill>
                          <a:srgbClr val="000000"/>
                        </a:solidFill>
                        <a:effectLst/>
                        <a:latin typeface="Calibri" panose="020F0502020204030204" pitchFamily="34" charset="0"/>
                      </a:endParaRPr>
                    </a:p>
                  </a:txBody>
                  <a:tcPr marL="6516" marR="6516" marT="651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59197820"/>
                  </a:ext>
                </a:extLst>
              </a:tr>
              <a:tr h="222038">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ctr" fontAlgn="ctr"/>
                      <a:r>
                        <a:rPr lang="en-CA" sz="1050" b="1" i="0" u="none" strike="noStrike" noProof="0" dirty="0">
                          <a:solidFill>
                            <a:srgbClr val="000000"/>
                          </a:solidFill>
                          <a:effectLst/>
                          <a:latin typeface="Calibri" panose="020F0502020204030204" pitchFamily="34" charset="0"/>
                        </a:rPr>
                        <a:t>LEGEND</a:t>
                      </a:r>
                    </a:p>
                  </a:txBody>
                  <a:tcPr marL="6516" marR="6516" marT="6516" marB="0" anchor="ctr">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14706368"/>
                  </a:ext>
                </a:extLst>
              </a:tr>
              <a:tr h="206126">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solidFill>
                      <a:srgbClr val="FFFF00"/>
                    </a:solidFill>
                  </a:tcPr>
                </a:tc>
                <a:tc gridSpan="4">
                  <a:txBody>
                    <a:bodyPr/>
                    <a:lstStyle/>
                    <a:p>
                      <a:pPr algn="l" fontAlgn="b"/>
                      <a:r>
                        <a:rPr lang="en-CA" sz="1000" b="1" i="0" u="none" strike="noStrike" noProof="0" dirty="0">
                          <a:solidFill>
                            <a:srgbClr val="000000"/>
                          </a:solidFill>
                          <a:effectLst/>
                          <a:latin typeface="Calibri" panose="020F0502020204030204" pitchFamily="34" charset="0"/>
                        </a:rPr>
                        <a:t> In Progress – For approbation</a:t>
                      </a:r>
                    </a:p>
                  </a:txBody>
                  <a:tcPr marL="6516" marR="6516" marT="6516" marB="0" anchor="b">
                    <a:lnL>
                      <a:noFill/>
                    </a:lnL>
                    <a:lnR>
                      <a:noFill/>
                    </a:lnR>
                    <a:lnT>
                      <a:noFill/>
                    </a:lnT>
                    <a:lnB>
                      <a:noFill/>
                    </a:lnB>
                  </a:tcPr>
                </a:tc>
                <a:tc hMerge="1">
                  <a:txBody>
                    <a:bodyPr/>
                    <a:lstStyle/>
                    <a:p>
                      <a:endParaRPr lang="fr-CA"/>
                    </a:p>
                  </a:txBody>
                  <a:tcPr/>
                </a:tc>
                <a:tc hMerge="1">
                  <a:txBody>
                    <a:bodyPr/>
                    <a:lstStyle/>
                    <a:p>
                      <a:pPr algn="l" fontAlgn="b"/>
                      <a:endParaRPr lang="fr-CA" sz="800" b="0" i="0" u="none" strike="noStrike" dirty="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hMerge="1">
                  <a:txBody>
                    <a:bodyPr/>
                    <a:lstStyle/>
                    <a:p>
                      <a:pPr algn="l" fontAlgn="b"/>
                      <a:endParaRPr lang="en-CA" sz="800" b="0" i="0" u="none" strike="noStrike" noProof="0" dirty="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49783189"/>
                  </a:ext>
                </a:extLst>
              </a:tr>
              <a:tr h="206126">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r>
                        <a:rPr lang="en-CA" sz="800" b="0" i="0" u="none" strike="noStrike" noProof="0">
                          <a:solidFill>
                            <a:srgbClr val="000000"/>
                          </a:solidFill>
                          <a:effectLst/>
                          <a:latin typeface="Calibri" panose="020F0502020204030204" pitchFamily="34" charset="0"/>
                        </a:rPr>
                        <a:t> </a:t>
                      </a:r>
                    </a:p>
                  </a:txBody>
                  <a:tcPr marL="6516" marR="6516" marT="6516" marB="0" anchor="b">
                    <a:lnL>
                      <a:noFill/>
                    </a:lnL>
                    <a:lnR>
                      <a:noFill/>
                    </a:lnR>
                    <a:lnT>
                      <a:noFill/>
                    </a:lnT>
                    <a:lnB>
                      <a:noFill/>
                    </a:lnB>
                    <a:solidFill>
                      <a:srgbClr val="92D050"/>
                    </a:solidFill>
                  </a:tcPr>
                </a:tc>
                <a:tc gridSpan="2">
                  <a:txBody>
                    <a:bodyPr/>
                    <a:lstStyle/>
                    <a:p>
                      <a:pPr algn="l" fontAlgn="b"/>
                      <a:r>
                        <a:rPr lang="en-CA" sz="1000" b="1" i="0" u="none" strike="noStrike" noProof="0" dirty="0">
                          <a:solidFill>
                            <a:srgbClr val="000000"/>
                          </a:solidFill>
                          <a:effectLst/>
                          <a:latin typeface="Calibri" panose="020F0502020204030204" pitchFamily="34" charset="0"/>
                        </a:rPr>
                        <a:t> Registered</a:t>
                      </a:r>
                    </a:p>
                  </a:txBody>
                  <a:tcPr marL="6516" marR="6516" marT="6516" marB="0" anchor="b">
                    <a:lnL>
                      <a:noFill/>
                    </a:lnL>
                    <a:lnR>
                      <a:noFill/>
                    </a:lnR>
                    <a:lnT>
                      <a:noFill/>
                    </a:lnT>
                    <a:lnB>
                      <a:noFill/>
                    </a:lnB>
                  </a:tcPr>
                </a:tc>
                <a:tc hMerge="1">
                  <a:txBody>
                    <a:bodyPr/>
                    <a:lstStyle/>
                    <a:p>
                      <a:endParaRPr lang="fr-CA"/>
                    </a:p>
                  </a:txBody>
                  <a:tcPr/>
                </a:tc>
                <a:tc>
                  <a:txBody>
                    <a:bodyPr/>
                    <a:lstStyle/>
                    <a:p>
                      <a:pPr algn="l" fontAlgn="b"/>
                      <a:endParaRPr lang="en-CA" sz="1000" b="1" i="0" u="none" strike="noStrike" noProof="0" dirty="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dirty="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dirty="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pPr algn="l" fontAlgn="b"/>
                      <a:endParaRPr lang="en-CA" sz="800" b="0" i="0" u="none" strike="noStrike" noProof="0">
                        <a:solidFill>
                          <a:srgbClr val="000000"/>
                        </a:solidFill>
                        <a:effectLst/>
                        <a:latin typeface="Calibri" panose="020F0502020204030204" pitchFamily="34" charset="0"/>
                      </a:endParaRPr>
                    </a:p>
                  </a:txBody>
                  <a:tcPr marL="6516" marR="6516" marT="6516" marB="0" anchor="b">
                    <a:lnL>
                      <a:noFill/>
                    </a:lnL>
                    <a:lnR>
                      <a:noFill/>
                    </a:lnR>
                    <a:lnT>
                      <a:noFill/>
                    </a:lnT>
                    <a:lnB>
                      <a:noFill/>
                    </a:lnB>
                  </a:tcPr>
                </a:tc>
                <a:tc>
                  <a:txBody>
                    <a:bodyPr/>
                    <a:lstStyle/>
                    <a:p>
                      <a:endParaRPr lang="en-CA" sz="900" noProof="0"/>
                    </a:p>
                  </a:txBody>
                  <a:tcPr marL="62553" marR="62553" marT="31276" marB="31276">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CA" sz="900" noProof="0" dirty="0"/>
                    </a:p>
                  </a:txBody>
                  <a:tcPr marL="62553" marR="62553" marT="31276" marB="312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57982304"/>
                  </a:ext>
                </a:extLst>
              </a:tr>
            </a:tbl>
          </a:graphicData>
        </a:graphic>
      </p:graphicFrame>
      <p:sp>
        <p:nvSpPr>
          <p:cNvPr id="4" name="TextBox 5">
            <a:extLst>
              <a:ext uri="{FF2B5EF4-FFF2-40B4-BE49-F238E27FC236}">
                <a16:creationId xmlns:a16="http://schemas.microsoft.com/office/drawing/2014/main" id="{9358C957-E0DD-4542-9373-683B28657C75}"/>
              </a:ext>
            </a:extLst>
          </p:cNvPr>
          <p:cNvSpPr txBox="1"/>
          <p:nvPr>
            <p:custDataLst>
              <p:tags r:id="rId1"/>
            </p:custDataLst>
          </p:nvPr>
        </p:nvSpPr>
        <p:spPr>
          <a:xfrm>
            <a:off x="640800" y="273600"/>
            <a:ext cx="2645137" cy="3708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defPPr>
              <a:defRPr lang="en-US"/>
            </a:defPPr>
            <a:lvl1pPr algn="ctr" defTabSz="914400">
              <a:lnSpc>
                <a:spcPct val="150000"/>
              </a:lnSpc>
              <a:defRPr b="1"/>
            </a:lvl1pPr>
          </a:lstStyle>
          <a:p>
            <a:r>
              <a:rPr lang="fr-CA" sz="1700" dirty="0"/>
              <a:t>TRADEMARK PORTFOLIO</a:t>
            </a:r>
          </a:p>
        </p:txBody>
      </p:sp>
    </p:spTree>
    <p:extLst>
      <p:ext uri="{BB962C8B-B14F-4D97-AF65-F5344CB8AC3E}">
        <p14:creationId xmlns:p14="http://schemas.microsoft.com/office/powerpoint/2010/main" val="1113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0259B0-7358-4879-8974-23AD7AFC0392}"/>
              </a:ext>
            </a:extLst>
          </p:cNvPr>
          <p:cNvSpPr txBox="1"/>
          <p:nvPr/>
        </p:nvSpPr>
        <p:spPr>
          <a:xfrm>
            <a:off x="2685536" y="2598003"/>
            <a:ext cx="3772928" cy="830997"/>
          </a:xfrm>
          <a:prstGeom prst="rect">
            <a:avLst/>
          </a:prstGeom>
          <a:noFill/>
        </p:spPr>
        <p:txBody>
          <a:bodyPr wrap="square" rtlCol="0">
            <a:spAutoFit/>
          </a:bodyPr>
          <a:lstStyle/>
          <a:p>
            <a:r>
              <a:rPr lang="fr-CA" sz="4800" cap="all" dirty="0" err="1">
                <a:solidFill>
                  <a:schemeClr val="tx1">
                    <a:lumMod val="65000"/>
                    <a:lumOff val="35000"/>
                  </a:schemeClr>
                </a:solidFill>
              </a:rPr>
              <a:t>Technology</a:t>
            </a:r>
            <a:endParaRPr lang="en-CA" sz="4800" cap="all" dirty="0">
              <a:solidFill>
                <a:schemeClr val="tx1">
                  <a:lumMod val="65000"/>
                  <a:lumOff val="35000"/>
                </a:schemeClr>
              </a:solidFill>
            </a:endParaRPr>
          </a:p>
        </p:txBody>
      </p:sp>
      <p:sp>
        <p:nvSpPr>
          <p:cNvPr id="2" name="Rectangle 1">
            <a:extLst>
              <a:ext uri="{FF2B5EF4-FFF2-40B4-BE49-F238E27FC236}">
                <a16:creationId xmlns:a16="http://schemas.microsoft.com/office/drawing/2014/main" id="{CEEF407C-2AEE-4154-9470-34ABFED40B4C}"/>
              </a:ext>
            </a:extLst>
          </p:cNvPr>
          <p:cNvSpPr/>
          <p:nvPr/>
        </p:nvSpPr>
        <p:spPr>
          <a:xfrm>
            <a:off x="2382982" y="2417755"/>
            <a:ext cx="4230254" cy="1191491"/>
          </a:xfrm>
          <a:prstGeom prst="rect">
            <a:avLst/>
          </a:prstGeom>
          <a:noFill/>
          <a:ln w="57150">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58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 descr="Image result for oil and water don't mix"/>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43200" y="1828800"/>
            <a:ext cx="3115733" cy="1524000"/>
          </a:xfrm>
          <a:prstGeom prst="rect">
            <a:avLst/>
          </a:prstGeom>
          <a:noFill/>
        </p:spPr>
      </p:pic>
      <p:sp>
        <p:nvSpPr>
          <p:cNvPr id="9" name="Rectangular Callout 8"/>
          <p:cNvSpPr/>
          <p:nvPr/>
        </p:nvSpPr>
        <p:spPr>
          <a:xfrm>
            <a:off x="6019800" y="1982563"/>
            <a:ext cx="2209800" cy="1065437"/>
          </a:xfrm>
          <a:prstGeom prst="wedgeRectCallout">
            <a:avLst>
              <a:gd name="adj1" fmla="val -75774"/>
              <a:gd name="adj2" fmla="val 7643"/>
            </a:avLst>
          </a:prstGeom>
          <a:solidFill>
            <a:schemeClr val="bg1"/>
          </a:solidFill>
          <a:ln>
            <a:solidFill>
              <a:schemeClr val="tx1"/>
            </a:solidFill>
          </a:ln>
        </p:spPr>
        <p:txBody>
          <a:bodyPr wrap="square" rtlCol="0" anchor="ctr">
            <a:noAutofit/>
          </a:bodyPr>
          <a:lstStyle/>
          <a:p>
            <a:pPr algn="ctr" defTabSz="457200" fontAlgn="base">
              <a:spcBef>
                <a:spcPct val="20000"/>
              </a:spcBef>
              <a:spcAft>
                <a:spcPct val="0"/>
              </a:spcAft>
            </a:pPr>
            <a:endParaRPr lang="en-US" sz="1100" b="1">
              <a:solidFill>
                <a:prstClr val="black"/>
              </a:solidFill>
              <a:latin typeface="Calibri" pitchFamily="34" charset="0"/>
              <a:cs typeface="Arial" pitchFamily="34" charset="0"/>
            </a:endParaRPr>
          </a:p>
        </p:txBody>
      </p:sp>
      <p:sp>
        <p:nvSpPr>
          <p:cNvPr id="7" name="Slide Number Placeholder 6"/>
          <p:cNvSpPr>
            <a:spLocks noGrp="1"/>
          </p:cNvSpPr>
          <p:nvPr>
            <p:ph type="sldNum" sz="quarter" idx="12"/>
            <p:custDataLst>
              <p:tags r:id="rId1"/>
            </p:custDataLst>
          </p:nvPr>
        </p:nvSpPr>
        <p:spPr/>
        <p:txBody>
          <a:bodyPr/>
          <a:lstStyle/>
          <a:p>
            <a:pPr>
              <a:defRPr/>
            </a:pPr>
            <a:fld id="{093390C4-20AF-45F8-A68A-325F03D452D8}" type="slidenum">
              <a:rPr lang="en-US"/>
              <a:pPr>
                <a:defRPr/>
              </a:pPr>
              <a:t>14</a:t>
            </a:fld>
            <a:endParaRPr lang="en-US"/>
          </a:p>
        </p:txBody>
      </p:sp>
      <p:sp>
        <p:nvSpPr>
          <p:cNvPr id="3" name="Espace réservé du pied de page 2"/>
          <p:cNvSpPr>
            <a:spLocks noGrp="1"/>
          </p:cNvSpPr>
          <p:nvPr>
            <p:ph type="ftr" sz="quarter" idx="14"/>
          </p:nvPr>
        </p:nvSpPr>
        <p:spPr/>
        <p:txBody>
          <a:bodyPr/>
          <a:lstStyle/>
          <a:p>
            <a:r>
              <a:rPr lang="en-US"/>
              <a:t>CONFIDENTIAL</a:t>
            </a:r>
          </a:p>
        </p:txBody>
      </p:sp>
      <p:pic>
        <p:nvPicPr>
          <p:cNvPr id="6" name="Picture 20" descr="Image result for oil and water don't mix"/>
          <p:cNvPicPr>
            <a:picLocks noChangeAspect="1" noChangeArrowheads="1"/>
          </p:cNvPicPr>
          <p:nvPr/>
        </p:nvPicPr>
        <p:blipFill>
          <a:blip r:embed="rId5" cstate="screen"/>
          <a:srcRect/>
          <a:stretch>
            <a:fillRect/>
          </a:stretch>
        </p:blipFill>
        <p:spPr bwMode="auto">
          <a:xfrm>
            <a:off x="6096001" y="2057400"/>
            <a:ext cx="1904999" cy="918256"/>
          </a:xfrm>
          <a:prstGeom prst="rect">
            <a:avLst/>
          </a:prstGeom>
          <a:noFill/>
        </p:spPr>
      </p:pic>
      <p:pic>
        <p:nvPicPr>
          <p:cNvPr id="11" name="Picture 17"/>
          <p:cNvPicPr>
            <a:picLocks noChangeAspect="1" noChangeArrowheads="1"/>
          </p:cNvPicPr>
          <p:nvPr/>
        </p:nvPicPr>
        <p:blipFill>
          <a:blip r:embed="rId6" cstate="screen"/>
          <a:srcRect/>
          <a:stretch>
            <a:fillRect/>
          </a:stretch>
        </p:blipFill>
        <p:spPr bwMode="auto">
          <a:xfrm>
            <a:off x="640800" y="1204504"/>
            <a:ext cx="1278401" cy="814483"/>
          </a:xfrm>
          <a:prstGeom prst="rect">
            <a:avLst/>
          </a:prstGeom>
          <a:noFill/>
          <a:ln w="9525">
            <a:noFill/>
            <a:miter lim="800000"/>
            <a:headEnd/>
            <a:tailEnd/>
          </a:ln>
        </p:spPr>
      </p:pic>
      <p:grpSp>
        <p:nvGrpSpPr>
          <p:cNvPr id="2" name="Group 23"/>
          <p:cNvGrpSpPr>
            <a:grpSpLocks/>
          </p:cNvGrpSpPr>
          <p:nvPr/>
        </p:nvGrpSpPr>
        <p:grpSpPr bwMode="auto">
          <a:xfrm>
            <a:off x="1527488" y="2057400"/>
            <a:ext cx="704850" cy="779462"/>
            <a:chOff x="12304" y="-27"/>
            <a:chExt cx="1352" cy="1586"/>
          </a:xfrm>
        </p:grpSpPr>
        <p:pic>
          <p:nvPicPr>
            <p:cNvPr id="13" name="Picture 24"/>
            <p:cNvPicPr>
              <a:picLocks noChangeAspect="1" noChangeArrowheads="1"/>
            </p:cNvPicPr>
            <p:nvPr/>
          </p:nvPicPr>
          <p:blipFill>
            <a:blip r:embed="rId7" cstate="screen"/>
            <a:srcRect/>
            <a:stretch>
              <a:fillRect/>
            </a:stretch>
          </p:blipFill>
          <p:spPr bwMode="auto">
            <a:xfrm>
              <a:off x="12309" y="-23"/>
              <a:ext cx="1340" cy="1580"/>
            </a:xfrm>
            <a:prstGeom prst="rect">
              <a:avLst/>
            </a:prstGeom>
            <a:noFill/>
            <a:ln w="9525">
              <a:noFill/>
              <a:miter lim="800000"/>
              <a:headEnd/>
              <a:tailEnd/>
            </a:ln>
          </p:spPr>
        </p:pic>
        <p:sp>
          <p:nvSpPr>
            <p:cNvPr id="14" name="Freeform 25"/>
            <p:cNvSpPr>
              <a:spLocks/>
            </p:cNvSpPr>
            <p:nvPr/>
          </p:nvSpPr>
          <p:spPr bwMode="auto">
            <a:xfrm>
              <a:off x="12306" y="-25"/>
              <a:ext cx="1347" cy="1581"/>
            </a:xfrm>
            <a:custGeom>
              <a:avLst/>
              <a:gdLst/>
              <a:ahLst/>
              <a:cxnLst>
                <a:cxn ang="0">
                  <a:pos x="0" y="1581"/>
                </a:cxn>
                <a:cxn ang="0">
                  <a:pos x="1346" y="1581"/>
                </a:cxn>
                <a:cxn ang="0">
                  <a:pos x="1346" y="0"/>
                </a:cxn>
                <a:cxn ang="0">
                  <a:pos x="0" y="0"/>
                </a:cxn>
                <a:cxn ang="0">
                  <a:pos x="0" y="1581"/>
                </a:cxn>
              </a:cxnLst>
              <a:rect l="0" t="0" r="r" b="b"/>
              <a:pathLst>
                <a:path w="1347" h="1581">
                  <a:moveTo>
                    <a:pt x="0" y="1581"/>
                  </a:moveTo>
                  <a:lnTo>
                    <a:pt x="1346" y="1581"/>
                  </a:lnTo>
                  <a:lnTo>
                    <a:pt x="1346" y="0"/>
                  </a:lnTo>
                  <a:lnTo>
                    <a:pt x="0" y="0"/>
                  </a:lnTo>
                  <a:lnTo>
                    <a:pt x="0" y="1581"/>
                  </a:lnTo>
                  <a:close/>
                </a:path>
              </a:pathLst>
            </a:custGeom>
            <a:noFill/>
            <a:ln w="3175">
              <a:solidFill>
                <a:srgbClr val="53632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Rectangle 14"/>
          <p:cNvSpPr/>
          <p:nvPr/>
        </p:nvSpPr>
        <p:spPr>
          <a:xfrm>
            <a:off x="304800" y="4269031"/>
            <a:ext cx="3085250" cy="646331"/>
          </a:xfrm>
          <a:prstGeom prst="rect">
            <a:avLst/>
          </a:prstGeom>
        </p:spPr>
        <p:txBody>
          <a:bodyPr wrap="square">
            <a:spAutoFit/>
          </a:bodyPr>
          <a:lstStyle/>
          <a:p>
            <a:pPr lvl="1" algn="ctr">
              <a:defRPr/>
            </a:pPr>
            <a:r>
              <a:rPr lang="en-US" dirty="0"/>
              <a:t>THYMOX®</a:t>
            </a:r>
            <a:r>
              <a:rPr lang="en-US" b="1" dirty="0"/>
              <a:t> </a:t>
            </a:r>
            <a:r>
              <a:rPr lang="en-US" dirty="0"/>
              <a:t>technology solves the problem</a:t>
            </a:r>
          </a:p>
        </p:txBody>
      </p:sp>
      <p:pic>
        <p:nvPicPr>
          <p:cNvPr id="16" name="Picture 27" descr="Image result for blue solution dissolvi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74786" y="3716215"/>
            <a:ext cx="1297413" cy="1556896"/>
          </a:xfrm>
          <a:prstGeom prst="rect">
            <a:avLst/>
          </a:prstGeom>
          <a:noFill/>
          <a:ln>
            <a:solidFill>
              <a:schemeClr val="accent3">
                <a:lumMod val="75000"/>
              </a:schemeClr>
            </a:solidFill>
          </a:ln>
        </p:spPr>
      </p:pic>
      <p:pic>
        <p:nvPicPr>
          <p:cNvPr id="17" name="Picture 29" descr="Image result for blue solution"/>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98759" y="3714619"/>
            <a:ext cx="1288994" cy="1558491"/>
          </a:xfrm>
          <a:prstGeom prst="rect">
            <a:avLst/>
          </a:prstGeom>
          <a:noFill/>
          <a:ln>
            <a:solidFill>
              <a:schemeClr val="accent3">
                <a:lumMod val="75000"/>
              </a:schemeClr>
            </a:solidFill>
          </a:ln>
        </p:spPr>
      </p:pic>
      <p:sp>
        <p:nvSpPr>
          <p:cNvPr id="18" name="Rectangle 17"/>
          <p:cNvSpPr/>
          <p:nvPr/>
        </p:nvSpPr>
        <p:spPr>
          <a:xfrm>
            <a:off x="1879392" y="963436"/>
            <a:ext cx="7086600" cy="646331"/>
          </a:xfrm>
          <a:prstGeom prst="rect">
            <a:avLst/>
          </a:prstGeom>
        </p:spPr>
        <p:txBody>
          <a:bodyPr wrap="square">
            <a:spAutoFit/>
          </a:bodyPr>
          <a:lstStyle/>
          <a:p>
            <a:pPr algn="ctr">
              <a:defRPr/>
            </a:pPr>
            <a:r>
              <a:rPr lang="en-US" dirty="0"/>
              <a:t>Thymol, the active, botanically derived antimicrobial, is well known, but difficult to use……it is not soluble in water (a phenol)</a:t>
            </a:r>
          </a:p>
        </p:txBody>
      </p:sp>
      <p:sp>
        <p:nvSpPr>
          <p:cNvPr id="19" name="Rectangle 16"/>
          <p:cNvSpPr>
            <a:spLocks noChangeArrowheads="1"/>
          </p:cNvSpPr>
          <p:nvPr/>
        </p:nvSpPr>
        <p:spPr bwMode="auto">
          <a:xfrm>
            <a:off x="943995" y="5577910"/>
            <a:ext cx="5974081" cy="388091"/>
          </a:xfrm>
          <a:prstGeom prst="rect">
            <a:avLst/>
          </a:prstGeom>
          <a:solidFill>
            <a:schemeClr val="bg1">
              <a:lumMod val="85000"/>
            </a:schemeClr>
          </a:solidFill>
        </p:spPr>
        <p:txBody>
          <a:bodyPr wrap="square" lIns="0" tIns="0" rIns="0" bIns="91440" anchor="ctr">
            <a:noAutofit/>
            <a:sp3d extrusionH="57150">
              <a:bevelT w="82550" h="38100" prst="coolSlant"/>
            </a:sp3d>
          </a:bodyPr>
          <a:lstStyle/>
          <a:p>
            <a:pPr algn="ctr"/>
            <a:r>
              <a:rPr lang="en-US" b="1" dirty="0"/>
              <a:t>THYMOX® makes practical the antimicrobial power of nature</a:t>
            </a:r>
          </a:p>
        </p:txBody>
      </p:sp>
      <p:sp>
        <p:nvSpPr>
          <p:cNvPr id="20" name="Rectangle 19"/>
          <p:cNvSpPr/>
          <p:nvPr/>
        </p:nvSpPr>
        <p:spPr>
          <a:xfrm>
            <a:off x="1528531" y="2810389"/>
            <a:ext cx="724750" cy="307777"/>
          </a:xfrm>
          <a:prstGeom prst="rect">
            <a:avLst/>
          </a:prstGeom>
        </p:spPr>
        <p:txBody>
          <a:bodyPr wrap="none">
            <a:spAutoFit/>
          </a:bodyPr>
          <a:lstStyle/>
          <a:p>
            <a:r>
              <a:rPr lang="en-US" sz="1400" dirty="0">
                <a:solidFill>
                  <a:prstClr val="black"/>
                </a:solidFill>
              </a:rPr>
              <a:t>Thymol</a:t>
            </a:r>
            <a:endParaRPr lang="en-US" sz="1100" dirty="0"/>
          </a:p>
        </p:txBody>
      </p:sp>
      <p:sp>
        <p:nvSpPr>
          <p:cNvPr id="21" name="Freeform 20"/>
          <p:cNvSpPr>
            <a:spLocks/>
          </p:cNvSpPr>
          <p:nvPr/>
        </p:nvSpPr>
        <p:spPr bwMode="auto">
          <a:xfrm>
            <a:off x="4267637" y="4246282"/>
            <a:ext cx="480647" cy="360722"/>
          </a:xfrm>
          <a:custGeom>
            <a:avLst/>
            <a:gdLst/>
            <a:ahLst/>
            <a:cxnLst>
              <a:cxn ang="0">
                <a:pos x="0" y="142"/>
              </a:cxn>
              <a:cxn ang="0">
                <a:pos x="681" y="142"/>
              </a:cxn>
              <a:cxn ang="0">
                <a:pos x="681" y="0"/>
              </a:cxn>
              <a:cxn ang="0">
                <a:pos x="965" y="283"/>
              </a:cxn>
              <a:cxn ang="0">
                <a:pos x="681" y="567"/>
              </a:cxn>
              <a:cxn ang="0">
                <a:pos x="681" y="425"/>
              </a:cxn>
              <a:cxn ang="0">
                <a:pos x="0" y="425"/>
              </a:cxn>
              <a:cxn ang="0">
                <a:pos x="0" y="142"/>
              </a:cxn>
            </a:cxnLst>
            <a:rect l="0" t="0" r="r" b="b"/>
            <a:pathLst>
              <a:path w="966" h="568">
                <a:moveTo>
                  <a:pt x="0" y="142"/>
                </a:moveTo>
                <a:lnTo>
                  <a:pt x="681" y="142"/>
                </a:lnTo>
                <a:lnTo>
                  <a:pt x="681" y="0"/>
                </a:lnTo>
                <a:lnTo>
                  <a:pt x="965" y="283"/>
                </a:lnTo>
                <a:lnTo>
                  <a:pt x="681" y="567"/>
                </a:lnTo>
                <a:lnTo>
                  <a:pt x="681" y="425"/>
                </a:lnTo>
                <a:lnTo>
                  <a:pt x="0" y="425"/>
                </a:lnTo>
                <a:lnTo>
                  <a:pt x="0" y="142"/>
                </a:lnTo>
                <a:close/>
              </a:path>
            </a:pathLst>
          </a:custGeom>
          <a:solidFill>
            <a:schemeClr val="bg1"/>
          </a:solidFill>
          <a:ln w="1587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2" name="Picture 24"/>
          <p:cNvPicPr>
            <a:picLocks noChangeAspect="1" noChangeArrowheads="1"/>
          </p:cNvPicPr>
          <p:nvPr/>
        </p:nvPicPr>
        <p:blipFill>
          <a:blip r:embed="rId7" cstate="screen"/>
          <a:srcRect/>
          <a:stretch>
            <a:fillRect/>
          </a:stretch>
        </p:blipFill>
        <p:spPr bwMode="auto">
          <a:xfrm>
            <a:off x="3416267" y="4114564"/>
            <a:ext cx="698594" cy="776513"/>
          </a:xfrm>
          <a:prstGeom prst="rect">
            <a:avLst/>
          </a:prstGeom>
          <a:noFill/>
          <a:ln w="9525">
            <a:noFill/>
            <a:miter lim="800000"/>
            <a:headEnd/>
            <a:tailEnd/>
          </a:ln>
        </p:spPr>
      </p:pic>
      <p:sp>
        <p:nvSpPr>
          <p:cNvPr id="23" name="Freeform 25"/>
          <p:cNvSpPr>
            <a:spLocks/>
          </p:cNvSpPr>
          <p:nvPr/>
        </p:nvSpPr>
        <p:spPr bwMode="auto">
          <a:xfrm>
            <a:off x="3403755" y="4091465"/>
            <a:ext cx="702243" cy="777005"/>
          </a:xfrm>
          <a:custGeom>
            <a:avLst/>
            <a:gdLst/>
            <a:ahLst/>
            <a:cxnLst>
              <a:cxn ang="0">
                <a:pos x="0" y="1581"/>
              </a:cxn>
              <a:cxn ang="0">
                <a:pos x="1346" y="1581"/>
              </a:cxn>
              <a:cxn ang="0">
                <a:pos x="1346" y="0"/>
              </a:cxn>
              <a:cxn ang="0">
                <a:pos x="0" y="0"/>
              </a:cxn>
              <a:cxn ang="0">
                <a:pos x="0" y="1581"/>
              </a:cxn>
            </a:cxnLst>
            <a:rect l="0" t="0" r="r" b="b"/>
            <a:pathLst>
              <a:path w="1347" h="1581">
                <a:moveTo>
                  <a:pt x="0" y="1581"/>
                </a:moveTo>
                <a:lnTo>
                  <a:pt x="1346" y="1581"/>
                </a:lnTo>
                <a:lnTo>
                  <a:pt x="1346" y="0"/>
                </a:lnTo>
                <a:lnTo>
                  <a:pt x="0" y="0"/>
                </a:lnTo>
                <a:lnTo>
                  <a:pt x="0" y="1581"/>
                </a:lnTo>
                <a:close/>
              </a:path>
            </a:pathLst>
          </a:custGeom>
          <a:noFill/>
          <a:ln w="3175">
            <a:solidFill>
              <a:srgbClr val="53632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3390050" y="4862037"/>
            <a:ext cx="724750" cy="307777"/>
          </a:xfrm>
          <a:prstGeom prst="rect">
            <a:avLst/>
          </a:prstGeom>
        </p:spPr>
        <p:txBody>
          <a:bodyPr wrap="none">
            <a:spAutoFit/>
          </a:bodyPr>
          <a:lstStyle/>
          <a:p>
            <a:r>
              <a:rPr lang="en-US" sz="1400">
                <a:solidFill>
                  <a:prstClr val="black"/>
                </a:solidFill>
              </a:rPr>
              <a:t>Thymol</a:t>
            </a:r>
            <a:endParaRPr lang="en-US" sz="1100"/>
          </a:p>
        </p:txBody>
      </p:sp>
      <p:sp>
        <p:nvSpPr>
          <p:cNvPr id="25" name="Rectangular Callout 24"/>
          <p:cNvSpPr/>
          <p:nvPr/>
        </p:nvSpPr>
        <p:spPr>
          <a:xfrm>
            <a:off x="7772400" y="4038601"/>
            <a:ext cx="1295400" cy="838200"/>
          </a:xfrm>
          <a:prstGeom prst="wedgeRectCallout">
            <a:avLst>
              <a:gd name="adj1" fmla="val -87203"/>
              <a:gd name="adj2" fmla="val 9992"/>
            </a:avLst>
          </a:prstGeom>
          <a:solidFill>
            <a:schemeClr val="bg1"/>
          </a:solidFill>
          <a:ln>
            <a:solidFill>
              <a:schemeClr val="tx1"/>
            </a:solidFill>
          </a:ln>
        </p:spPr>
        <p:txBody>
          <a:bodyPr vert="horz" wrap="square" rtlCol="0" anchor="t">
            <a:noAutofit/>
          </a:bodyPr>
          <a:lstStyle/>
          <a:p>
            <a:pPr algn="ctr" defTabSz="457200" fontAlgn="base">
              <a:spcBef>
                <a:spcPct val="20000"/>
              </a:spcBef>
              <a:spcAft>
                <a:spcPct val="0"/>
              </a:spcAft>
            </a:pPr>
            <a:r>
              <a:rPr lang="en-US" sz="1100">
                <a:solidFill>
                  <a:prstClr val="black"/>
                </a:solidFill>
                <a:latin typeface="Calibri" pitchFamily="34" charset="0"/>
                <a:cs typeface="Arial" pitchFamily="34" charset="0"/>
              </a:rPr>
              <a:t>Virtually 100% of the active is  available </a:t>
            </a:r>
          </a:p>
          <a:p>
            <a:pPr algn="ctr" defTabSz="457200" fontAlgn="base">
              <a:spcBef>
                <a:spcPct val="20000"/>
              </a:spcBef>
              <a:spcAft>
                <a:spcPct val="0"/>
              </a:spcAft>
            </a:pPr>
            <a:r>
              <a:rPr lang="en-US" sz="1100">
                <a:solidFill>
                  <a:prstClr val="black"/>
                </a:solidFill>
                <a:latin typeface="Calibri" pitchFamily="34" charset="0"/>
                <a:cs typeface="Arial" pitchFamily="34" charset="0"/>
              </a:rPr>
              <a:t>(nano -emulsion)</a:t>
            </a:r>
          </a:p>
        </p:txBody>
      </p:sp>
      <p:sp>
        <p:nvSpPr>
          <p:cNvPr id="26" name="Freeform 14"/>
          <p:cNvSpPr>
            <a:spLocks/>
          </p:cNvSpPr>
          <p:nvPr/>
        </p:nvSpPr>
        <p:spPr bwMode="auto">
          <a:xfrm>
            <a:off x="2263956" y="2231643"/>
            <a:ext cx="555444" cy="360722"/>
          </a:xfrm>
          <a:custGeom>
            <a:avLst/>
            <a:gdLst/>
            <a:ahLst/>
            <a:cxnLst>
              <a:cxn ang="0">
                <a:pos x="0" y="142"/>
              </a:cxn>
              <a:cxn ang="0">
                <a:pos x="681" y="142"/>
              </a:cxn>
              <a:cxn ang="0">
                <a:pos x="681" y="0"/>
              </a:cxn>
              <a:cxn ang="0">
                <a:pos x="965" y="283"/>
              </a:cxn>
              <a:cxn ang="0">
                <a:pos x="681" y="567"/>
              </a:cxn>
              <a:cxn ang="0">
                <a:pos x="681" y="425"/>
              </a:cxn>
              <a:cxn ang="0">
                <a:pos x="0" y="425"/>
              </a:cxn>
              <a:cxn ang="0">
                <a:pos x="0" y="142"/>
              </a:cxn>
            </a:cxnLst>
            <a:rect l="0" t="0" r="r" b="b"/>
            <a:pathLst>
              <a:path w="966" h="568">
                <a:moveTo>
                  <a:pt x="0" y="142"/>
                </a:moveTo>
                <a:lnTo>
                  <a:pt x="681" y="142"/>
                </a:lnTo>
                <a:lnTo>
                  <a:pt x="681" y="0"/>
                </a:lnTo>
                <a:lnTo>
                  <a:pt x="965" y="283"/>
                </a:lnTo>
                <a:lnTo>
                  <a:pt x="681" y="567"/>
                </a:lnTo>
                <a:lnTo>
                  <a:pt x="681" y="425"/>
                </a:lnTo>
                <a:lnTo>
                  <a:pt x="0" y="425"/>
                </a:lnTo>
                <a:lnTo>
                  <a:pt x="0" y="142"/>
                </a:lnTo>
                <a:close/>
              </a:path>
            </a:pathLst>
          </a:custGeom>
          <a:solidFill>
            <a:schemeClr val="bg1"/>
          </a:solidFill>
          <a:ln w="1587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ular Callout 26"/>
          <p:cNvSpPr/>
          <p:nvPr/>
        </p:nvSpPr>
        <p:spPr>
          <a:xfrm>
            <a:off x="8077200" y="1978706"/>
            <a:ext cx="914399" cy="1069293"/>
          </a:xfrm>
          <a:prstGeom prst="wedgeRectCallout">
            <a:avLst>
              <a:gd name="adj1" fmla="val -48852"/>
              <a:gd name="adj2" fmla="val 16357"/>
            </a:avLst>
          </a:prstGeom>
          <a:solidFill>
            <a:schemeClr val="bg1"/>
          </a:solidFill>
          <a:ln>
            <a:solidFill>
              <a:schemeClr val="tx1"/>
            </a:solidFill>
          </a:ln>
        </p:spPr>
        <p:txBody>
          <a:bodyPr vert="horz" wrap="square" rtlCol="0" anchor="t">
            <a:noAutofit/>
          </a:bodyPr>
          <a:lstStyle/>
          <a:p>
            <a:pPr defTabSz="457200">
              <a:spcBef>
                <a:spcPct val="20000"/>
              </a:spcBef>
            </a:pPr>
            <a:r>
              <a:rPr lang="en-US" sz="1000">
                <a:solidFill>
                  <a:prstClr val="black"/>
                </a:solidFill>
                <a:latin typeface="Calibri" pitchFamily="34" charset="0"/>
                <a:cs typeface="Arial" pitchFamily="34" charset="0"/>
              </a:rPr>
              <a:t>2 phases, majority of the </a:t>
            </a:r>
            <a:r>
              <a:rPr lang="en-US" sz="1000">
                <a:solidFill>
                  <a:prstClr val="black"/>
                </a:solidFill>
                <a:cs typeface="Arial" pitchFamily="34" charset="0"/>
              </a:rPr>
              <a:t>activity </a:t>
            </a:r>
            <a:r>
              <a:rPr lang="en-US" sz="1000">
                <a:solidFill>
                  <a:prstClr val="black"/>
                </a:solidFill>
                <a:latin typeface="Calibri" pitchFamily="34" charset="0"/>
                <a:cs typeface="Arial" pitchFamily="34" charset="0"/>
              </a:rPr>
              <a:t>is </a:t>
            </a:r>
            <a:r>
              <a:rPr lang="en-US" sz="1000">
                <a:solidFill>
                  <a:prstClr val="black"/>
                </a:solidFill>
                <a:cs typeface="Arial" pitchFamily="34" charset="0"/>
              </a:rPr>
              <a:t>tightly bound, </a:t>
            </a:r>
            <a:r>
              <a:rPr lang="en-US" sz="1000">
                <a:solidFill>
                  <a:prstClr val="black"/>
                </a:solidFill>
                <a:latin typeface="Calibri" pitchFamily="34" charset="0"/>
                <a:cs typeface="Arial" pitchFamily="34" charset="0"/>
              </a:rPr>
              <a:t>not </a:t>
            </a:r>
            <a:r>
              <a:rPr lang="en-US" sz="1000">
                <a:solidFill>
                  <a:prstClr val="black"/>
                </a:solidFill>
                <a:cs typeface="Arial" pitchFamily="34" charset="0"/>
              </a:rPr>
              <a:t>available to disinfect </a:t>
            </a:r>
            <a:endParaRPr lang="en-US" sz="1000">
              <a:solidFill>
                <a:prstClr val="black"/>
              </a:solidFill>
              <a:latin typeface="Calibri" pitchFamily="34" charset="0"/>
              <a:cs typeface="Arial" pitchFamily="34" charset="0"/>
            </a:endParaRPr>
          </a:p>
        </p:txBody>
      </p:sp>
      <p:sp>
        <p:nvSpPr>
          <p:cNvPr id="28" name="TextBox 27"/>
          <p:cNvSpPr txBox="1"/>
          <p:nvPr/>
        </p:nvSpPr>
        <p:spPr>
          <a:xfrm>
            <a:off x="76199" y="-30690"/>
            <a:ext cx="4419600" cy="769441"/>
          </a:xfrm>
          <a:prstGeom prst="rect">
            <a:avLst/>
          </a:prstGeom>
          <a:noFill/>
          <a:ln>
            <a:noFill/>
          </a:ln>
        </p:spPr>
        <p:txBody>
          <a:bodyPr wrap="square" rtlCol="0">
            <a:spAutoFit/>
          </a:bodyPr>
          <a:lstStyle/>
          <a:p>
            <a:r>
              <a:rPr lang="en-US" sz="2000" b="1">
                <a:solidFill>
                  <a:schemeClr val="bg1"/>
                </a:solidFill>
              </a:rPr>
              <a:t>Unique Technology</a:t>
            </a:r>
          </a:p>
          <a:p>
            <a:r>
              <a:rPr lang="en-US" b="1">
                <a:solidFill>
                  <a:schemeClr val="bg1"/>
                </a:solidFill>
              </a:rPr>
              <a:t> </a:t>
            </a:r>
          </a:p>
        </p:txBody>
      </p:sp>
      <p:sp>
        <p:nvSpPr>
          <p:cNvPr id="30" name="Rectangle 29">
            <a:extLst>
              <a:ext uri="{FF2B5EF4-FFF2-40B4-BE49-F238E27FC236}">
                <a16:creationId xmlns:a16="http://schemas.microsoft.com/office/drawing/2014/main" id="{E061EDB5-E116-4375-8A2F-D977EBB1902D}"/>
              </a:ext>
            </a:extLst>
          </p:cNvPr>
          <p:cNvSpPr/>
          <p:nvPr>
            <p:custDataLst>
              <p:tags r:id="rId2"/>
            </p:custDataLst>
          </p:nvPr>
        </p:nvSpPr>
        <p:spPr>
          <a:xfrm>
            <a:off x="640800" y="273600"/>
            <a:ext cx="2819399" cy="3708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cap="all" dirty="0"/>
              <a:t>Technology Overview</a:t>
            </a:r>
          </a:p>
        </p:txBody>
      </p:sp>
    </p:spTree>
    <p:extLst>
      <p:ext uri="{BB962C8B-B14F-4D97-AF65-F5344CB8AC3E}">
        <p14:creationId xmlns:p14="http://schemas.microsoft.com/office/powerpoint/2010/main" val="1931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8">
            <a:extLst>
              <a:ext uri="{FF2B5EF4-FFF2-40B4-BE49-F238E27FC236}">
                <a16:creationId xmlns:a16="http://schemas.microsoft.com/office/drawing/2014/main" id="{A738E66C-7D93-44AE-B529-3A177B039321}"/>
              </a:ext>
            </a:extLst>
          </p:cNvPr>
          <p:cNvSpPr txBox="1">
            <a:spLocks noChangeArrowheads="1"/>
          </p:cNvSpPr>
          <p:nvPr/>
        </p:nvSpPr>
        <p:spPr bwMode="auto">
          <a:xfrm>
            <a:off x="539750" y="1120502"/>
            <a:ext cx="5140723" cy="4535487"/>
          </a:xfrm>
          <a:prstGeom prst="rect">
            <a:avLst/>
          </a:prstGeom>
          <a:noFill/>
          <a:ln w="9525">
            <a:noFill/>
            <a:miter lim="800000"/>
            <a:headEnd/>
            <a:tailEnd/>
          </a:ln>
        </p:spPr>
        <p:txBody>
          <a:bodyPr tIns="90000"/>
          <a:lstStyle/>
          <a:p>
            <a:pPr marL="0" marR="0" lvl="0" indent="0" algn="l" defTabSz="457200" rtl="0" eaLnBrk="1" fontAlgn="auto" latinLnBrk="0" hangingPunct="1">
              <a:lnSpc>
                <a:spcPct val="100000"/>
              </a:lnSpc>
              <a:spcBef>
                <a:spcPts val="0"/>
              </a:spcBef>
              <a:spcAft>
                <a:spcPct val="4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SAFETY &amp; EFFICACY</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5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Long history of use (spice/preservative).</a:t>
            </a: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Unlikely that negative health effects will occur on long term.</a:t>
            </a:r>
          </a:p>
          <a:p>
            <a:pPr marL="342900" marR="0" lvl="0" indent="-342900" algn="l" defTabSz="457200" rtl="0" eaLnBrk="1" fontAlgn="auto" latinLnBrk="0" hangingPunct="1">
              <a:lnSpc>
                <a:spcPct val="100000"/>
              </a:lnSpc>
              <a:spcBef>
                <a:spcPts val="1200"/>
              </a:spcBef>
              <a:spcAft>
                <a:spcPts val="18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Best </a:t>
            </a:r>
            <a:r>
              <a:rPr kumimoji="0" lang="en-US" sz="2000" b="1" i="0" u="none" strike="noStrike" kern="1200" cap="none" spc="0" normalizeH="0" baseline="0" noProof="0" dirty="0">
                <a:ln>
                  <a:noFill/>
                </a:ln>
                <a:solidFill>
                  <a:prstClr val="black"/>
                </a:solidFill>
                <a:effectLst/>
                <a:uLnTx/>
                <a:uFillTx/>
                <a:latin typeface="Calibri"/>
                <a:ea typeface="+mn-ea"/>
                <a:cs typeface="+mn-cs"/>
              </a:rPr>
              <a:t>efficacy</a:t>
            </a:r>
            <a:r>
              <a:rPr kumimoji="0" lang="en-US" sz="2000" b="0" i="0" u="none" strike="noStrike" kern="1200" cap="none" spc="0" normalizeH="0" baseline="0" noProof="0" dirty="0">
                <a:ln>
                  <a:noFill/>
                </a:ln>
                <a:solidFill>
                  <a:prstClr val="black"/>
                </a:solidFill>
                <a:effectLst/>
                <a:uLnTx/>
                <a:uFillTx/>
                <a:latin typeface="Calibri"/>
                <a:ea typeface="+mn-ea"/>
                <a:cs typeface="+mn-cs"/>
              </a:rPr>
              <a:t> amongst natural phenols</a:t>
            </a:r>
          </a:p>
          <a:p>
            <a:pPr marL="342900" marR="0" lvl="0" indent="-342900"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GRAS</a:t>
            </a:r>
            <a:r>
              <a:rPr kumimoji="0" lang="en-US" sz="2000" b="0" i="0" u="none" strike="noStrike" kern="1200" cap="none" spc="0" normalizeH="0" baseline="0" noProof="0" dirty="0">
                <a:ln>
                  <a:noFill/>
                </a:ln>
                <a:solidFill>
                  <a:prstClr val="black"/>
                </a:solidFill>
                <a:effectLst/>
                <a:uLnTx/>
                <a:uFillTx/>
                <a:latin typeface="Calibri"/>
                <a:ea typeface="+mn-ea"/>
                <a:cs typeface="+mn-cs"/>
              </a:rPr>
              <a:t> molecule (Generally Recognized As Safe)</a:t>
            </a:r>
          </a:p>
          <a:p>
            <a:pPr marL="342900" marR="0" lvl="0" indent="-342900"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fr-CA" sz="2000" b="0" i="0" u="none" strike="noStrike" kern="1200" cap="none" spc="0" normalizeH="0" baseline="0" noProof="0" dirty="0" err="1">
                <a:ln>
                  <a:noFill/>
                </a:ln>
                <a:solidFill>
                  <a:prstClr val="black"/>
                </a:solidFill>
                <a:effectLst/>
                <a:uLnTx/>
                <a:uFillTx/>
                <a:latin typeface="Calibri"/>
                <a:ea typeface="+mn-ea"/>
                <a:cs typeface="+mn-cs"/>
              </a:rPr>
              <a:t>Listed</a:t>
            </a:r>
            <a:r>
              <a:rPr kumimoji="0" lang="fr-CA" sz="2000" b="0" i="0" u="none" strike="noStrike" kern="1200" cap="none" spc="0" normalizeH="0" baseline="0" noProof="0" dirty="0">
                <a:ln>
                  <a:noFill/>
                </a:ln>
                <a:solidFill>
                  <a:prstClr val="black"/>
                </a:solidFill>
                <a:effectLst/>
                <a:uLnTx/>
                <a:uFillTx/>
                <a:latin typeface="Calibri"/>
                <a:ea typeface="+mn-ea"/>
                <a:cs typeface="+mn-cs"/>
              </a:rPr>
              <a:t> as a </a:t>
            </a:r>
            <a:r>
              <a:rPr kumimoji="0" lang="en-US" sz="2000" b="1" i="0" u="none" strike="noStrike" kern="1200" cap="none" spc="0" normalizeH="0" baseline="0" dirty="0">
                <a:ln>
                  <a:noFill/>
                </a:ln>
                <a:solidFill>
                  <a:prstClr val="black"/>
                </a:solidFill>
                <a:effectLst/>
                <a:uLnTx/>
                <a:uFillTx/>
                <a:latin typeface="Calibri"/>
                <a:ea typeface="+mn-ea"/>
                <a:cs typeface="+mn-cs"/>
              </a:rPr>
              <a:t>flavoring</a:t>
            </a:r>
            <a:r>
              <a:rPr kumimoji="0" lang="fr-CA" sz="2000" b="0" i="0" u="none" strike="noStrike" kern="1200" cap="none" spc="0" normalizeH="0" baseline="0" noProof="0" dirty="0">
                <a:ln>
                  <a:noFill/>
                </a:ln>
                <a:solidFill>
                  <a:prstClr val="black"/>
                </a:solidFill>
                <a:effectLst/>
                <a:uLnTx/>
                <a:uFillTx/>
                <a:latin typeface="Calibri"/>
                <a:ea typeface="+mn-ea"/>
                <a:cs typeface="+mn-cs"/>
              </a:rPr>
              <a:t> agent in the EU</a:t>
            </a:r>
          </a:p>
          <a:p>
            <a:pPr marL="342900" marR="0" lvl="0" indent="-342900"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fr-CA" sz="2000" b="0" i="0" u="none" strike="noStrike" kern="1200" cap="none" spc="0" normalizeH="0" baseline="0" noProof="0" dirty="0" err="1">
                <a:ln>
                  <a:noFill/>
                </a:ln>
                <a:solidFill>
                  <a:prstClr val="black"/>
                </a:solidFill>
                <a:effectLst/>
                <a:uLnTx/>
                <a:uFillTx/>
                <a:latin typeface="Calibri"/>
                <a:ea typeface="+mn-ea"/>
                <a:cs typeface="+mn-cs"/>
              </a:rPr>
              <a:t>EPA’s</a:t>
            </a:r>
            <a:r>
              <a:rPr kumimoji="0" lang="fr-CA" sz="2000" b="0" i="0" u="none" strike="noStrike" kern="1200" cap="none" spc="0" normalizeH="0" baseline="0" noProof="0" dirty="0">
                <a:ln>
                  <a:noFill/>
                </a:ln>
                <a:solidFill>
                  <a:prstClr val="black"/>
                </a:solidFill>
                <a:effectLst/>
                <a:uLnTx/>
                <a:uFillTx/>
                <a:latin typeface="Calibri"/>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a:ea typeface="+mn-ea"/>
                <a:cs typeface="+mn-cs"/>
              </a:rPr>
              <a:t>list</a:t>
            </a:r>
            <a:r>
              <a:rPr kumimoji="0" lang="fr-CA" sz="2000" b="0" i="0" u="none" strike="noStrike" kern="1200" cap="none" spc="0" normalizeH="0" baseline="0" noProof="0" dirty="0">
                <a:ln>
                  <a:noFill/>
                </a:ln>
                <a:solidFill>
                  <a:prstClr val="black"/>
                </a:solidFill>
                <a:effectLst/>
                <a:uLnTx/>
                <a:uFillTx/>
                <a:latin typeface="Calibri"/>
                <a:ea typeface="+mn-ea"/>
                <a:cs typeface="+mn-cs"/>
              </a:rPr>
              <a:t> of </a:t>
            </a:r>
            <a:r>
              <a:rPr kumimoji="0" lang="fr-CA" sz="2000" b="1" i="0" u="none" strike="noStrike" kern="1200" cap="none" spc="0" normalizeH="0" baseline="0" noProof="0" dirty="0">
                <a:ln>
                  <a:noFill/>
                </a:ln>
                <a:solidFill>
                  <a:prstClr val="black"/>
                </a:solidFill>
                <a:effectLst/>
                <a:uLnTx/>
                <a:uFillTx/>
                <a:latin typeface="Calibri"/>
                <a:ea typeface="+mn-ea"/>
                <a:cs typeface="+mn-cs"/>
              </a:rPr>
              <a:t>Minimal Risk</a:t>
            </a:r>
            <a:r>
              <a:rPr kumimoji="0" lang="fr-CA" sz="2000" b="0" i="0" u="none" strike="noStrike" kern="1200" cap="none" spc="0" normalizeH="0" baseline="0" noProof="0" dirty="0">
                <a:ln>
                  <a:noFill/>
                </a:ln>
                <a:solidFill>
                  <a:prstClr val="black"/>
                </a:solidFill>
                <a:effectLst/>
                <a:uLnTx/>
                <a:uFillTx/>
                <a:latin typeface="Calibri"/>
                <a:ea typeface="+mn-ea"/>
                <a:cs typeface="+mn-cs"/>
              </a:rPr>
              <a:t> Pesticides </a:t>
            </a:r>
            <a:r>
              <a:rPr kumimoji="0" lang="fr-CA" sz="2000" b="0" i="0" u="none" strike="noStrike" kern="1200" cap="none" spc="0" normalizeH="0" baseline="0" noProof="0" dirty="0" err="1">
                <a:ln>
                  <a:noFill/>
                </a:ln>
                <a:solidFill>
                  <a:prstClr val="black"/>
                </a:solidFill>
                <a:effectLst/>
                <a:uLnTx/>
                <a:uFillTx/>
                <a:latin typeface="Calibri"/>
                <a:ea typeface="+mn-ea"/>
                <a:cs typeface="+mn-cs"/>
              </a:rPr>
              <a:t>includes</a:t>
            </a:r>
            <a:r>
              <a:rPr kumimoji="0" lang="fr-CA" sz="2000" b="0" i="0" u="none" strike="noStrike" kern="1200" cap="none" spc="0" normalizeH="0" baseline="0" noProof="0" dirty="0">
                <a:ln>
                  <a:noFill/>
                </a:ln>
                <a:solidFill>
                  <a:prstClr val="black"/>
                </a:solidFill>
                <a:effectLst/>
                <a:uLnTx/>
                <a:uFillTx/>
                <a:latin typeface="Calibri"/>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a:ea typeface="+mn-ea"/>
                <a:cs typeface="+mn-cs"/>
              </a:rPr>
              <a:t>Thyme</a:t>
            </a:r>
            <a:r>
              <a:rPr kumimoji="0" lang="fr-CA" sz="2000" b="0" i="0" u="none" strike="noStrike" kern="1200" cap="none" spc="0" normalizeH="0" baseline="0" noProof="0" dirty="0">
                <a:ln>
                  <a:noFill/>
                </a:ln>
                <a:solidFill>
                  <a:prstClr val="black"/>
                </a:solidFill>
                <a:effectLst/>
                <a:uLnTx/>
                <a:uFillTx/>
                <a:latin typeface="Calibri"/>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a:ea typeface="+mn-ea"/>
                <a:cs typeface="+mn-cs"/>
              </a:rPr>
              <a:t>Oil</a:t>
            </a:r>
            <a:r>
              <a:rPr kumimoji="0" lang="fr-CA"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90000"/>
              </a:lnSpc>
              <a:spcBef>
                <a:spcPts val="0"/>
              </a:spcBef>
              <a:spcAft>
                <a:spcPts val="0"/>
              </a:spcAft>
              <a:buClrTx/>
              <a:buSzTx/>
              <a:buFont typeface="Arial"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2" descr="http://toxicopoeia.com/chemistry/molecules/Thymol-sm.png">
            <a:extLst>
              <a:ext uri="{FF2B5EF4-FFF2-40B4-BE49-F238E27FC236}">
                <a16:creationId xmlns:a16="http://schemas.microsoft.com/office/drawing/2014/main" id="{B068165D-F25B-4AC7-9677-609FE8D897A6}"/>
              </a:ext>
            </a:extLst>
          </p:cNvPr>
          <p:cNvPicPr>
            <a:picLocks noChangeAspect="1" noChangeArrowheads="1"/>
          </p:cNvPicPr>
          <p:nvPr/>
        </p:nvPicPr>
        <p:blipFill>
          <a:blip r:embed="rId4" cstate="print"/>
          <a:srcRect/>
          <a:stretch>
            <a:fillRect/>
          </a:stretch>
        </p:blipFill>
        <p:spPr bwMode="auto">
          <a:xfrm>
            <a:off x="5925226" y="1404299"/>
            <a:ext cx="1471261" cy="1814345"/>
          </a:xfrm>
          <a:prstGeom prst="rect">
            <a:avLst/>
          </a:prstGeom>
          <a:noFill/>
          <a:ln w="9525">
            <a:noFill/>
            <a:miter lim="800000"/>
            <a:headEnd/>
            <a:tailEnd/>
          </a:ln>
        </p:spPr>
      </p:pic>
      <p:sp>
        <p:nvSpPr>
          <p:cNvPr id="9" name="Rectangle 8">
            <a:extLst>
              <a:ext uri="{FF2B5EF4-FFF2-40B4-BE49-F238E27FC236}">
                <a16:creationId xmlns:a16="http://schemas.microsoft.com/office/drawing/2014/main" id="{AC5B6C01-F1B2-4287-99F6-D3147456A017}"/>
              </a:ext>
            </a:extLst>
          </p:cNvPr>
          <p:cNvSpPr/>
          <p:nvPr/>
        </p:nvSpPr>
        <p:spPr>
          <a:xfrm>
            <a:off x="6038929" y="1022731"/>
            <a:ext cx="1112805" cy="400110"/>
          </a:xfrm>
          <a:prstGeom prst="rect">
            <a:avLst/>
          </a:prstGeom>
        </p:spPr>
        <p:txBody>
          <a:bodyPr wrap="none">
            <a:spAutoFit/>
          </a:bodyPr>
          <a:lstStyle/>
          <a:p>
            <a:r>
              <a:rPr lang="en-US" sz="2000" b="1" dirty="0">
                <a:solidFill>
                  <a:prstClr val="black"/>
                </a:solidFill>
                <a:latin typeface="Calibri" panose="020F0502020204030204" pitchFamily="34" charset="0"/>
              </a:rPr>
              <a:t>THYMOL</a:t>
            </a:r>
            <a:endParaRPr lang="en-CA" sz="2000" dirty="0"/>
          </a:p>
        </p:txBody>
      </p:sp>
      <p:sp>
        <p:nvSpPr>
          <p:cNvPr id="6" name="TextBox 5">
            <a:extLst>
              <a:ext uri="{FF2B5EF4-FFF2-40B4-BE49-F238E27FC236}">
                <a16:creationId xmlns:a16="http://schemas.microsoft.com/office/drawing/2014/main" id="{F4D99D4B-7D8A-423C-BE43-B05005CE7FC8}"/>
              </a:ext>
            </a:extLst>
          </p:cNvPr>
          <p:cNvSpPr txBox="1"/>
          <p:nvPr>
            <p:custDataLst>
              <p:tags r:id="rId1"/>
            </p:custDataLst>
          </p:nvPr>
        </p:nvSpPr>
        <p:spPr>
          <a:xfrm>
            <a:off x="640800" y="273600"/>
            <a:ext cx="2283830" cy="3708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defPPr>
              <a:defRPr lang="en-US"/>
            </a:defPPr>
            <a:lvl1pPr algn="ctr" defTabSz="914400">
              <a:lnSpc>
                <a:spcPct val="150000"/>
              </a:lnSpc>
              <a:defRPr b="1"/>
            </a:lvl1pPr>
          </a:lstStyle>
          <a:p>
            <a:r>
              <a:rPr lang="en-US" sz="1700" dirty="0"/>
              <a:t>THYMOL OVERVIEW</a:t>
            </a:r>
          </a:p>
        </p:txBody>
      </p:sp>
      <p:pic>
        <p:nvPicPr>
          <p:cNvPr id="1026" name="Picture 2" descr="Listerine® Cool Mint™ Antiseptic Mouthwash | Walmart Canada">
            <a:extLst>
              <a:ext uri="{FF2B5EF4-FFF2-40B4-BE49-F238E27FC236}">
                <a16:creationId xmlns:a16="http://schemas.microsoft.com/office/drawing/2014/main" id="{2ADCB5EE-19DF-4292-A348-860E0F90A6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0950" y="3898900"/>
            <a:ext cx="1422400" cy="142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7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3A76A9F-1F99-4A1F-A2FE-A9B6F6B6E443}" type="slidenum">
              <a:rPr lang="fr-CA" smtClean="0"/>
              <a:pPr/>
              <a:t>16</a:t>
            </a:fld>
            <a:endParaRPr lang="fr-CA"/>
          </a:p>
        </p:txBody>
      </p:sp>
      <p:sp>
        <p:nvSpPr>
          <p:cNvPr id="3" name="Espace réservé du pied de page 2"/>
          <p:cNvSpPr>
            <a:spLocks noGrp="1"/>
          </p:cNvSpPr>
          <p:nvPr>
            <p:ph type="ftr" sz="quarter" idx="14"/>
          </p:nvPr>
        </p:nvSpPr>
        <p:spPr/>
        <p:txBody>
          <a:bodyPr/>
          <a:lstStyle/>
          <a:p>
            <a:r>
              <a:rPr lang="fr-CA"/>
              <a:t>CONFIDENTIAL</a:t>
            </a:r>
          </a:p>
        </p:txBody>
      </p:sp>
      <p:sp>
        <p:nvSpPr>
          <p:cNvPr id="2" name="Titre 1"/>
          <p:cNvSpPr>
            <a:spLocks noGrp="1"/>
          </p:cNvSpPr>
          <p:nvPr>
            <p:ph type="ctrTitle" idx="4294967295"/>
          </p:nvPr>
        </p:nvSpPr>
        <p:spPr>
          <a:xfrm>
            <a:off x="381000" y="1059760"/>
            <a:ext cx="7772400" cy="311840"/>
          </a:xfrm>
          <a:prstGeom prst="rect">
            <a:avLst/>
          </a:prstGeom>
        </p:spPr>
        <p:txBody>
          <a:bodyPr>
            <a:normAutofit fontScale="90000"/>
          </a:bodyPr>
          <a:lstStyle/>
          <a:p>
            <a:pPr algn="ctr"/>
            <a:r>
              <a:rPr lang="en-US" sz="1900" b="1" dirty="0"/>
              <a:t>OUTSTANDING EFFICACY - KILLS 99.99% OF PATHOGENIC MICROBES</a:t>
            </a:r>
            <a:br>
              <a:rPr lang="en-US" sz="2000" b="1" dirty="0"/>
            </a:br>
            <a:r>
              <a:rPr lang="en-US" sz="1600" b="1" dirty="0"/>
              <a:t>(</a:t>
            </a:r>
            <a:r>
              <a:rPr lang="en-US" sz="1400" b="1" dirty="0"/>
              <a:t>EPA Registered RTU)</a:t>
            </a:r>
          </a:p>
        </p:txBody>
      </p:sp>
      <p:graphicFrame>
        <p:nvGraphicFramePr>
          <p:cNvPr id="11" name="Tableau 10"/>
          <p:cNvGraphicFramePr>
            <a:graphicFrameLocks noGrp="1"/>
          </p:cNvGraphicFramePr>
          <p:nvPr>
            <p:extLst>
              <p:ext uri="{D42A27DB-BD31-4B8C-83A1-F6EECF244321}">
                <p14:modId xmlns:p14="http://schemas.microsoft.com/office/powerpoint/2010/main" val="1590600281"/>
              </p:ext>
            </p:extLst>
          </p:nvPr>
        </p:nvGraphicFramePr>
        <p:xfrm>
          <a:off x="545098" y="1483415"/>
          <a:ext cx="8053803" cy="4536384"/>
        </p:xfrm>
        <a:graphic>
          <a:graphicData uri="http://schemas.openxmlformats.org/drawingml/2006/table">
            <a:tbl>
              <a:tblPr firstRow="1" bandRow="1">
                <a:tableStyleId>{5C22544A-7EE6-4342-B048-85BDC9FD1C3A}</a:tableStyleId>
              </a:tblPr>
              <a:tblGrid>
                <a:gridCol w="2050028">
                  <a:extLst>
                    <a:ext uri="{9D8B030D-6E8A-4147-A177-3AD203B41FA5}">
                      <a16:colId xmlns:a16="http://schemas.microsoft.com/office/drawing/2014/main" val="20000"/>
                    </a:ext>
                  </a:extLst>
                </a:gridCol>
                <a:gridCol w="1904866">
                  <a:extLst>
                    <a:ext uri="{9D8B030D-6E8A-4147-A177-3AD203B41FA5}">
                      <a16:colId xmlns:a16="http://schemas.microsoft.com/office/drawing/2014/main" val="20001"/>
                    </a:ext>
                  </a:extLst>
                </a:gridCol>
                <a:gridCol w="1997917">
                  <a:extLst>
                    <a:ext uri="{9D8B030D-6E8A-4147-A177-3AD203B41FA5}">
                      <a16:colId xmlns:a16="http://schemas.microsoft.com/office/drawing/2014/main" val="20002"/>
                    </a:ext>
                  </a:extLst>
                </a:gridCol>
                <a:gridCol w="2100992">
                  <a:extLst>
                    <a:ext uri="{9D8B030D-6E8A-4147-A177-3AD203B41FA5}">
                      <a16:colId xmlns:a16="http://schemas.microsoft.com/office/drawing/2014/main" val="20003"/>
                    </a:ext>
                  </a:extLst>
                </a:gridCol>
              </a:tblGrid>
              <a:tr h="490616">
                <a:tc gridSpan="4">
                  <a:txBody>
                    <a:bodyPr/>
                    <a:lstStyle/>
                    <a:p>
                      <a:pPr algn="ctr">
                        <a:spcAft>
                          <a:spcPts val="0"/>
                        </a:spcAft>
                      </a:pPr>
                      <a:r>
                        <a:rPr lang="en-US" sz="1800" dirty="0">
                          <a:solidFill>
                            <a:schemeClr val="bg1"/>
                          </a:solidFill>
                          <a:effectLst/>
                        </a:rPr>
                        <a:t>ANTIMICROBIAL EFFICACY</a:t>
                      </a:r>
                      <a:endParaRPr lang="fr-CA" sz="1800" dirty="0">
                        <a:solidFill>
                          <a:schemeClr val="bg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0"/>
                  </a:ext>
                </a:extLst>
              </a:tr>
              <a:tr h="749686">
                <a:tc>
                  <a:txBody>
                    <a:bodyPr/>
                    <a:lstStyle/>
                    <a:p>
                      <a:pPr algn="ctr">
                        <a:spcAft>
                          <a:spcPts val="0"/>
                        </a:spcAft>
                      </a:pPr>
                      <a:r>
                        <a:rPr lang="en-US" sz="1200" b="1" dirty="0">
                          <a:effectLst/>
                        </a:rPr>
                        <a:t>BACTERIA</a:t>
                      </a:r>
                      <a:endParaRPr lang="fr-CA" sz="1200" b="1" dirty="0">
                        <a:effectLst/>
                      </a:endParaRPr>
                    </a:p>
                    <a:p>
                      <a:pPr algn="ctr">
                        <a:spcAft>
                          <a:spcPts val="0"/>
                        </a:spcAft>
                      </a:pPr>
                      <a:r>
                        <a:rPr lang="en-US" sz="1200" b="1" dirty="0">
                          <a:effectLst/>
                        </a:rPr>
                        <a:t>CONTACT TIME:</a:t>
                      </a:r>
                    </a:p>
                    <a:p>
                      <a:pPr algn="ctr">
                        <a:spcAft>
                          <a:spcPts val="0"/>
                        </a:spcAft>
                      </a:pPr>
                      <a:r>
                        <a:rPr lang="en-US" sz="1200" b="1" dirty="0">
                          <a:solidFill>
                            <a:srgbClr val="FF0000"/>
                          </a:solidFill>
                          <a:effectLst/>
                        </a:rPr>
                        <a:t>2 MIN</a:t>
                      </a:r>
                      <a:endParaRPr lang="fr-CA" sz="1200" b="1"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1200" b="1">
                          <a:effectLst/>
                        </a:rPr>
                        <a:t>MOLDS/YEASTS</a:t>
                      </a:r>
                      <a:endParaRPr lang="fr-CA" sz="1200" b="1">
                        <a:effectLst/>
                      </a:endParaRPr>
                    </a:p>
                    <a:p>
                      <a:pPr algn="ctr">
                        <a:spcAft>
                          <a:spcPts val="0"/>
                        </a:spcAft>
                      </a:pPr>
                      <a:r>
                        <a:rPr lang="en-US" sz="1200" b="1">
                          <a:effectLst/>
                        </a:rPr>
                        <a:t>CONTACT TIME:</a:t>
                      </a:r>
                    </a:p>
                    <a:p>
                      <a:pPr algn="ctr">
                        <a:spcAft>
                          <a:spcPts val="0"/>
                        </a:spcAft>
                      </a:pPr>
                      <a:r>
                        <a:rPr lang="en-US" sz="1200" b="1">
                          <a:solidFill>
                            <a:srgbClr val="FF0000"/>
                          </a:solidFill>
                          <a:effectLst/>
                        </a:rPr>
                        <a:t>3 MIN</a:t>
                      </a:r>
                      <a:endParaRPr lang="fr-CA" sz="1200" b="1">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1200" b="1" dirty="0">
                          <a:effectLst/>
                        </a:rPr>
                        <a:t>VIRUSES</a:t>
                      </a:r>
                      <a:endParaRPr lang="fr-CA" sz="1200" b="1" dirty="0">
                        <a:effectLst/>
                      </a:endParaRPr>
                    </a:p>
                    <a:p>
                      <a:pPr algn="ctr">
                        <a:spcAft>
                          <a:spcPts val="0"/>
                        </a:spcAft>
                      </a:pPr>
                      <a:r>
                        <a:rPr lang="en-US" sz="1200" b="1" dirty="0">
                          <a:effectLst/>
                        </a:rPr>
                        <a:t>CONTACT TIME:</a:t>
                      </a:r>
                    </a:p>
                    <a:p>
                      <a:pPr algn="ctr">
                        <a:spcAft>
                          <a:spcPts val="0"/>
                        </a:spcAft>
                      </a:pPr>
                      <a:r>
                        <a:rPr lang="en-US" sz="1200" b="1" dirty="0">
                          <a:solidFill>
                            <a:srgbClr val="FF0000"/>
                          </a:solidFill>
                          <a:effectLst/>
                        </a:rPr>
                        <a:t>1 MIN</a:t>
                      </a:r>
                      <a:endParaRPr lang="fr-CA" sz="1200" b="1"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1200" b="1">
                          <a:effectLst/>
                        </a:rPr>
                        <a:t>SANITIZING</a:t>
                      </a:r>
                      <a:endParaRPr lang="fr-CA" sz="1200" b="1">
                        <a:effectLst/>
                      </a:endParaRPr>
                    </a:p>
                    <a:p>
                      <a:pPr algn="ctr">
                        <a:spcAft>
                          <a:spcPts val="0"/>
                        </a:spcAft>
                      </a:pPr>
                      <a:r>
                        <a:rPr lang="en-US" sz="1200" b="1">
                          <a:effectLst/>
                        </a:rPr>
                        <a:t>CONTACT TIME:</a:t>
                      </a:r>
                      <a:endParaRPr lang="fr-CA" sz="1200" b="1">
                        <a:effectLst/>
                      </a:endParaRPr>
                    </a:p>
                    <a:p>
                      <a:pPr algn="ctr">
                        <a:spcAft>
                          <a:spcPts val="0"/>
                        </a:spcAft>
                      </a:pPr>
                      <a:r>
                        <a:rPr lang="en-US" sz="1200" b="1">
                          <a:solidFill>
                            <a:srgbClr val="FF0000"/>
                          </a:solidFill>
                          <a:effectLst/>
                        </a:rPr>
                        <a:t>30 SEC</a:t>
                      </a:r>
                      <a:endParaRPr lang="fr-CA" sz="1200" b="1">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1239983">
                <a:tc rowSpan="3">
                  <a:txBody>
                    <a:bodyPr/>
                    <a:lstStyle/>
                    <a:p>
                      <a:pPr marL="21590">
                        <a:spcAft>
                          <a:spcPts val="600"/>
                        </a:spcAft>
                      </a:pPr>
                      <a:r>
                        <a:rPr lang="fr-CA" sz="1400" i="1" dirty="0">
                          <a:effectLst/>
                        </a:rPr>
                        <a:t>S. aureus</a:t>
                      </a:r>
                    </a:p>
                    <a:p>
                      <a:pPr marL="21590">
                        <a:spcAft>
                          <a:spcPts val="600"/>
                        </a:spcAft>
                      </a:pPr>
                      <a:r>
                        <a:rPr lang="fr-CA" sz="1400" i="1" dirty="0">
                          <a:effectLst/>
                        </a:rPr>
                        <a:t>P. </a:t>
                      </a:r>
                      <a:r>
                        <a:rPr lang="fr-CA" sz="1400" i="1" dirty="0" err="1">
                          <a:effectLst/>
                        </a:rPr>
                        <a:t>aeruginosa</a:t>
                      </a:r>
                      <a:endParaRPr lang="fr-CA" sz="1400" i="1" dirty="0">
                        <a:effectLst/>
                      </a:endParaRPr>
                    </a:p>
                    <a:p>
                      <a:pPr marL="21590">
                        <a:spcAft>
                          <a:spcPts val="600"/>
                        </a:spcAft>
                      </a:pPr>
                      <a:r>
                        <a:rPr lang="fr-CA" sz="1400" i="1" dirty="0">
                          <a:effectLst/>
                        </a:rPr>
                        <a:t>S. enterica</a:t>
                      </a:r>
                    </a:p>
                    <a:p>
                      <a:pPr marL="21590">
                        <a:spcAft>
                          <a:spcPts val="600"/>
                        </a:spcAft>
                      </a:pPr>
                      <a:r>
                        <a:rPr lang="fr-CA" sz="1400" i="1" dirty="0">
                          <a:effectLst/>
                        </a:rPr>
                        <a:t>L. </a:t>
                      </a:r>
                      <a:r>
                        <a:rPr lang="fr-CA" sz="1400" i="1" dirty="0" err="1">
                          <a:effectLst/>
                        </a:rPr>
                        <a:t>monocytogenes</a:t>
                      </a:r>
                      <a:endParaRPr lang="fr-CA" sz="1400" i="1" dirty="0">
                        <a:effectLst/>
                      </a:endParaRPr>
                    </a:p>
                    <a:p>
                      <a:pPr marL="21590">
                        <a:spcAft>
                          <a:spcPts val="600"/>
                        </a:spcAft>
                      </a:pPr>
                      <a:r>
                        <a:rPr lang="fr-CA" sz="1400" i="1" dirty="0">
                          <a:effectLst/>
                        </a:rPr>
                        <a:t>E. coli / E. coli O157 :H7</a:t>
                      </a:r>
                    </a:p>
                    <a:p>
                      <a:pPr marL="21590">
                        <a:spcAft>
                          <a:spcPts val="600"/>
                        </a:spcAft>
                      </a:pPr>
                      <a:r>
                        <a:rPr lang="fr-CA" sz="1400" i="1" dirty="0">
                          <a:effectLst/>
                        </a:rPr>
                        <a:t>S. suis</a:t>
                      </a:r>
                    </a:p>
                    <a:p>
                      <a:pPr marL="21590">
                        <a:spcAft>
                          <a:spcPts val="600"/>
                        </a:spcAft>
                      </a:pPr>
                      <a:r>
                        <a:rPr lang="en-US" sz="1400" dirty="0">
                          <a:effectLst/>
                        </a:rPr>
                        <a:t>VRE</a:t>
                      </a:r>
                      <a:endParaRPr lang="fr-CA" sz="1400" dirty="0">
                        <a:effectLst/>
                      </a:endParaRPr>
                    </a:p>
                    <a:p>
                      <a:pPr marL="21590">
                        <a:spcAft>
                          <a:spcPts val="600"/>
                        </a:spcAft>
                      </a:pPr>
                      <a:r>
                        <a:rPr lang="en-US" sz="1400" dirty="0">
                          <a:effectLst/>
                        </a:rPr>
                        <a:t>MRSA</a:t>
                      </a:r>
                      <a:endParaRPr lang="fr-CA" sz="1400" dirty="0">
                        <a:effectLst/>
                      </a:endParaRPr>
                    </a:p>
                    <a:p>
                      <a:pPr marL="21590">
                        <a:spcAft>
                          <a:spcPts val="600"/>
                        </a:spcAft>
                      </a:pPr>
                      <a:r>
                        <a:rPr lang="en-US" sz="1400" i="1" dirty="0">
                          <a:effectLst/>
                        </a:rPr>
                        <a:t>K. pneumoniae </a:t>
                      </a:r>
                      <a:r>
                        <a:rPr lang="en-US" sz="1400" dirty="0">
                          <a:effectLst/>
                        </a:rPr>
                        <a:t>NDM-1</a:t>
                      </a:r>
                      <a:endParaRPr lang="fr-CA"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1760">
                        <a:spcBef>
                          <a:spcPts val="600"/>
                        </a:spcBef>
                        <a:spcAft>
                          <a:spcPts val="600"/>
                        </a:spcAft>
                      </a:pPr>
                      <a:r>
                        <a:rPr lang="en-US" sz="1400" i="1">
                          <a:effectLst/>
                        </a:rPr>
                        <a:t>T. mentagrophytes</a:t>
                      </a:r>
                      <a:endParaRPr lang="fr-CA" sz="1400" i="1">
                        <a:effectLst/>
                      </a:endParaRPr>
                    </a:p>
                    <a:p>
                      <a:pPr marL="111760">
                        <a:spcBef>
                          <a:spcPts val="600"/>
                        </a:spcBef>
                        <a:spcAft>
                          <a:spcPts val="600"/>
                        </a:spcAft>
                      </a:pPr>
                      <a:r>
                        <a:rPr lang="en-US" sz="1400" i="1">
                          <a:effectLst/>
                        </a:rPr>
                        <a:t>C. albicans</a:t>
                      </a:r>
                      <a:endParaRPr lang="fr-CA" sz="1400" i="1">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algn="l" defTabSz="914400" rtl="0" eaLnBrk="1" latinLnBrk="0" hangingPunct="1">
                        <a:spcBef>
                          <a:spcPts val="0"/>
                        </a:spcBef>
                        <a:spcAft>
                          <a:spcPts val="600"/>
                        </a:spcAft>
                      </a:pPr>
                      <a:endParaRPr lang="en-US" sz="1400" i="1" kern="1200" dirty="0">
                        <a:solidFill>
                          <a:schemeClr val="dk1"/>
                        </a:solidFill>
                        <a:effectLst/>
                        <a:latin typeface="+mn-lt"/>
                        <a:ea typeface="+mn-ea"/>
                        <a:cs typeface="+mn-cs"/>
                      </a:endParaRPr>
                    </a:p>
                    <a:p>
                      <a:pPr marL="21590" algn="l" defTabSz="914400" rtl="0" eaLnBrk="1" latinLnBrk="0" hangingPunct="1">
                        <a:spcBef>
                          <a:spcPts val="0"/>
                        </a:spcBef>
                        <a:spcAft>
                          <a:spcPts val="600"/>
                        </a:spcAft>
                      </a:pPr>
                      <a:r>
                        <a:rPr lang="en-US" sz="1400" i="1" kern="1200" dirty="0">
                          <a:solidFill>
                            <a:schemeClr val="dk1"/>
                          </a:solidFill>
                          <a:effectLst/>
                          <a:latin typeface="+mn-lt"/>
                          <a:ea typeface="+mn-ea"/>
                          <a:cs typeface="+mn-cs"/>
                        </a:rPr>
                        <a:t>Influenza virus A</a:t>
                      </a:r>
                      <a:endParaRPr lang="fr-CA" sz="1400" i="1" kern="1200" dirty="0">
                        <a:solidFill>
                          <a:schemeClr val="dk1"/>
                        </a:solidFill>
                        <a:effectLst/>
                        <a:latin typeface="+mn-lt"/>
                        <a:ea typeface="+mn-ea"/>
                        <a:cs typeface="+mn-cs"/>
                      </a:endParaRPr>
                    </a:p>
                    <a:p>
                      <a:pPr marL="21590" algn="l" defTabSz="914400" rtl="0" eaLnBrk="1" latinLnBrk="0" hangingPunct="1">
                        <a:spcBef>
                          <a:spcPts val="0"/>
                        </a:spcBef>
                        <a:spcAft>
                          <a:spcPts val="600"/>
                        </a:spcAft>
                      </a:pPr>
                      <a:r>
                        <a:rPr lang="en-US" sz="1400" i="1" kern="1200" dirty="0">
                          <a:solidFill>
                            <a:schemeClr val="dk1"/>
                          </a:solidFill>
                          <a:effectLst/>
                          <a:latin typeface="+mn-lt"/>
                          <a:ea typeface="+mn-ea"/>
                          <a:cs typeface="+mn-cs"/>
                        </a:rPr>
                        <a:t>HIV-1</a:t>
                      </a:r>
                    </a:p>
                    <a:p>
                      <a:pPr marL="21590" algn="l" defTabSz="914400" rtl="0" eaLnBrk="1" latinLnBrk="0" hangingPunct="1">
                        <a:spcBef>
                          <a:spcPts val="0"/>
                        </a:spcBef>
                        <a:spcAft>
                          <a:spcPts val="600"/>
                        </a:spcAft>
                      </a:pPr>
                      <a:r>
                        <a:rPr lang="en-US" sz="1400" i="1" kern="1200" dirty="0">
                          <a:solidFill>
                            <a:schemeClr val="dk1"/>
                          </a:solidFill>
                          <a:effectLst/>
                          <a:latin typeface="+mn-lt"/>
                          <a:ea typeface="+mn-ea"/>
                          <a:cs typeface="+mn-cs"/>
                        </a:rPr>
                        <a:t>Human Coronavirus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11760">
                        <a:spcBef>
                          <a:spcPts val="1200"/>
                        </a:spcBef>
                        <a:spcAft>
                          <a:spcPts val="1200"/>
                        </a:spcAft>
                      </a:pPr>
                      <a:endParaRPr lang="en-US" sz="1200" dirty="0">
                        <a:effectLst/>
                      </a:endParaRPr>
                    </a:p>
                    <a:p>
                      <a:pPr marL="111760">
                        <a:spcBef>
                          <a:spcPts val="1200"/>
                        </a:spcBef>
                        <a:spcAft>
                          <a:spcPts val="1200"/>
                        </a:spcAft>
                      </a:pPr>
                      <a:r>
                        <a:rPr lang="en-US" sz="1400" i="1" dirty="0">
                          <a:effectLst/>
                        </a:rPr>
                        <a:t>S. aureus</a:t>
                      </a:r>
                      <a:endParaRPr lang="fr-CA" sz="1400" i="1" dirty="0">
                        <a:effectLst/>
                      </a:endParaRPr>
                    </a:p>
                    <a:p>
                      <a:pPr marL="111760">
                        <a:spcBef>
                          <a:spcPts val="1200"/>
                        </a:spcBef>
                        <a:spcAft>
                          <a:spcPts val="1200"/>
                        </a:spcAft>
                      </a:pPr>
                      <a:r>
                        <a:rPr lang="en-US" sz="1400" i="1" dirty="0">
                          <a:effectLst/>
                        </a:rPr>
                        <a:t>E. </a:t>
                      </a:r>
                      <a:r>
                        <a:rPr lang="en-US" sz="1400" i="1" dirty="0" err="1">
                          <a:effectLst/>
                        </a:rPr>
                        <a:t>aerogenes</a:t>
                      </a:r>
                      <a:endParaRPr lang="en-US" sz="1400" i="1" dirty="0">
                        <a:effectLst/>
                      </a:endParaRPr>
                    </a:p>
                    <a:p>
                      <a:pPr marL="111760">
                        <a:spcBef>
                          <a:spcPts val="1200"/>
                        </a:spcBef>
                        <a:spcAft>
                          <a:spcPts val="1200"/>
                        </a:spcAft>
                      </a:pPr>
                      <a:endParaRPr lang="fr-CA" sz="1400" i="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30588">
                <a:tc vMerge="1">
                  <a:txBody>
                    <a:bodyPr/>
                    <a:lstStyle/>
                    <a:p>
                      <a:endParaRPr lang="fr-CA"/>
                    </a:p>
                  </a:txBody>
                  <a:tcPr/>
                </a:tc>
                <a:tc>
                  <a:txBody>
                    <a:bodyPr/>
                    <a:lstStyle/>
                    <a:p>
                      <a:pPr algn="ctr">
                        <a:spcAft>
                          <a:spcPts val="0"/>
                        </a:spcAft>
                      </a:pPr>
                      <a:r>
                        <a:rPr lang="en-US" sz="1200" b="1" dirty="0">
                          <a:effectLst/>
                        </a:rPr>
                        <a:t>MYCOBACTERIA</a:t>
                      </a:r>
                      <a:endParaRPr lang="fr-CA" sz="1200" b="1" dirty="0">
                        <a:effectLst/>
                      </a:endParaRPr>
                    </a:p>
                    <a:p>
                      <a:pPr algn="ctr">
                        <a:spcAft>
                          <a:spcPts val="0"/>
                        </a:spcAft>
                      </a:pPr>
                      <a:r>
                        <a:rPr lang="en-US" sz="1200" b="1" dirty="0">
                          <a:effectLst/>
                        </a:rPr>
                        <a:t>CONTACT TIME:</a:t>
                      </a:r>
                    </a:p>
                    <a:p>
                      <a:pPr algn="ctr">
                        <a:spcAft>
                          <a:spcPts val="0"/>
                        </a:spcAft>
                      </a:pPr>
                      <a:r>
                        <a:rPr lang="en-US" sz="1200" b="1" dirty="0">
                          <a:solidFill>
                            <a:srgbClr val="FF0000"/>
                          </a:solidFill>
                          <a:effectLst/>
                        </a:rPr>
                        <a:t>3 MIN</a:t>
                      </a:r>
                      <a:endParaRPr lang="fr-CA" sz="16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endParaRPr lang="fr-CA" sz="1400" b="1" dirty="0">
                        <a:effectLst/>
                      </a:endParaRPr>
                    </a:p>
                    <a:p>
                      <a:pPr algn="ctr">
                        <a:spcAft>
                          <a:spcPts val="0"/>
                        </a:spcAft>
                      </a:pPr>
                      <a:r>
                        <a:rPr lang="fr-CA" sz="1200" b="1" dirty="0">
                          <a:effectLst/>
                        </a:rPr>
                        <a:t>NON-ENVELLOPED VIRUSES</a:t>
                      </a:r>
                    </a:p>
                    <a:p>
                      <a:pPr algn="ctr">
                        <a:spcAft>
                          <a:spcPts val="0"/>
                        </a:spcAft>
                      </a:pPr>
                      <a:r>
                        <a:rPr lang="en-US" sz="1200" b="1" dirty="0">
                          <a:effectLst/>
                        </a:rPr>
                        <a:t>CONTACT TIME:</a:t>
                      </a:r>
                    </a:p>
                    <a:p>
                      <a:pPr algn="ctr">
                        <a:spcAft>
                          <a:spcPts val="0"/>
                        </a:spcAft>
                      </a:pPr>
                      <a:r>
                        <a:rPr lang="en-US" sz="1200" b="1" dirty="0">
                          <a:solidFill>
                            <a:srgbClr val="FF0000"/>
                          </a:solidFill>
                          <a:effectLst/>
                        </a:rPr>
                        <a:t>4 MIN</a:t>
                      </a:r>
                      <a:endParaRPr lang="en-US" sz="1200" i="1"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fr-CA"/>
                    </a:p>
                  </a:txBody>
                  <a:tcPr/>
                </a:tc>
                <a:extLst>
                  <a:ext uri="{0D108BD9-81ED-4DB2-BD59-A6C34878D82A}">
                    <a16:rowId xmlns:a16="http://schemas.microsoft.com/office/drawing/2014/main" val="211558885"/>
                  </a:ext>
                </a:extLst>
              </a:tr>
              <a:tr h="825511">
                <a:tc vMerge="1">
                  <a:txBody>
                    <a:bodyPr/>
                    <a:lstStyle/>
                    <a:p>
                      <a:endParaRPr lang="fr-CA"/>
                    </a:p>
                  </a:txBody>
                  <a:tcPr>
                    <a:lnT w="19050" cap="flat" cmpd="sng" algn="ctr">
                      <a:solidFill>
                        <a:schemeClr val="tx1"/>
                      </a:solidFill>
                      <a:prstDash val="solid"/>
                      <a:round/>
                      <a:headEnd type="none" w="med" len="med"/>
                      <a:tailEnd type="none" w="med" len="med"/>
                    </a:lnT>
                  </a:tcPr>
                </a:tc>
                <a:tc>
                  <a:txBody>
                    <a:bodyPr/>
                    <a:lstStyle/>
                    <a:p>
                      <a:pPr marL="111760" algn="ctr">
                        <a:spcBef>
                          <a:spcPts val="600"/>
                        </a:spcBef>
                        <a:spcAft>
                          <a:spcPts val="600"/>
                        </a:spcAft>
                      </a:pPr>
                      <a:r>
                        <a:rPr lang="en-US" sz="1400" i="1" dirty="0">
                          <a:effectLst/>
                        </a:rPr>
                        <a:t>Mycobacterium </a:t>
                      </a:r>
                      <a:r>
                        <a:rPr lang="en-US" sz="1400" i="1" dirty="0" err="1">
                          <a:effectLst/>
                        </a:rPr>
                        <a:t>bovis</a:t>
                      </a:r>
                      <a:r>
                        <a:rPr lang="en-US" sz="1400" i="1" dirty="0">
                          <a:effectLst/>
                        </a:rPr>
                        <a:t> </a:t>
                      </a:r>
                      <a:endParaRPr lang="fr-CA" sz="1400" i="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sz="1400" i="0" kern="1200" dirty="0" err="1">
                          <a:solidFill>
                            <a:schemeClr val="dk1"/>
                          </a:solidFill>
                          <a:effectLst/>
                          <a:latin typeface="+mn-lt"/>
                          <a:ea typeface="+mn-ea"/>
                          <a:cs typeface="+mn-cs"/>
                        </a:rPr>
                        <a:t>Feline</a:t>
                      </a:r>
                      <a:r>
                        <a:rPr lang="fr-CA" sz="1400" i="0" kern="1200" dirty="0">
                          <a:solidFill>
                            <a:schemeClr val="dk1"/>
                          </a:solidFill>
                          <a:effectLst/>
                          <a:latin typeface="+mn-lt"/>
                          <a:ea typeface="+mn-ea"/>
                          <a:cs typeface="+mn-cs"/>
                        </a:rPr>
                        <a:t> </a:t>
                      </a:r>
                      <a:r>
                        <a:rPr lang="fr-CA" sz="1400" i="0" kern="1200" dirty="0" err="1">
                          <a:solidFill>
                            <a:schemeClr val="dk1"/>
                          </a:solidFill>
                          <a:effectLst/>
                          <a:latin typeface="+mn-lt"/>
                          <a:ea typeface="+mn-ea"/>
                          <a:cs typeface="+mn-cs"/>
                        </a:rPr>
                        <a:t>calicivirus</a:t>
                      </a:r>
                      <a:r>
                        <a:rPr lang="fr-CA" sz="1400" i="0" kern="1200" dirty="0">
                          <a:solidFill>
                            <a:schemeClr val="dk1"/>
                          </a:solidFill>
                          <a:effectLst/>
                          <a:latin typeface="+mn-lt"/>
                          <a:ea typeface="+mn-ea"/>
                          <a:cs typeface="+mn-cs"/>
                        </a:rPr>
                        <a:t> </a:t>
                      </a:r>
                    </a:p>
                    <a:p>
                      <a:pPr algn="ctr"/>
                      <a:r>
                        <a:rPr lang="fr-CA" sz="1400" i="0" kern="1200" dirty="0">
                          <a:solidFill>
                            <a:schemeClr val="dk1"/>
                          </a:solidFill>
                          <a:effectLst/>
                          <a:latin typeface="+mn-lt"/>
                          <a:ea typeface="+mn-ea"/>
                          <a:cs typeface="+mn-cs"/>
                        </a:rPr>
                        <a:t>(Norovirus </a:t>
                      </a:r>
                      <a:r>
                        <a:rPr lang="fr-CA" sz="1400" i="0" kern="1200" dirty="0" err="1">
                          <a:solidFill>
                            <a:schemeClr val="dk1"/>
                          </a:solidFill>
                          <a:effectLst/>
                          <a:latin typeface="+mn-lt"/>
                          <a:ea typeface="+mn-ea"/>
                          <a:cs typeface="+mn-cs"/>
                        </a:rPr>
                        <a:t>surrogate</a:t>
                      </a:r>
                      <a:r>
                        <a:rPr lang="fr-CA" sz="1400" i="0" kern="1200" dirty="0">
                          <a:solidFill>
                            <a:schemeClr val="dk1"/>
                          </a:solidFill>
                          <a:effectLst/>
                          <a:latin typeface="+mn-lt"/>
                          <a:ea typeface="+mn-ea"/>
                          <a:cs typeface="+mn-cs"/>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CA"/>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78D9734F-E739-4907-8D06-F1B41E2B12DF}"/>
              </a:ext>
            </a:extLst>
          </p:cNvPr>
          <p:cNvSpPr/>
          <p:nvPr/>
        </p:nvSpPr>
        <p:spPr>
          <a:xfrm>
            <a:off x="6533763" y="4527083"/>
            <a:ext cx="2039738" cy="1492716"/>
          </a:xfrm>
          <a:prstGeom prst="rect">
            <a:avLst/>
          </a:prstGeom>
          <a:ln>
            <a:solidFill>
              <a:schemeClr val="tx1"/>
            </a:solidFill>
          </a:ln>
        </p:spPr>
        <p:txBody>
          <a:bodyPr wrap="square">
            <a:spAutoFit/>
          </a:bodyPr>
          <a:lstStyle/>
          <a:p>
            <a:r>
              <a:rPr lang="en-US" sz="700" dirty="0">
                <a:latin typeface="Arial" panose="020B0604020202020204" pitchFamily="34" charset="0"/>
              </a:rPr>
              <a:t>Definition of 3 Levels of Disinfection </a:t>
            </a:r>
          </a:p>
          <a:p>
            <a:r>
              <a:rPr lang="en-US" sz="700" dirty="0">
                <a:latin typeface="Arial" panose="020B0604020202020204" pitchFamily="34" charset="0"/>
              </a:rPr>
              <a:t>1.High-level disinfection -kills all organisms, except high levels of bacterial spores, and is effected with a chemical germicide cleared for marketing as a sterilant by FDA. Typically not used for generalized disinfecting. </a:t>
            </a:r>
          </a:p>
          <a:p>
            <a:r>
              <a:rPr lang="en-US" sz="700" dirty="0">
                <a:latin typeface="Arial" panose="020B0604020202020204" pitchFamily="34" charset="0"/>
              </a:rPr>
              <a:t>2.Intermediate-level disinfection -kills mycobacterium, most viruses, and bacteria with a chemical germicide registered as a "</a:t>
            </a:r>
            <a:r>
              <a:rPr lang="en-US" sz="700" dirty="0" err="1">
                <a:latin typeface="Arial" panose="020B0604020202020204" pitchFamily="34" charset="0"/>
              </a:rPr>
              <a:t>tuberculocide</a:t>
            </a:r>
            <a:r>
              <a:rPr lang="en-US" sz="700" dirty="0">
                <a:latin typeface="Arial" panose="020B0604020202020204" pitchFamily="34" charset="0"/>
              </a:rPr>
              <a:t>" by EPA. </a:t>
            </a:r>
          </a:p>
          <a:p>
            <a:r>
              <a:rPr lang="en-US" sz="700" dirty="0">
                <a:latin typeface="Arial" panose="020B0604020202020204" pitchFamily="34" charset="0"/>
              </a:rPr>
              <a:t>3.Low-level disinfection -kills some viruses and bacteria with a chemical germicide registered as a hospital disinfectant by the EPA. </a:t>
            </a:r>
          </a:p>
        </p:txBody>
      </p:sp>
      <p:sp>
        <p:nvSpPr>
          <p:cNvPr id="13" name="Rectangle 12">
            <a:extLst>
              <a:ext uri="{FF2B5EF4-FFF2-40B4-BE49-F238E27FC236}">
                <a16:creationId xmlns:a16="http://schemas.microsoft.com/office/drawing/2014/main" id="{DC207E5B-D038-4073-B2B7-B315755624A3}"/>
              </a:ext>
            </a:extLst>
          </p:cNvPr>
          <p:cNvSpPr/>
          <p:nvPr>
            <p:custDataLst>
              <p:tags r:id="rId1"/>
            </p:custDataLst>
          </p:nvPr>
        </p:nvSpPr>
        <p:spPr>
          <a:xfrm>
            <a:off x="640800" y="273600"/>
            <a:ext cx="2058857" cy="3708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cap="all" dirty="0"/>
              <a:t>Product Profile</a:t>
            </a:r>
          </a:p>
        </p:txBody>
      </p:sp>
    </p:spTree>
    <p:extLst>
      <p:ext uri="{BB962C8B-B14F-4D97-AF65-F5344CB8AC3E}">
        <p14:creationId xmlns:p14="http://schemas.microsoft.com/office/powerpoint/2010/main" val="383430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3" name="Rectangle 39"/>
          <p:cNvSpPr>
            <a:spLocks noChangeArrowheads="1"/>
          </p:cNvSpPr>
          <p:nvPr/>
        </p:nvSpPr>
        <p:spPr bwMode="auto">
          <a:xfrm>
            <a:off x="0" y="-11880"/>
            <a:ext cx="115665" cy="334800"/>
          </a:xfrm>
          <a:prstGeom prst="rect">
            <a:avLst/>
          </a:prstGeom>
          <a:noFill/>
          <a:ln w="9525">
            <a:noFill/>
            <a:miter lim="800000"/>
            <a:headEnd/>
            <a:tailEnd/>
          </a:ln>
          <a:effectLst/>
        </p:spPr>
        <p:txBody>
          <a:bodyPr vert="horz" wrap="none" lIns="57241" tIns="28621" rIns="57241" bIns="28621" numCol="1" anchor="ctr" anchorCtr="0" compatLnSpc="1">
            <a:prstTxWarp prst="textNoShape">
              <a:avLst/>
            </a:prstTxWarp>
            <a:spAutoFit/>
          </a:bodyPr>
          <a:lstStyle/>
          <a:p>
            <a:endParaRPr lang="en-US"/>
          </a:p>
        </p:txBody>
      </p:sp>
      <p:sp>
        <p:nvSpPr>
          <p:cNvPr id="42027" name="Rectangle 43"/>
          <p:cNvSpPr>
            <a:spLocks noChangeArrowheads="1"/>
          </p:cNvSpPr>
          <p:nvPr/>
        </p:nvSpPr>
        <p:spPr bwMode="auto">
          <a:xfrm>
            <a:off x="-194834" y="1704424"/>
            <a:ext cx="115665" cy="227078"/>
          </a:xfrm>
          <a:prstGeom prst="rect">
            <a:avLst/>
          </a:prstGeom>
          <a:noFill/>
          <a:ln w="9525">
            <a:noFill/>
            <a:miter lim="800000"/>
            <a:headEnd/>
            <a:tailEnd/>
          </a:ln>
          <a:effectLst/>
        </p:spPr>
        <p:txBody>
          <a:bodyPr vert="horz" wrap="none" lIns="57241" tIns="28621" rIns="57241" bIns="28621" numCol="1" anchor="ctr" anchorCtr="0" compatLnSpc="1">
            <a:prstTxWarp prst="textNoShape">
              <a:avLst/>
            </a:prstTxWarp>
            <a:spAutoFit/>
          </a:bodyPr>
          <a:lstStyle/>
          <a:p>
            <a:pPr defTabSz="572414" eaLnBrk="1" hangingPunct="1"/>
            <a:endParaRPr lang="en-US" sz="1100">
              <a:latin typeface="Arial" pitchFamily="34" charset="0"/>
              <a:cs typeface="Arial" pitchFamily="34" charset="0"/>
            </a:endParaRPr>
          </a:p>
        </p:txBody>
      </p:sp>
      <p:sp>
        <p:nvSpPr>
          <p:cNvPr id="42033" name="Rectangle 49"/>
          <p:cNvSpPr>
            <a:spLocks noChangeArrowheads="1"/>
          </p:cNvSpPr>
          <p:nvPr/>
        </p:nvSpPr>
        <p:spPr bwMode="auto">
          <a:xfrm>
            <a:off x="0" y="-11880"/>
            <a:ext cx="115665" cy="334800"/>
          </a:xfrm>
          <a:prstGeom prst="rect">
            <a:avLst/>
          </a:prstGeom>
          <a:noFill/>
          <a:ln w="9525">
            <a:noFill/>
            <a:miter lim="800000"/>
            <a:headEnd/>
            <a:tailEnd/>
          </a:ln>
          <a:effectLst/>
        </p:spPr>
        <p:txBody>
          <a:bodyPr vert="horz" wrap="none" lIns="57241" tIns="28621" rIns="57241" bIns="28621" numCol="1" anchor="ctr" anchorCtr="0" compatLnSpc="1">
            <a:prstTxWarp prst="textNoShape">
              <a:avLst/>
            </a:prstTxWarp>
            <a:spAutoFit/>
          </a:bodyPr>
          <a:lstStyle/>
          <a:p>
            <a:endParaRPr lang="en-US"/>
          </a:p>
        </p:txBody>
      </p:sp>
      <p:sp>
        <p:nvSpPr>
          <p:cNvPr id="16" name="Rectangle 15"/>
          <p:cNvSpPr/>
          <p:nvPr/>
        </p:nvSpPr>
        <p:spPr>
          <a:xfrm>
            <a:off x="186961" y="2409542"/>
            <a:ext cx="1267537" cy="788488"/>
          </a:xfrm>
          <a:prstGeom prst="rect">
            <a:avLst/>
          </a:prstGeom>
          <a:solidFill>
            <a:schemeClr val="bg1">
              <a:lumMod val="85000"/>
            </a:schemeClr>
          </a:solidFill>
          <a:effectLst/>
          <a:scene3d>
            <a:camera prst="orthographicFront"/>
            <a:lightRig rig="threePt" dir="t"/>
          </a:scene3d>
          <a:sp3d>
            <a:bevelT/>
          </a:sp3d>
        </p:spPr>
        <p:txBody>
          <a:bodyPr wrap="square" lIns="0" tIns="0" rIns="0" bIns="0" anchor="ctr">
            <a:noAutofit/>
            <a:sp3d extrusionH="57150">
              <a:bevelT w="82550" h="38100" prst="coolSlant"/>
            </a:sp3d>
          </a:bodyPr>
          <a:lstStyle/>
          <a:p>
            <a:pPr algn="ctr" defTabSz="914400"/>
            <a:r>
              <a:rPr lang="en-CA" sz="1600" b="1" dirty="0">
                <a:solidFill>
                  <a:schemeClr val="tx1"/>
                </a:solidFill>
                <a:effectLst>
                  <a:glow rad="127000">
                    <a:schemeClr val="accent1">
                      <a:alpha val="24000"/>
                    </a:schemeClr>
                  </a:glow>
                  <a:reflection endPos="0" dir="5400000" sy="-100000" algn="bl" rotWithShape="0"/>
                </a:effectLst>
              </a:rPr>
              <a:t>Environment</a:t>
            </a:r>
          </a:p>
        </p:txBody>
      </p:sp>
      <p:sp>
        <p:nvSpPr>
          <p:cNvPr id="19" name="Rectangle 18"/>
          <p:cNvSpPr/>
          <p:nvPr/>
        </p:nvSpPr>
        <p:spPr>
          <a:xfrm>
            <a:off x="186962" y="3650693"/>
            <a:ext cx="1267537" cy="790560"/>
          </a:xfrm>
          <a:prstGeom prst="rect">
            <a:avLst/>
          </a:prstGeom>
          <a:solidFill>
            <a:schemeClr val="bg1">
              <a:lumMod val="85000"/>
            </a:schemeClr>
          </a:solidFill>
          <a:effectLst/>
          <a:scene3d>
            <a:camera prst="orthographicFront"/>
            <a:lightRig rig="threePt" dir="t"/>
          </a:scene3d>
          <a:sp3d>
            <a:bevelT/>
          </a:sp3d>
        </p:spPr>
        <p:txBody>
          <a:bodyPr wrap="square" lIns="0" tIns="0" rIns="0" bIns="0" anchor="ctr">
            <a:noAutofit/>
            <a:sp3d extrusionH="57150">
              <a:bevelT w="82550" h="38100" prst="coolSlant"/>
            </a:sp3d>
          </a:bodyPr>
          <a:lstStyle/>
          <a:p>
            <a:pPr algn="ctr" defTabSz="914400"/>
            <a:r>
              <a:rPr lang="en-CA" sz="1600" b="1" dirty="0">
                <a:solidFill>
                  <a:schemeClr val="tx1"/>
                </a:solidFill>
                <a:effectLst>
                  <a:glow rad="127000">
                    <a:schemeClr val="accent1">
                      <a:alpha val="24000"/>
                    </a:schemeClr>
                  </a:glow>
                  <a:reflection endPos="0" dir="5400000" sy="-100000" algn="bl" rotWithShape="0"/>
                </a:effectLst>
              </a:rPr>
              <a:t>People</a:t>
            </a:r>
            <a:endParaRPr lang="fr-CA" sz="1600" b="1" dirty="0">
              <a:solidFill>
                <a:schemeClr val="tx1"/>
              </a:solidFill>
              <a:effectLst>
                <a:glow rad="127000">
                  <a:schemeClr val="accent1">
                    <a:alpha val="24000"/>
                  </a:schemeClr>
                </a:glow>
                <a:reflection endPos="0" dir="5400000" sy="-100000" algn="bl" rotWithShape="0"/>
              </a:effectLst>
            </a:endParaRPr>
          </a:p>
        </p:txBody>
      </p:sp>
      <p:sp>
        <p:nvSpPr>
          <p:cNvPr id="22" name="Rectangle 21"/>
          <p:cNvSpPr/>
          <p:nvPr/>
        </p:nvSpPr>
        <p:spPr>
          <a:xfrm>
            <a:off x="186961" y="4644621"/>
            <a:ext cx="1267537" cy="557280"/>
          </a:xfrm>
          <a:prstGeom prst="rect">
            <a:avLst/>
          </a:prstGeom>
          <a:solidFill>
            <a:schemeClr val="bg1">
              <a:lumMod val="85000"/>
            </a:schemeClr>
          </a:solidFill>
          <a:effectLst/>
          <a:scene3d>
            <a:camera prst="orthographicFront"/>
            <a:lightRig rig="threePt" dir="t"/>
          </a:scene3d>
          <a:sp3d>
            <a:bevelT/>
          </a:sp3d>
        </p:spPr>
        <p:txBody>
          <a:bodyPr wrap="square" lIns="0" tIns="0" rIns="0" bIns="0" anchor="ctr">
            <a:noAutofit/>
            <a:sp3d extrusionH="57150">
              <a:bevelT w="82550" h="38100" prst="coolSlant"/>
            </a:sp3d>
          </a:bodyPr>
          <a:lstStyle/>
          <a:p>
            <a:pPr algn="ctr" defTabSz="914400"/>
            <a:r>
              <a:rPr lang="en-US" sz="1600" b="1" dirty="0">
                <a:solidFill>
                  <a:schemeClr val="tx1"/>
                </a:solidFill>
                <a:effectLst>
                  <a:glow rad="127000">
                    <a:schemeClr val="accent1">
                      <a:alpha val="24000"/>
                    </a:schemeClr>
                  </a:glow>
                  <a:reflection endPos="0" dir="5400000" sy="-100000" algn="bl" rotWithShape="0"/>
                </a:effectLst>
              </a:rPr>
              <a:t>Equipment</a:t>
            </a:r>
            <a:endParaRPr lang="fr-CA" sz="1600" b="1" dirty="0">
              <a:solidFill>
                <a:schemeClr val="tx1"/>
              </a:solidFill>
              <a:effectLst>
                <a:glow rad="127000">
                  <a:schemeClr val="accent1">
                    <a:alpha val="24000"/>
                  </a:schemeClr>
                </a:glow>
                <a:reflection endPos="0" dir="5400000" sy="-100000" algn="bl" rotWithShape="0"/>
              </a:effectLst>
            </a:endParaRPr>
          </a:p>
        </p:txBody>
      </p:sp>
      <p:sp>
        <p:nvSpPr>
          <p:cNvPr id="23" name="Rectangle 22"/>
          <p:cNvSpPr/>
          <p:nvPr/>
        </p:nvSpPr>
        <p:spPr>
          <a:xfrm>
            <a:off x="186960" y="5405269"/>
            <a:ext cx="1267537" cy="583985"/>
          </a:xfrm>
          <a:prstGeom prst="rect">
            <a:avLst/>
          </a:prstGeom>
          <a:solidFill>
            <a:schemeClr val="bg1">
              <a:lumMod val="85000"/>
            </a:schemeClr>
          </a:solidFill>
          <a:effectLst/>
          <a:scene3d>
            <a:camera prst="orthographicFront"/>
            <a:lightRig rig="threePt" dir="t"/>
          </a:scene3d>
          <a:sp3d>
            <a:bevelT/>
          </a:sp3d>
        </p:spPr>
        <p:txBody>
          <a:bodyPr wrap="square" lIns="0" tIns="0" rIns="0" bIns="0" anchor="ctr">
            <a:noAutofit/>
            <a:sp3d extrusionH="57150">
              <a:bevelT w="82550" h="38100" prst="coolSlant"/>
            </a:sp3d>
          </a:bodyPr>
          <a:lstStyle/>
          <a:p>
            <a:pPr algn="ctr" defTabSz="914400"/>
            <a:r>
              <a:rPr lang="en-US" sz="1600" b="1" dirty="0">
                <a:solidFill>
                  <a:schemeClr val="tx1"/>
                </a:solidFill>
                <a:effectLst>
                  <a:glow rad="127000">
                    <a:schemeClr val="accent1">
                      <a:alpha val="24000"/>
                    </a:schemeClr>
                  </a:glow>
                  <a:reflection endPos="0" dir="5400000" sy="-100000" algn="bl" rotWithShape="0"/>
                </a:effectLst>
              </a:rPr>
              <a:t>Status</a:t>
            </a:r>
            <a:endParaRPr lang="fr-CA" sz="1600" b="1" dirty="0">
              <a:solidFill>
                <a:schemeClr val="tx1"/>
              </a:solidFill>
              <a:effectLst>
                <a:glow rad="127000">
                  <a:schemeClr val="accent1">
                    <a:alpha val="24000"/>
                  </a:schemeClr>
                </a:glow>
                <a:reflection endPos="0" dir="5400000" sy="-100000" algn="bl" rotWithShape="0"/>
              </a:effectLst>
            </a:endParaRPr>
          </a:p>
        </p:txBody>
      </p:sp>
      <p:sp>
        <p:nvSpPr>
          <p:cNvPr id="25" name="Rectangle 24"/>
          <p:cNvSpPr/>
          <p:nvPr/>
        </p:nvSpPr>
        <p:spPr>
          <a:xfrm>
            <a:off x="1625417" y="2328940"/>
            <a:ext cx="2457918" cy="1006779"/>
          </a:xfrm>
          <a:prstGeom prst="rect">
            <a:avLst/>
          </a:prstGeom>
          <a:ln>
            <a:solidFill>
              <a:schemeClr val="tx1"/>
            </a:solidFill>
          </a:ln>
        </p:spPr>
        <p:txBody>
          <a:bodyPr wrap="square" lIns="57241" tIns="28621" rIns="57241" bIns="28621">
            <a:spAutoFit/>
          </a:bodyPr>
          <a:lstStyle/>
          <a:p>
            <a:pPr marL="286207" marR="398" indent="-286207" defTabSz="841392">
              <a:spcBef>
                <a:spcPts val="444"/>
              </a:spcBef>
              <a:buClr>
                <a:schemeClr val="accent1">
                  <a:lumMod val="75000"/>
                </a:schemeClr>
              </a:buClr>
              <a:buSzPct val="140000"/>
              <a:buFont typeface="Wingdings" pitchFamily="2" charset="2"/>
              <a:buChar char="ü"/>
              <a:defRPr/>
            </a:pPr>
            <a:r>
              <a:rPr lang="en-CA" sz="1100" b="1" dirty="0"/>
              <a:t>Botanically-derived, eco-friendly</a:t>
            </a:r>
            <a:r>
              <a:rPr lang="en-US" sz="1100" b="1" dirty="0"/>
              <a:t>, </a:t>
            </a:r>
            <a:r>
              <a:rPr lang="en-US" sz="1100" b="1" dirty="0">
                <a:cs typeface="Times New Roman"/>
              </a:rPr>
              <a:t>b</a:t>
            </a:r>
            <a:r>
              <a:rPr lang="en-US" sz="1100" b="1" dirty="0">
                <a:ea typeface="Calibri"/>
                <a:cs typeface="Times New Roman"/>
              </a:rPr>
              <a:t>iodegradable </a:t>
            </a:r>
            <a:r>
              <a:rPr lang="en-CA" sz="1100" b="1" i="1" dirty="0"/>
              <a:t>In less than 14 days</a:t>
            </a:r>
          </a:p>
          <a:p>
            <a:pPr marL="286207" marR="398" indent="-286207" defTabSz="841392">
              <a:spcBef>
                <a:spcPts val="444"/>
              </a:spcBef>
              <a:buClr>
                <a:schemeClr val="accent1">
                  <a:lumMod val="75000"/>
                </a:schemeClr>
              </a:buClr>
              <a:buSzPct val="140000"/>
              <a:buFont typeface="Wingdings" pitchFamily="2" charset="2"/>
              <a:buChar char="ü"/>
              <a:defRPr/>
            </a:pPr>
            <a:r>
              <a:rPr lang="en-CA" sz="1100" b="1" dirty="0"/>
              <a:t>No field contamination so </a:t>
            </a:r>
            <a:r>
              <a:rPr lang="en-CA" sz="1100" b="1" i="1" dirty="0"/>
              <a:t>waste management is made easy</a:t>
            </a:r>
            <a:r>
              <a:rPr lang="en-US" sz="1100" b="1" dirty="0">
                <a:cs typeface="Times New Roman"/>
              </a:rPr>
              <a:t> </a:t>
            </a:r>
          </a:p>
          <a:p>
            <a:pPr marL="286207" marR="398" indent="-286207" defTabSz="841392">
              <a:spcBef>
                <a:spcPts val="444"/>
              </a:spcBef>
              <a:buClr>
                <a:schemeClr val="accent1">
                  <a:lumMod val="75000"/>
                </a:schemeClr>
              </a:buClr>
              <a:buSzPct val="140000"/>
              <a:buFont typeface="Wingdings" pitchFamily="2" charset="2"/>
              <a:buChar char="ü"/>
              <a:defRPr/>
            </a:pPr>
            <a:r>
              <a:rPr lang="en-US" sz="1100" b="1" dirty="0">
                <a:cs typeface="Times New Roman"/>
              </a:rPr>
              <a:t>Does not harm</a:t>
            </a:r>
            <a:r>
              <a:rPr lang="en-US" sz="1100" b="1" dirty="0">
                <a:ea typeface="Calibri"/>
                <a:cs typeface="Times New Roman"/>
              </a:rPr>
              <a:t> aquatic</a:t>
            </a:r>
            <a:r>
              <a:rPr lang="en-US" sz="1100" b="1" spc="-34" dirty="0">
                <a:ea typeface="Calibri"/>
                <a:cs typeface="Times New Roman"/>
              </a:rPr>
              <a:t> </a:t>
            </a:r>
            <a:r>
              <a:rPr lang="en-US" sz="1100" b="1" dirty="0">
                <a:ea typeface="Calibri"/>
                <a:cs typeface="Times New Roman"/>
              </a:rPr>
              <a:t>life</a:t>
            </a:r>
          </a:p>
        </p:txBody>
      </p:sp>
      <p:sp>
        <p:nvSpPr>
          <p:cNvPr id="27" name="Rectangle 26"/>
          <p:cNvSpPr/>
          <p:nvPr/>
        </p:nvSpPr>
        <p:spPr>
          <a:xfrm>
            <a:off x="1634195" y="3648315"/>
            <a:ext cx="2449141" cy="796465"/>
          </a:xfrm>
          <a:prstGeom prst="rect">
            <a:avLst/>
          </a:prstGeom>
          <a:ln>
            <a:solidFill>
              <a:schemeClr val="tx1"/>
            </a:solidFill>
          </a:ln>
        </p:spPr>
        <p:txBody>
          <a:bodyPr wrap="square" lIns="57241" tIns="28621" rIns="57241" bIns="28621">
            <a:spAutoFit/>
          </a:bodyPr>
          <a:lstStyle/>
          <a:p>
            <a:pPr marR="398" defTabSz="841392">
              <a:spcBef>
                <a:spcPts val="444"/>
              </a:spcBef>
              <a:buClr>
                <a:schemeClr val="accent1">
                  <a:lumMod val="75000"/>
                </a:schemeClr>
              </a:buClr>
              <a:buSzPct val="140000"/>
              <a:defRPr/>
            </a:pPr>
            <a:endParaRPr lang="en-US" sz="500" b="1" dirty="0">
              <a:cs typeface="Times New Roman"/>
            </a:endParaRPr>
          </a:p>
          <a:p>
            <a:pPr marL="286207" marR="398" indent="-286207" defTabSz="841392">
              <a:spcBef>
                <a:spcPts val="444"/>
              </a:spcBef>
              <a:buClr>
                <a:schemeClr val="accent1">
                  <a:lumMod val="75000"/>
                </a:schemeClr>
              </a:buClr>
              <a:buSzPct val="140000"/>
              <a:buFont typeface="Wingdings" pitchFamily="2" charset="2"/>
              <a:buChar char="ü"/>
              <a:defRPr/>
            </a:pPr>
            <a:r>
              <a:rPr lang="en-US" sz="1100" b="1" dirty="0">
                <a:cs typeface="Times New Roman"/>
              </a:rPr>
              <a:t>Safe for Workers </a:t>
            </a:r>
          </a:p>
          <a:p>
            <a:pPr marL="286207" marR="398" indent="-286207" defTabSz="841392">
              <a:spcBef>
                <a:spcPts val="444"/>
              </a:spcBef>
              <a:buClr>
                <a:schemeClr val="accent1">
                  <a:lumMod val="75000"/>
                </a:schemeClr>
              </a:buClr>
              <a:buSzPct val="140000"/>
              <a:buFont typeface="Wingdings" pitchFamily="2" charset="2"/>
              <a:buChar char="ü"/>
              <a:defRPr/>
            </a:pPr>
            <a:r>
              <a:rPr lang="en-US" sz="1100" b="1" dirty="0">
                <a:cs typeface="Times New Roman"/>
              </a:rPr>
              <a:t>Non-toxic Non-irritating</a:t>
            </a:r>
          </a:p>
          <a:p>
            <a:pPr marR="398" defTabSz="841392">
              <a:spcBef>
                <a:spcPts val="444"/>
              </a:spcBef>
              <a:buClr>
                <a:schemeClr val="accent1">
                  <a:lumMod val="75000"/>
                </a:schemeClr>
              </a:buClr>
              <a:buSzPct val="242000"/>
              <a:buFont typeface="Wingdings" pitchFamily="2" charset="2"/>
              <a:buChar char="ü"/>
              <a:defRPr/>
            </a:pPr>
            <a:endParaRPr lang="en-US" sz="1100" b="1" dirty="0">
              <a:ea typeface="Calibri"/>
              <a:cs typeface="Times New Roman"/>
            </a:endParaRPr>
          </a:p>
        </p:txBody>
      </p:sp>
      <p:sp>
        <p:nvSpPr>
          <p:cNvPr id="28" name="Rectangle 27"/>
          <p:cNvSpPr/>
          <p:nvPr/>
        </p:nvSpPr>
        <p:spPr>
          <a:xfrm>
            <a:off x="1663698" y="4702128"/>
            <a:ext cx="2419637" cy="396355"/>
          </a:xfrm>
          <a:prstGeom prst="rect">
            <a:avLst/>
          </a:prstGeom>
          <a:ln>
            <a:solidFill>
              <a:schemeClr val="tx1"/>
            </a:solidFill>
          </a:ln>
        </p:spPr>
        <p:txBody>
          <a:bodyPr wrap="square" lIns="57241" tIns="28621" rIns="57241" bIns="28621">
            <a:spAutoFit/>
          </a:bodyPr>
          <a:lstStyle/>
          <a:p>
            <a:pPr marL="286207" marR="398" indent="-286207" defTabSz="841392">
              <a:spcBef>
                <a:spcPts val="444"/>
              </a:spcBef>
              <a:buClr>
                <a:schemeClr val="accent1">
                  <a:lumMod val="75000"/>
                </a:schemeClr>
              </a:buClr>
              <a:buSzPct val="140000"/>
              <a:buFont typeface="Wingdings" pitchFamily="2" charset="2"/>
              <a:buChar char="ü"/>
              <a:defRPr/>
            </a:pPr>
            <a:r>
              <a:rPr lang="en-US" sz="1100" b="1" dirty="0">
                <a:cs typeface="Times New Roman"/>
              </a:rPr>
              <a:t>Non-Corrosive, will not impact concrete or metal</a:t>
            </a:r>
          </a:p>
        </p:txBody>
      </p:sp>
      <p:sp>
        <p:nvSpPr>
          <p:cNvPr id="29" name="Rectangle 28"/>
          <p:cNvSpPr/>
          <p:nvPr/>
        </p:nvSpPr>
        <p:spPr>
          <a:xfrm>
            <a:off x="1663700" y="5559945"/>
            <a:ext cx="2429330" cy="396355"/>
          </a:xfrm>
          <a:prstGeom prst="rect">
            <a:avLst/>
          </a:prstGeom>
          <a:ln>
            <a:solidFill>
              <a:schemeClr val="tx1"/>
            </a:solidFill>
          </a:ln>
        </p:spPr>
        <p:txBody>
          <a:bodyPr wrap="square" lIns="57241" tIns="28621" rIns="57241" bIns="28621">
            <a:spAutoFit/>
          </a:bodyPr>
          <a:lstStyle/>
          <a:p>
            <a:pPr marL="286207" indent="-286207" defTabSz="841392">
              <a:spcBef>
                <a:spcPts val="563"/>
              </a:spcBef>
              <a:buClr>
                <a:schemeClr val="accent1">
                  <a:lumMod val="75000"/>
                </a:schemeClr>
              </a:buClr>
              <a:buSzPct val="140000"/>
              <a:buFont typeface="Wingdings" pitchFamily="2" charset="2"/>
              <a:buChar char="ü"/>
              <a:defRPr/>
            </a:pPr>
            <a:r>
              <a:rPr lang="en-US" sz="1100" b="1" dirty="0">
                <a:ea typeface="Calibri"/>
                <a:cs typeface="Times New Roman"/>
              </a:rPr>
              <a:t>GRAS (Generally recognized as safe)</a:t>
            </a:r>
          </a:p>
        </p:txBody>
      </p:sp>
      <p:cxnSp>
        <p:nvCxnSpPr>
          <p:cNvPr id="55" name="Straight Connector 54"/>
          <p:cNvCxnSpPr>
            <a:cxnSpLocks/>
          </p:cNvCxnSpPr>
          <p:nvPr/>
        </p:nvCxnSpPr>
        <p:spPr>
          <a:xfrm>
            <a:off x="1507897" y="3490180"/>
            <a:ext cx="2585132" cy="193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1547925" y="5361293"/>
            <a:ext cx="262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2" descr="https://encrypted-tbn0.gstatic.com/images?q=tbn:ANd9GcT7r8-R9EFaKrjoisqnuXjeXtb6FBfVl-MDdhkERbZbKo-p9ObHaaCyHKAY"/>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bwMode="auto">
          <a:xfrm>
            <a:off x="1419215" y="1610889"/>
            <a:ext cx="498485" cy="475397"/>
          </a:xfrm>
          <a:prstGeom prst="rect">
            <a:avLst/>
          </a:prstGeom>
          <a:noFill/>
        </p:spPr>
      </p:pic>
      <p:cxnSp>
        <p:nvCxnSpPr>
          <p:cNvPr id="50" name="Straight Connector 49"/>
          <p:cNvCxnSpPr>
            <a:cxnSpLocks/>
          </p:cNvCxnSpPr>
          <p:nvPr/>
        </p:nvCxnSpPr>
        <p:spPr>
          <a:xfrm>
            <a:off x="1517320" y="2177466"/>
            <a:ext cx="2576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2">
            <a:extLst>
              <a:ext uri="{FF2B5EF4-FFF2-40B4-BE49-F238E27FC236}">
                <a16:creationId xmlns:a16="http://schemas.microsoft.com/office/drawing/2014/main" id="{F0DDD815-8EFB-4F3A-B75B-CD8B53DBF59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17700" y="1666986"/>
            <a:ext cx="1959362" cy="36502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a:extLst>
              <a:ext uri="{FF2B5EF4-FFF2-40B4-BE49-F238E27FC236}">
                <a16:creationId xmlns:a16="http://schemas.microsoft.com/office/drawing/2014/main" id="{DB323417-0854-43FA-BBAA-B4D56AFAFA55}"/>
              </a:ext>
            </a:extLst>
          </p:cNvPr>
          <p:cNvSpPr>
            <a:spLocks noGrp="1"/>
          </p:cNvSpPr>
          <p:nvPr>
            <p:ph type="sldNum" sz="quarter" idx="12"/>
          </p:nvPr>
        </p:nvSpPr>
        <p:spPr/>
        <p:txBody>
          <a:bodyPr/>
          <a:lstStyle/>
          <a:p>
            <a:fld id="{B76AC43D-16A8-45AA-8AA8-D6EA182057DF}" type="slidenum">
              <a:rPr lang="en-US" smtClean="0"/>
              <a:pPr/>
              <a:t>17</a:t>
            </a:fld>
            <a:endParaRPr lang="en-US"/>
          </a:p>
        </p:txBody>
      </p:sp>
      <p:cxnSp>
        <p:nvCxnSpPr>
          <p:cNvPr id="51" name="Straight Connector 50">
            <a:extLst>
              <a:ext uri="{FF2B5EF4-FFF2-40B4-BE49-F238E27FC236}">
                <a16:creationId xmlns:a16="http://schemas.microsoft.com/office/drawing/2014/main" id="{9E69995E-23F7-4274-8472-5D0AA7163A7E}"/>
              </a:ext>
            </a:extLst>
          </p:cNvPr>
          <p:cNvCxnSpPr>
            <a:cxnSpLocks/>
          </p:cNvCxnSpPr>
          <p:nvPr/>
        </p:nvCxnSpPr>
        <p:spPr>
          <a:xfrm>
            <a:off x="1547925" y="4565252"/>
            <a:ext cx="25507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277F44C-BA93-475C-8EFA-580FF3051C6B}"/>
              </a:ext>
            </a:extLst>
          </p:cNvPr>
          <p:cNvSpPr/>
          <p:nvPr/>
        </p:nvSpPr>
        <p:spPr>
          <a:xfrm>
            <a:off x="5471456" y="2097107"/>
            <a:ext cx="3365498" cy="3564232"/>
          </a:xfrm>
          <a:prstGeom prst="rect">
            <a:avLst/>
          </a:prstGeom>
          <a:solidFill>
            <a:schemeClr val="bg1">
              <a:lumMod val="85000"/>
            </a:schemeClr>
          </a:solidFill>
          <a:effectLst/>
          <a:scene3d>
            <a:camera prst="orthographicFront"/>
            <a:lightRig rig="threePt" dir="t"/>
          </a:scene3d>
          <a:sp3d>
            <a:bevelT/>
          </a:sp3d>
        </p:spPr>
        <p:txBody>
          <a:bodyPr wrap="square" lIns="0" tIns="0" rIns="0" bIns="0" anchor="ctr">
            <a:noAutofit/>
            <a:sp3d extrusionH="57150">
              <a:bevelT w="82550" h="38100" prst="coolSlant"/>
            </a:sp3d>
          </a:bodyPr>
          <a:lstStyle/>
          <a:p>
            <a:pPr algn="ctr" fontAlgn="ctr">
              <a:lnSpc>
                <a:spcPts val="3000"/>
              </a:lnSpc>
            </a:pPr>
            <a:r>
              <a:rPr lang="en-US" sz="800" dirty="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Acids </a:t>
            </a:r>
            <a:endParaRPr lang="en-US" sz="3600" dirty="0">
              <a:latin typeface="Arial" panose="020B0604020202020204" pitchFamily="34" charset="0"/>
            </a:endParaRPr>
          </a:p>
          <a:p>
            <a:pPr algn="ctr" fontAlgn="ctr">
              <a:lnSpc>
                <a:spcPts val="3000"/>
              </a:lnSpc>
            </a:pPr>
            <a:r>
              <a:rPr lang="en-US" sz="2000" dirty="0">
                <a:solidFill>
                  <a:srgbClr val="000000"/>
                </a:solidFill>
                <a:latin typeface="Calibri" panose="020F0502020204030204" pitchFamily="34" charset="0"/>
              </a:rPr>
              <a:t>Phenols</a:t>
            </a:r>
            <a:endParaRPr lang="en-US" sz="3600" dirty="0">
              <a:latin typeface="Arial" panose="020B0604020202020204" pitchFamily="34" charset="0"/>
            </a:endParaRPr>
          </a:p>
          <a:p>
            <a:pPr algn="ctr" fontAlgn="ctr">
              <a:lnSpc>
                <a:spcPts val="3000"/>
              </a:lnSpc>
            </a:pPr>
            <a:r>
              <a:rPr lang="en-US" sz="2000" dirty="0">
                <a:solidFill>
                  <a:srgbClr val="000000"/>
                </a:solidFill>
                <a:latin typeface="Calibri" panose="020F0502020204030204" pitchFamily="34" charset="0"/>
              </a:rPr>
              <a:t>Aldehydes</a:t>
            </a:r>
            <a:endParaRPr lang="en-US" sz="3600" dirty="0">
              <a:latin typeface="Arial" panose="020B0604020202020204" pitchFamily="34" charset="0"/>
            </a:endParaRPr>
          </a:p>
          <a:p>
            <a:pPr algn="ctr" fontAlgn="ctr">
              <a:lnSpc>
                <a:spcPts val="3000"/>
              </a:lnSpc>
            </a:pPr>
            <a:r>
              <a:rPr lang="en-US" sz="2000" dirty="0" err="1">
                <a:solidFill>
                  <a:srgbClr val="000000"/>
                </a:solidFill>
                <a:latin typeface="Calibri" panose="020F0502020204030204" pitchFamily="34" charset="0"/>
              </a:rPr>
              <a:t>Iodines</a:t>
            </a:r>
            <a:endParaRPr lang="en-US" sz="3600" dirty="0">
              <a:latin typeface="Arial" panose="020B0604020202020204" pitchFamily="34" charset="0"/>
            </a:endParaRPr>
          </a:p>
          <a:p>
            <a:pPr algn="ctr" fontAlgn="ctr">
              <a:lnSpc>
                <a:spcPts val="3000"/>
              </a:lnSpc>
            </a:pPr>
            <a:r>
              <a:rPr lang="en-US" sz="2000" dirty="0">
                <a:solidFill>
                  <a:srgbClr val="000000"/>
                </a:solidFill>
                <a:latin typeface="Calibri" panose="020F0502020204030204" pitchFamily="34" charset="0"/>
              </a:rPr>
              <a:t>Oxide</a:t>
            </a:r>
            <a:endParaRPr lang="en-US" sz="3600" dirty="0">
              <a:latin typeface="Arial" panose="020B0604020202020204" pitchFamily="34" charset="0"/>
            </a:endParaRPr>
          </a:p>
          <a:p>
            <a:pPr algn="ctr" fontAlgn="ctr">
              <a:lnSpc>
                <a:spcPts val="3000"/>
              </a:lnSpc>
            </a:pPr>
            <a:r>
              <a:rPr lang="en-US" sz="2000" dirty="0">
                <a:solidFill>
                  <a:srgbClr val="000000"/>
                </a:solidFill>
                <a:latin typeface="Calibri" panose="020F0502020204030204" pitchFamily="34" charset="0"/>
              </a:rPr>
              <a:t>Alcohol</a:t>
            </a:r>
            <a:endParaRPr lang="en-US" sz="3600" dirty="0">
              <a:latin typeface="Arial" panose="020B0604020202020204" pitchFamily="34" charset="0"/>
            </a:endParaRPr>
          </a:p>
          <a:p>
            <a:pPr algn="ctr" fontAlgn="ctr">
              <a:lnSpc>
                <a:spcPts val="3000"/>
              </a:lnSpc>
            </a:pPr>
            <a:r>
              <a:rPr lang="en-US" sz="2000" dirty="0">
                <a:solidFill>
                  <a:srgbClr val="000000"/>
                </a:solidFill>
                <a:latin typeface="Calibri" panose="020F0502020204030204" pitchFamily="34" charset="0"/>
              </a:rPr>
              <a:t>Chlorine</a:t>
            </a:r>
            <a:endParaRPr lang="en-US" sz="3600" dirty="0">
              <a:latin typeface="Arial" panose="020B0604020202020204" pitchFamily="34" charset="0"/>
            </a:endParaRPr>
          </a:p>
          <a:p>
            <a:pPr algn="ctr" fontAlgn="ctr">
              <a:lnSpc>
                <a:spcPts val="3000"/>
              </a:lnSpc>
            </a:pPr>
            <a:r>
              <a:rPr lang="en-US" sz="2000" dirty="0">
                <a:solidFill>
                  <a:srgbClr val="000000"/>
                </a:solidFill>
                <a:latin typeface="Calibri" panose="020F0502020204030204" pitchFamily="34" charset="0"/>
              </a:rPr>
              <a:t>Others</a:t>
            </a:r>
            <a:endParaRPr lang="en-US" sz="3600" dirty="0">
              <a:latin typeface="Arial" panose="020B0604020202020204" pitchFamily="34" charset="0"/>
            </a:endParaRPr>
          </a:p>
        </p:txBody>
      </p:sp>
      <p:sp>
        <p:nvSpPr>
          <p:cNvPr id="9" name="TextBox 8">
            <a:extLst>
              <a:ext uri="{FF2B5EF4-FFF2-40B4-BE49-F238E27FC236}">
                <a16:creationId xmlns:a16="http://schemas.microsoft.com/office/drawing/2014/main" id="{E5A2C30D-D5E9-4A3C-90B0-FB1C11677FA6}"/>
              </a:ext>
            </a:extLst>
          </p:cNvPr>
          <p:cNvSpPr txBox="1"/>
          <p:nvPr/>
        </p:nvSpPr>
        <p:spPr>
          <a:xfrm>
            <a:off x="5703300" y="1591762"/>
            <a:ext cx="914400" cy="914400"/>
          </a:xfrm>
          <a:prstGeom prst="rect">
            <a:avLst/>
          </a:prstGeom>
          <a:noFill/>
          <a:ln>
            <a:noFill/>
          </a:ln>
        </p:spPr>
        <p:txBody>
          <a:bodyPr wrap="none" rtlCol="0">
            <a:noAutofit/>
          </a:bodyPr>
          <a:lstStyle/>
          <a:p>
            <a:r>
              <a:rPr lang="en-US" sz="2400" b="1"/>
              <a:t>Traditional Chemicals</a:t>
            </a:r>
          </a:p>
        </p:txBody>
      </p:sp>
      <p:sp>
        <p:nvSpPr>
          <p:cNvPr id="10" name="TextBox 9">
            <a:extLst>
              <a:ext uri="{FF2B5EF4-FFF2-40B4-BE49-F238E27FC236}">
                <a16:creationId xmlns:a16="http://schemas.microsoft.com/office/drawing/2014/main" id="{094EE3E0-4D27-4820-BF37-D2A825499581}"/>
              </a:ext>
            </a:extLst>
          </p:cNvPr>
          <p:cNvSpPr txBox="1"/>
          <p:nvPr/>
        </p:nvSpPr>
        <p:spPr>
          <a:xfrm>
            <a:off x="355600" y="1042479"/>
            <a:ext cx="4294777" cy="441501"/>
          </a:xfrm>
          <a:prstGeom prst="rect">
            <a:avLst/>
          </a:prstGeom>
          <a:noFill/>
          <a:ln>
            <a:noFill/>
          </a:ln>
        </p:spPr>
        <p:txBody>
          <a:bodyPr wrap="none" rtlCol="0">
            <a:noAutofit/>
          </a:bodyPr>
          <a:lstStyle/>
          <a:p>
            <a:r>
              <a:rPr lang="en-US" sz="2000" b="1" dirty="0" err="1"/>
              <a:t>Thymox</a:t>
            </a:r>
            <a:r>
              <a:rPr lang="en-US" sz="2000" b="1" dirty="0"/>
              <a:t> is superior on all key attributes</a:t>
            </a:r>
          </a:p>
        </p:txBody>
      </p:sp>
      <p:sp>
        <p:nvSpPr>
          <p:cNvPr id="30" name="Rectangle 29">
            <a:extLst>
              <a:ext uri="{FF2B5EF4-FFF2-40B4-BE49-F238E27FC236}">
                <a16:creationId xmlns:a16="http://schemas.microsoft.com/office/drawing/2014/main" id="{C6224D2D-11CD-4DE9-8A6B-22CE54E73302}"/>
              </a:ext>
            </a:extLst>
          </p:cNvPr>
          <p:cNvSpPr/>
          <p:nvPr>
            <p:custDataLst>
              <p:tags r:id="rId1"/>
            </p:custDataLst>
          </p:nvPr>
        </p:nvSpPr>
        <p:spPr>
          <a:xfrm>
            <a:off x="640800" y="273600"/>
            <a:ext cx="1971771" cy="3708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cap="all" dirty="0"/>
              <a:t>Key advantages</a:t>
            </a:r>
          </a:p>
        </p:txBody>
      </p:sp>
    </p:spTree>
    <p:extLst>
      <p:ext uri="{BB962C8B-B14F-4D97-AF65-F5344CB8AC3E}">
        <p14:creationId xmlns:p14="http://schemas.microsoft.com/office/powerpoint/2010/main" val="340530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64E2D6F-B633-4DF4-9534-B6CBC28BF4A6}"/>
              </a:ext>
            </a:extLst>
          </p:cNvPr>
          <p:cNvSpPr>
            <a:spLocks noGrp="1"/>
          </p:cNvSpPr>
          <p:nvPr>
            <p:ph type="sldNum" sz="quarter" idx="12"/>
          </p:nvPr>
        </p:nvSpPr>
        <p:spPr>
          <a:prstGeom prst="rect">
            <a:avLst/>
          </a:prstGeom>
        </p:spPr>
        <p:txBody>
          <a:bodyPr vert="horz" lIns="91440" tIns="45720" rIns="91440" bIns="45720" rtlCol="0" anchor="ctr"/>
          <a:lstStyle>
            <a:defPPr>
              <a:defRPr lang="fr-CA"/>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C7411EB0-E64B-4AC5-8BE5-07AFDDEA7D79}" type="slidenum">
              <a:rPr lang="fr-CA" smtClean="0">
                <a:solidFill>
                  <a:prstClr val="black">
                    <a:tint val="75000"/>
                  </a:prstClr>
                </a:solidFill>
              </a:rPr>
              <a:pPr/>
              <a:t>18</a:t>
            </a:fld>
            <a:endParaRPr lang="fr-CA">
              <a:solidFill>
                <a:prstClr val="black">
                  <a:tint val="75000"/>
                </a:prstClr>
              </a:solidFill>
            </a:endParaRPr>
          </a:p>
        </p:txBody>
      </p:sp>
      <p:graphicFrame>
        <p:nvGraphicFramePr>
          <p:cNvPr id="3" name="Tableau 3">
            <a:extLst>
              <a:ext uri="{FF2B5EF4-FFF2-40B4-BE49-F238E27FC236}">
                <a16:creationId xmlns:a16="http://schemas.microsoft.com/office/drawing/2014/main" id="{697D6D5E-667B-4C45-8CEC-59C821EC5D4B}"/>
              </a:ext>
            </a:extLst>
          </p:cNvPr>
          <p:cNvGraphicFramePr>
            <a:graphicFrameLocks noGrp="1"/>
          </p:cNvGraphicFramePr>
          <p:nvPr>
            <p:extLst>
              <p:ext uri="{D42A27DB-BD31-4B8C-83A1-F6EECF244321}">
                <p14:modId xmlns:p14="http://schemas.microsoft.com/office/powerpoint/2010/main" val="3228818529"/>
              </p:ext>
            </p:extLst>
          </p:nvPr>
        </p:nvGraphicFramePr>
        <p:xfrm>
          <a:off x="634701" y="911921"/>
          <a:ext cx="7874597" cy="5198221"/>
        </p:xfrm>
        <a:graphic>
          <a:graphicData uri="http://schemas.openxmlformats.org/drawingml/2006/table">
            <a:tbl>
              <a:tblPr firstRow="1" bandRow="1">
                <a:tableStyleId>{5940675A-B579-460E-94D1-54222C63F5DA}</a:tableStyleId>
              </a:tblPr>
              <a:tblGrid>
                <a:gridCol w="1226372">
                  <a:extLst>
                    <a:ext uri="{9D8B030D-6E8A-4147-A177-3AD203B41FA5}">
                      <a16:colId xmlns:a16="http://schemas.microsoft.com/office/drawing/2014/main" val="2182482761"/>
                    </a:ext>
                  </a:extLst>
                </a:gridCol>
                <a:gridCol w="2775473">
                  <a:extLst>
                    <a:ext uri="{9D8B030D-6E8A-4147-A177-3AD203B41FA5}">
                      <a16:colId xmlns:a16="http://schemas.microsoft.com/office/drawing/2014/main" val="1618473354"/>
                    </a:ext>
                  </a:extLst>
                </a:gridCol>
                <a:gridCol w="3872752">
                  <a:extLst>
                    <a:ext uri="{9D8B030D-6E8A-4147-A177-3AD203B41FA5}">
                      <a16:colId xmlns:a16="http://schemas.microsoft.com/office/drawing/2014/main" val="3360538188"/>
                    </a:ext>
                  </a:extLst>
                </a:gridCol>
              </a:tblGrid>
              <a:tr h="276851">
                <a:tc>
                  <a:txBody>
                    <a:bodyPr/>
                    <a:lstStyle/>
                    <a:p>
                      <a:pPr algn="l"/>
                      <a:r>
                        <a:rPr lang="en-CA" sz="1200" b="1" dirty="0"/>
                        <a:t>Disinfectant</a:t>
                      </a:r>
                    </a:p>
                  </a:txBody>
                  <a:tcPr/>
                </a:tc>
                <a:tc>
                  <a:txBody>
                    <a:bodyPr/>
                    <a:lstStyle/>
                    <a:p>
                      <a:r>
                        <a:rPr lang="en-CA" sz="1200" b="1" dirty="0">
                          <a:solidFill>
                            <a:srgbClr val="007033"/>
                          </a:solidFill>
                        </a:rPr>
                        <a:t>Advantages</a:t>
                      </a:r>
                    </a:p>
                  </a:txBody>
                  <a:tcPr/>
                </a:tc>
                <a:tc>
                  <a:txBody>
                    <a:bodyPr/>
                    <a:lstStyle/>
                    <a:p>
                      <a:r>
                        <a:rPr lang="en-CA" sz="1200" b="1" dirty="0">
                          <a:solidFill>
                            <a:srgbClr val="960000"/>
                          </a:solidFill>
                        </a:rPr>
                        <a:t>Disadvantages</a:t>
                      </a:r>
                    </a:p>
                  </a:txBody>
                  <a:tcPr/>
                </a:tc>
                <a:extLst>
                  <a:ext uri="{0D108BD9-81ED-4DB2-BD59-A6C34878D82A}">
                    <a16:rowId xmlns:a16="http://schemas.microsoft.com/office/drawing/2014/main" val="1160825401"/>
                  </a:ext>
                </a:extLst>
              </a:tr>
              <a:tr h="1484929">
                <a:tc>
                  <a:txBody>
                    <a:bodyPr/>
                    <a:lstStyle/>
                    <a:p>
                      <a:endParaRPr lang="en-CA" sz="1200" b="1" dirty="0"/>
                    </a:p>
                    <a:p>
                      <a:r>
                        <a:rPr lang="en-CA" sz="1200" b="1" dirty="0"/>
                        <a:t>                </a:t>
                      </a:r>
                    </a:p>
                    <a:p>
                      <a:r>
                        <a:rPr lang="en-CA" sz="1200" b="1" dirty="0"/>
                        <a:t>Thymox</a:t>
                      </a:r>
                    </a:p>
                  </a:txBody>
                  <a:tcPr/>
                </a:tc>
                <a:tc>
                  <a:txBody>
                    <a:bodyPr/>
                    <a:lstStyle/>
                    <a:p>
                      <a:pPr marL="285750" indent="-285750">
                        <a:buFont typeface="Wingdings" panose="05000000000000000000" pitchFamily="2" charset="2"/>
                        <a:buChar char="ü"/>
                      </a:pPr>
                      <a:r>
                        <a:rPr lang="en-CA" sz="1200" b="0" dirty="0">
                          <a:solidFill>
                            <a:srgbClr val="00A84E"/>
                          </a:solidFill>
                        </a:rPr>
                        <a:t>Botanically derived</a:t>
                      </a:r>
                    </a:p>
                    <a:p>
                      <a:pPr marL="285750" indent="-285750">
                        <a:buFont typeface="Wingdings" panose="05000000000000000000" pitchFamily="2" charset="2"/>
                        <a:buChar char="ü"/>
                      </a:pPr>
                      <a:r>
                        <a:rPr lang="en-CA" sz="1200" b="0" dirty="0">
                          <a:solidFill>
                            <a:srgbClr val="00A84E"/>
                          </a:solidFill>
                        </a:rPr>
                        <a:t>Biodegradable</a:t>
                      </a:r>
                    </a:p>
                    <a:p>
                      <a:pPr marL="285750" indent="-285750">
                        <a:buFont typeface="Wingdings" panose="05000000000000000000" pitchFamily="2" charset="2"/>
                        <a:buChar char="ü"/>
                      </a:pPr>
                      <a:r>
                        <a:rPr lang="en-CA" sz="1200" b="0" dirty="0">
                          <a:solidFill>
                            <a:srgbClr val="00A84E"/>
                          </a:solidFill>
                        </a:rPr>
                        <a:t>No field contamination</a:t>
                      </a:r>
                    </a:p>
                    <a:p>
                      <a:pPr marL="285750" indent="-285750">
                        <a:buFont typeface="Wingdings" panose="05000000000000000000" pitchFamily="2" charset="2"/>
                        <a:buChar char="ü"/>
                      </a:pPr>
                      <a:r>
                        <a:rPr lang="en-CA" sz="1200" b="0" dirty="0">
                          <a:solidFill>
                            <a:srgbClr val="00A84E"/>
                          </a:solidFill>
                        </a:rPr>
                        <a:t>Not corrosive</a:t>
                      </a:r>
                    </a:p>
                    <a:p>
                      <a:pPr marL="285750" indent="-285750">
                        <a:buFont typeface="Wingdings" panose="05000000000000000000" pitchFamily="2" charset="2"/>
                        <a:buChar char="ü"/>
                      </a:pPr>
                      <a:r>
                        <a:rPr lang="en-CA" sz="1200" b="0" dirty="0">
                          <a:solidFill>
                            <a:srgbClr val="00A84E"/>
                          </a:solidFill>
                        </a:rPr>
                        <a:t>Non toxic/Non irritating</a:t>
                      </a:r>
                    </a:p>
                    <a:p>
                      <a:pPr marL="285750" indent="-285750">
                        <a:buFont typeface="Wingdings" panose="05000000000000000000" pitchFamily="2" charset="2"/>
                        <a:buChar char="ü"/>
                      </a:pPr>
                      <a:r>
                        <a:rPr lang="en-CA" sz="1200" b="0" dirty="0">
                          <a:solidFill>
                            <a:srgbClr val="00A84E"/>
                          </a:solidFill>
                        </a:rPr>
                        <a:t>Safe to humans </a:t>
                      </a:r>
                    </a:p>
                    <a:p>
                      <a:pPr marL="285750" indent="-285750">
                        <a:buFont typeface="Wingdings" panose="05000000000000000000" pitchFamily="2" charset="2"/>
                        <a:buChar char="ü"/>
                      </a:pPr>
                      <a:r>
                        <a:rPr lang="en-CA" sz="1200" b="0" dirty="0">
                          <a:solidFill>
                            <a:srgbClr val="00A84E"/>
                          </a:solidFill>
                        </a:rPr>
                        <a:t>Kills bacteria/Fungi/All viruses</a:t>
                      </a:r>
                    </a:p>
                  </a:txBody>
                  <a:tcPr/>
                </a:tc>
                <a:tc>
                  <a:txBody>
                    <a:bodyPr/>
                    <a:lstStyle/>
                    <a:p>
                      <a:pPr marL="285750" indent="-285750">
                        <a:buFont typeface="Wingdings" panose="05000000000000000000" pitchFamily="2" charset="2"/>
                        <a:buChar char="Ø"/>
                      </a:pPr>
                      <a:r>
                        <a:rPr lang="en-CA" sz="1200" dirty="0">
                          <a:solidFill>
                            <a:srgbClr val="960000"/>
                          </a:solidFill>
                        </a:rPr>
                        <a:t>Efficiency against C. difficile and </a:t>
                      </a:r>
                      <a:r>
                        <a:rPr lang="en-CA" sz="1200" i="1" dirty="0">
                          <a:solidFill>
                            <a:srgbClr val="960000"/>
                          </a:solidFill>
                        </a:rPr>
                        <a:t>Aspergillus</a:t>
                      </a:r>
                      <a:r>
                        <a:rPr lang="en-CA" sz="1200" dirty="0">
                          <a:solidFill>
                            <a:srgbClr val="960000"/>
                          </a:solidFill>
                        </a:rPr>
                        <a:t> spores questionable</a:t>
                      </a:r>
                    </a:p>
                  </a:txBody>
                  <a:tcPr/>
                </a:tc>
                <a:extLst>
                  <a:ext uri="{0D108BD9-81ED-4DB2-BD59-A6C34878D82A}">
                    <a16:rowId xmlns:a16="http://schemas.microsoft.com/office/drawing/2014/main" val="1574058795"/>
                  </a:ext>
                </a:extLst>
              </a:tr>
              <a:tr h="880890">
                <a:tc>
                  <a:txBody>
                    <a:bodyPr/>
                    <a:lstStyle/>
                    <a:p>
                      <a:endParaRPr lang="en-CA" sz="1200" b="1" dirty="0"/>
                    </a:p>
                    <a:p>
                      <a:r>
                        <a:rPr lang="en-CA" sz="1200" b="1" dirty="0"/>
                        <a:t>Chlorines</a:t>
                      </a:r>
                    </a:p>
                  </a:txBody>
                  <a:tcPr/>
                </a:tc>
                <a:tc>
                  <a:txBody>
                    <a:bodyPr/>
                    <a:lstStyle/>
                    <a:p>
                      <a:pPr marL="285750" indent="-285750">
                        <a:buFont typeface="Wingdings" panose="05000000000000000000" pitchFamily="2" charset="2"/>
                        <a:buChar char="ü"/>
                      </a:pPr>
                      <a:r>
                        <a:rPr lang="en-CA" sz="1200" dirty="0">
                          <a:solidFill>
                            <a:srgbClr val="00A84E"/>
                          </a:solidFill>
                        </a:rPr>
                        <a:t>Biodegradable</a:t>
                      </a:r>
                    </a:p>
                    <a:p>
                      <a:pPr marL="285750" indent="-285750">
                        <a:buFont typeface="Wingdings" panose="05000000000000000000" pitchFamily="2" charset="2"/>
                        <a:buChar char="ü"/>
                      </a:pPr>
                      <a:r>
                        <a:rPr lang="en-CA" sz="1200" dirty="0">
                          <a:solidFill>
                            <a:srgbClr val="00A84E"/>
                          </a:solidFill>
                        </a:rPr>
                        <a:t>Low level of toxicity</a:t>
                      </a:r>
                    </a:p>
                  </a:txBody>
                  <a:tcPr/>
                </a:tc>
                <a:tc>
                  <a:txBody>
                    <a:bodyPr/>
                    <a:lstStyle/>
                    <a:p>
                      <a:pPr marL="285750" indent="-285750">
                        <a:buFont typeface="Wingdings" panose="05000000000000000000" pitchFamily="2" charset="2"/>
                        <a:buChar char="Ø"/>
                      </a:pPr>
                      <a:r>
                        <a:rPr lang="en-CA" sz="1200" dirty="0">
                          <a:solidFill>
                            <a:srgbClr val="960000"/>
                          </a:solidFill>
                        </a:rPr>
                        <a:t>Sporicidal properties questionable</a:t>
                      </a:r>
                    </a:p>
                    <a:p>
                      <a:pPr marL="285750" indent="-285750">
                        <a:buFont typeface="Wingdings" panose="05000000000000000000" pitchFamily="2" charset="2"/>
                        <a:buChar char="Ø"/>
                      </a:pPr>
                      <a:r>
                        <a:rPr lang="en-CA" sz="1200" dirty="0">
                          <a:solidFill>
                            <a:srgbClr val="960000"/>
                          </a:solidFill>
                        </a:rPr>
                        <a:t>Skin irritation</a:t>
                      </a:r>
                    </a:p>
                    <a:p>
                      <a:pPr marL="285750" indent="-285750">
                        <a:buFont typeface="Wingdings" panose="05000000000000000000" pitchFamily="2" charset="2"/>
                        <a:buChar char="Ø"/>
                      </a:pPr>
                      <a:r>
                        <a:rPr lang="en-CA" sz="1200" dirty="0">
                          <a:solidFill>
                            <a:srgbClr val="960000"/>
                          </a:solidFill>
                        </a:rPr>
                        <a:t>Corrosion of metals</a:t>
                      </a:r>
                    </a:p>
                    <a:p>
                      <a:pPr marL="285750" indent="-285750">
                        <a:buFont typeface="Wingdings" panose="05000000000000000000" pitchFamily="2" charset="2"/>
                        <a:buChar char="Ø"/>
                      </a:pPr>
                      <a:r>
                        <a:rPr lang="en-CA" sz="1200" dirty="0">
                          <a:solidFill>
                            <a:srgbClr val="960000"/>
                          </a:solidFill>
                        </a:rPr>
                        <a:t>Manufacturing</a:t>
                      </a:r>
                    </a:p>
                  </a:txBody>
                  <a:tcPr/>
                </a:tc>
                <a:extLst>
                  <a:ext uri="{0D108BD9-81ED-4DB2-BD59-A6C34878D82A}">
                    <a16:rowId xmlns:a16="http://schemas.microsoft.com/office/drawing/2014/main" val="2338244440"/>
                  </a:ext>
                </a:extLst>
              </a:tr>
              <a:tr h="697068">
                <a:tc>
                  <a:txBody>
                    <a:bodyPr/>
                    <a:lstStyle/>
                    <a:p>
                      <a:endParaRPr lang="en-CA" sz="1200" b="1" dirty="0"/>
                    </a:p>
                    <a:p>
                      <a:r>
                        <a:rPr lang="en-CA" sz="1200" b="1" dirty="0" err="1"/>
                        <a:t>Iodines</a:t>
                      </a:r>
                      <a:endParaRPr lang="en-CA" sz="1200" b="1" dirty="0"/>
                    </a:p>
                  </a:txBody>
                  <a:tcPr/>
                </a:tc>
                <a:tc>
                  <a:txBody>
                    <a:bodyPr/>
                    <a:lstStyle/>
                    <a:p>
                      <a:pPr marL="285750" indent="-285750">
                        <a:buFont typeface="Wingdings" panose="05000000000000000000" pitchFamily="2" charset="2"/>
                        <a:buChar char="ü"/>
                      </a:pPr>
                      <a:r>
                        <a:rPr lang="en-CA" sz="1200" dirty="0">
                          <a:solidFill>
                            <a:srgbClr val="00A84E"/>
                          </a:solidFill>
                        </a:rPr>
                        <a:t>Biodegradable</a:t>
                      </a:r>
                    </a:p>
                    <a:p>
                      <a:pPr marL="285750" indent="-285750">
                        <a:buFont typeface="Wingdings" panose="05000000000000000000" pitchFamily="2" charset="2"/>
                        <a:buChar char="ü"/>
                      </a:pPr>
                      <a:r>
                        <a:rPr lang="en-CA" sz="1200" dirty="0">
                          <a:solidFill>
                            <a:srgbClr val="00A84E"/>
                          </a:solidFill>
                        </a:rPr>
                        <a:t>Effective against most vegetative bacteria</a:t>
                      </a:r>
                    </a:p>
                  </a:txBody>
                  <a:tcPr/>
                </a:tc>
                <a:tc>
                  <a:txBody>
                    <a:bodyPr/>
                    <a:lstStyle/>
                    <a:p>
                      <a:pPr marL="285750" indent="-285750">
                        <a:buFont typeface="Wingdings" panose="05000000000000000000" pitchFamily="2" charset="2"/>
                        <a:buChar char="Ø"/>
                      </a:pPr>
                      <a:r>
                        <a:rPr lang="en-CA" sz="1200" dirty="0">
                          <a:solidFill>
                            <a:srgbClr val="960000"/>
                          </a:solidFill>
                        </a:rPr>
                        <a:t>Gram negative bacteria can resist</a:t>
                      </a:r>
                    </a:p>
                    <a:p>
                      <a:pPr marL="285750" indent="-285750">
                        <a:buFont typeface="Wingdings" panose="05000000000000000000" pitchFamily="2" charset="2"/>
                        <a:buChar char="Ø"/>
                      </a:pPr>
                      <a:r>
                        <a:rPr lang="en-CA" sz="1200" dirty="0">
                          <a:solidFill>
                            <a:srgbClr val="960000"/>
                          </a:solidFill>
                        </a:rPr>
                        <a:t>May stain skin and cause irritation</a:t>
                      </a:r>
                    </a:p>
                    <a:p>
                      <a:pPr marL="285750" indent="-285750">
                        <a:buFont typeface="Wingdings" panose="05000000000000000000" pitchFamily="2" charset="2"/>
                        <a:buChar char="Ø"/>
                      </a:pPr>
                      <a:r>
                        <a:rPr lang="en-CA" sz="1200" dirty="0">
                          <a:solidFill>
                            <a:srgbClr val="960000"/>
                          </a:solidFill>
                        </a:rPr>
                        <a:t>Corrosive of some surfaces</a:t>
                      </a:r>
                    </a:p>
                  </a:txBody>
                  <a:tcPr/>
                </a:tc>
                <a:extLst>
                  <a:ext uri="{0D108BD9-81ED-4DB2-BD59-A6C34878D82A}">
                    <a16:rowId xmlns:a16="http://schemas.microsoft.com/office/drawing/2014/main" val="609372081"/>
                  </a:ext>
                </a:extLst>
              </a:tr>
              <a:tr h="895235">
                <a:tc>
                  <a:txBody>
                    <a:bodyPr/>
                    <a:lstStyle/>
                    <a:p>
                      <a:endParaRPr lang="en-CA" sz="1200" b="1" dirty="0"/>
                    </a:p>
                    <a:p>
                      <a:r>
                        <a:rPr lang="en-CA" sz="1200" b="1" dirty="0"/>
                        <a:t>Phenols</a:t>
                      </a:r>
                    </a:p>
                  </a:txBody>
                  <a:tcPr/>
                </a:tc>
                <a:tc>
                  <a:txBody>
                    <a:bodyPr/>
                    <a:lstStyle/>
                    <a:p>
                      <a:pPr marL="285750" indent="-285750">
                        <a:buFont typeface="Wingdings" panose="05000000000000000000" pitchFamily="2" charset="2"/>
                        <a:buChar char="ü"/>
                      </a:pPr>
                      <a:r>
                        <a:rPr lang="en-CA" sz="1200" dirty="0">
                          <a:solidFill>
                            <a:srgbClr val="00A84E"/>
                          </a:solidFill>
                        </a:rPr>
                        <a:t>Broad spectrum antibacterial</a:t>
                      </a:r>
                    </a:p>
                    <a:p>
                      <a:pPr marL="0" indent="0">
                        <a:buFont typeface="Wingdings" panose="05000000000000000000" pitchFamily="2" charset="2"/>
                        <a:buNone/>
                      </a:pPr>
                      <a:endParaRPr lang="en-CA" sz="1200" dirty="0"/>
                    </a:p>
                  </a:txBody>
                  <a:tcPr/>
                </a:tc>
                <a:tc>
                  <a:txBody>
                    <a:bodyPr/>
                    <a:lstStyle/>
                    <a:p>
                      <a:pPr marL="342900" indent="-342900">
                        <a:buFont typeface="Wingdings" panose="05000000000000000000" pitchFamily="2" charset="2"/>
                        <a:buChar char="Ø"/>
                      </a:pPr>
                      <a:r>
                        <a:rPr lang="en-CA" sz="1200" dirty="0">
                          <a:solidFill>
                            <a:srgbClr val="960000"/>
                          </a:solidFill>
                        </a:rPr>
                        <a:t>Skin and mucous membrane irritant</a:t>
                      </a:r>
                    </a:p>
                    <a:p>
                      <a:pPr marL="342900" indent="-342900">
                        <a:buFont typeface="Wingdings" panose="05000000000000000000" pitchFamily="2" charset="2"/>
                        <a:buChar char="Ø"/>
                      </a:pPr>
                      <a:r>
                        <a:rPr lang="en-CA" sz="1200" dirty="0">
                          <a:solidFill>
                            <a:srgbClr val="960000"/>
                          </a:solidFill>
                        </a:rPr>
                        <a:t>Toxic</a:t>
                      </a:r>
                    </a:p>
                    <a:p>
                      <a:pPr marL="342900" indent="-342900">
                        <a:buFont typeface="Wingdings" panose="05000000000000000000" pitchFamily="2" charset="2"/>
                        <a:buChar char="Ø"/>
                      </a:pPr>
                      <a:r>
                        <a:rPr lang="en-CA" sz="1200" dirty="0">
                          <a:solidFill>
                            <a:srgbClr val="960000"/>
                          </a:solidFill>
                        </a:rPr>
                        <a:t>Not easily degradable</a:t>
                      </a:r>
                    </a:p>
                    <a:p>
                      <a:pPr marL="342900" indent="-342900">
                        <a:buFont typeface="Wingdings" panose="05000000000000000000" pitchFamily="2" charset="2"/>
                        <a:buChar char="Ø"/>
                      </a:pPr>
                      <a:r>
                        <a:rPr lang="en-CA" sz="1200" dirty="0">
                          <a:solidFill>
                            <a:srgbClr val="960000"/>
                          </a:solidFill>
                        </a:rPr>
                        <a:t>Gram negative bacteria can resist</a:t>
                      </a:r>
                    </a:p>
                  </a:txBody>
                  <a:tcPr/>
                </a:tc>
                <a:extLst>
                  <a:ext uri="{0D108BD9-81ED-4DB2-BD59-A6C34878D82A}">
                    <a16:rowId xmlns:a16="http://schemas.microsoft.com/office/drawing/2014/main" val="294125692"/>
                  </a:ext>
                </a:extLst>
              </a:tr>
              <a:tr h="963248">
                <a:tc>
                  <a:txBody>
                    <a:bodyPr/>
                    <a:lstStyle/>
                    <a:p>
                      <a:endParaRPr lang="en-CA" sz="1200" b="1" dirty="0"/>
                    </a:p>
                    <a:p>
                      <a:r>
                        <a:rPr lang="en-CA" sz="1200" b="1" dirty="0"/>
                        <a:t>Aldehydes</a:t>
                      </a:r>
                    </a:p>
                  </a:txBody>
                  <a:tcPr/>
                </a:tc>
                <a:tc>
                  <a:txBody>
                    <a:bodyPr/>
                    <a:lstStyle/>
                    <a:p>
                      <a:pPr marL="285750" indent="-285750">
                        <a:buFont typeface="Wingdings" panose="05000000000000000000" pitchFamily="2" charset="2"/>
                        <a:buChar char="ü"/>
                      </a:pPr>
                      <a:r>
                        <a:rPr lang="en-CA" sz="1200" dirty="0">
                          <a:solidFill>
                            <a:srgbClr val="00A84E"/>
                          </a:solidFill>
                        </a:rPr>
                        <a:t>Biodegradable</a:t>
                      </a:r>
                    </a:p>
                  </a:txBody>
                  <a:tcPr/>
                </a:tc>
                <a:tc>
                  <a:txBody>
                    <a:bodyPr/>
                    <a:lstStyle/>
                    <a:p>
                      <a:pPr marL="285750" indent="-285750">
                        <a:buFont typeface="Wingdings" panose="05000000000000000000" pitchFamily="2" charset="2"/>
                        <a:buChar char="Ø"/>
                      </a:pPr>
                      <a:r>
                        <a:rPr lang="en-CA" sz="1200" dirty="0">
                          <a:solidFill>
                            <a:srgbClr val="960000"/>
                          </a:solidFill>
                        </a:rPr>
                        <a:t>Extremely Pungent and suffocating odor</a:t>
                      </a:r>
                    </a:p>
                    <a:p>
                      <a:pPr marL="285750" indent="-285750">
                        <a:buFont typeface="Wingdings" panose="05000000000000000000" pitchFamily="2" charset="2"/>
                        <a:buChar char="Ø"/>
                      </a:pPr>
                      <a:r>
                        <a:rPr lang="en-CA" sz="1200" dirty="0">
                          <a:solidFill>
                            <a:srgbClr val="960000"/>
                          </a:solidFill>
                        </a:rPr>
                        <a:t>Skin and mucous membrane irritant</a:t>
                      </a:r>
                    </a:p>
                    <a:p>
                      <a:pPr marL="285750" indent="-285750">
                        <a:buFont typeface="Wingdings" panose="05000000000000000000" pitchFamily="2" charset="2"/>
                        <a:buChar char="Ø"/>
                      </a:pPr>
                      <a:r>
                        <a:rPr lang="en-CA" sz="1200" dirty="0">
                          <a:solidFill>
                            <a:srgbClr val="960000"/>
                          </a:solidFill>
                        </a:rPr>
                        <a:t>Can cause allergic dermatitis</a:t>
                      </a:r>
                    </a:p>
                    <a:p>
                      <a:pPr marL="285750" indent="-285750">
                        <a:buFont typeface="Wingdings" panose="05000000000000000000" pitchFamily="2" charset="2"/>
                        <a:buChar char="Ø"/>
                      </a:pPr>
                      <a:r>
                        <a:rPr lang="en-CA" sz="1200" dirty="0">
                          <a:solidFill>
                            <a:srgbClr val="960000"/>
                          </a:solidFill>
                        </a:rPr>
                        <a:t>Potentially carcinogenic and corrosive</a:t>
                      </a:r>
                    </a:p>
                  </a:txBody>
                  <a:tcPr/>
                </a:tc>
                <a:extLst>
                  <a:ext uri="{0D108BD9-81ED-4DB2-BD59-A6C34878D82A}">
                    <a16:rowId xmlns:a16="http://schemas.microsoft.com/office/drawing/2014/main" val="2224918228"/>
                  </a:ext>
                </a:extLst>
              </a:tr>
            </a:tbl>
          </a:graphicData>
        </a:graphic>
      </p:graphicFrame>
      <p:sp>
        <p:nvSpPr>
          <p:cNvPr id="5" name="ZoneTexte 4">
            <a:extLst>
              <a:ext uri="{FF2B5EF4-FFF2-40B4-BE49-F238E27FC236}">
                <a16:creationId xmlns:a16="http://schemas.microsoft.com/office/drawing/2014/main" id="{850411A0-E40E-4F0A-A861-1141F1984688}"/>
              </a:ext>
            </a:extLst>
          </p:cNvPr>
          <p:cNvSpPr txBox="1"/>
          <p:nvPr/>
        </p:nvSpPr>
        <p:spPr>
          <a:xfrm>
            <a:off x="640800" y="273600"/>
            <a:ext cx="2591927" cy="368978"/>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defPPr>
              <a:defRPr lang="en-US"/>
            </a:defPPr>
            <a:lvl1pPr algn="ctr" defTabSz="914400">
              <a:lnSpc>
                <a:spcPct val="150000"/>
              </a:lnSpc>
              <a:defRPr b="1"/>
            </a:lvl1pPr>
          </a:lstStyle>
          <a:p>
            <a:r>
              <a:rPr lang="en-US" cap="all" dirty="0"/>
              <a:t>Key advantages</a:t>
            </a:r>
          </a:p>
        </p:txBody>
      </p:sp>
    </p:spTree>
    <p:extLst>
      <p:ext uri="{BB962C8B-B14F-4D97-AF65-F5344CB8AC3E}">
        <p14:creationId xmlns:p14="http://schemas.microsoft.com/office/powerpoint/2010/main" val="3789454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id="{7140C0BC-31FB-4F7C-88A3-8A9FE111C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367" y="1724787"/>
            <a:ext cx="2174715" cy="157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9957D28F-7937-45CE-BADD-14AA6E51C2A2}"/>
              </a:ext>
            </a:extLst>
          </p:cNvPr>
          <p:cNvSpPr txBox="1"/>
          <p:nvPr/>
        </p:nvSpPr>
        <p:spPr>
          <a:xfrm>
            <a:off x="640800" y="273600"/>
            <a:ext cx="5763185" cy="36201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defPPr>
              <a:defRPr lang="en-US"/>
            </a:defPPr>
            <a:lvl1pPr algn="ctr" defTabSz="914400">
              <a:lnSpc>
                <a:spcPct val="150000"/>
              </a:lnSpc>
              <a:defRPr b="1"/>
            </a:lvl1pPr>
          </a:lstStyle>
          <a:p>
            <a:r>
              <a:rPr lang="en-CA" dirty="0"/>
              <a:t>WHY ARE NANO EMULSION SUCH A UNIQUE TECHNOLOGY </a:t>
            </a:r>
          </a:p>
        </p:txBody>
      </p:sp>
      <p:grpSp>
        <p:nvGrpSpPr>
          <p:cNvPr id="3" name="Groupe 2">
            <a:extLst>
              <a:ext uri="{FF2B5EF4-FFF2-40B4-BE49-F238E27FC236}">
                <a16:creationId xmlns:a16="http://schemas.microsoft.com/office/drawing/2014/main" id="{B393FC67-7A4D-401E-93F0-7CF2A964D59D}"/>
              </a:ext>
            </a:extLst>
          </p:cNvPr>
          <p:cNvGrpSpPr/>
          <p:nvPr/>
        </p:nvGrpSpPr>
        <p:grpSpPr>
          <a:xfrm>
            <a:off x="6383008" y="1620275"/>
            <a:ext cx="2303138" cy="1773436"/>
            <a:chOff x="6208755" y="1852612"/>
            <a:chExt cx="4274944" cy="3152775"/>
          </a:xfrm>
        </p:grpSpPr>
        <p:pic>
          <p:nvPicPr>
            <p:cNvPr id="4" name="Image 3">
              <a:extLst>
                <a:ext uri="{FF2B5EF4-FFF2-40B4-BE49-F238E27FC236}">
                  <a16:creationId xmlns:a16="http://schemas.microsoft.com/office/drawing/2014/main" id="{E88819BF-07B5-4528-8EDD-523062DBF674}"/>
                </a:ext>
              </a:extLst>
            </p:cNvPr>
            <p:cNvPicPr>
              <a:picLocks noChangeAspect="1"/>
            </p:cNvPicPr>
            <p:nvPr/>
          </p:nvPicPr>
          <p:blipFill rotWithShape="1">
            <a:blip r:embed="rId4">
              <a:extLst>
                <a:ext uri="{28A0092B-C50C-407E-A947-70E740481C1C}">
                  <a14:useLocalDpi xmlns:a14="http://schemas.microsoft.com/office/drawing/2010/main" val="0"/>
                </a:ext>
              </a:extLst>
            </a:blip>
            <a:srcRect l="51541"/>
            <a:stretch/>
          </p:blipFill>
          <p:spPr>
            <a:xfrm>
              <a:off x="6208755" y="1852612"/>
              <a:ext cx="3544844" cy="3152775"/>
            </a:xfrm>
            <a:prstGeom prst="rect">
              <a:avLst/>
            </a:prstGeom>
          </p:spPr>
        </p:pic>
        <p:sp>
          <p:nvSpPr>
            <p:cNvPr id="5" name="Rectangle 4">
              <a:extLst>
                <a:ext uri="{FF2B5EF4-FFF2-40B4-BE49-F238E27FC236}">
                  <a16:creationId xmlns:a16="http://schemas.microsoft.com/office/drawing/2014/main" id="{5E7D98B7-96B6-4E5C-B803-F5390C5D88F9}"/>
                </a:ext>
              </a:extLst>
            </p:cNvPr>
            <p:cNvSpPr/>
            <p:nvPr/>
          </p:nvSpPr>
          <p:spPr>
            <a:xfrm>
              <a:off x="7091916" y="2466753"/>
              <a:ext cx="499731" cy="318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6" name="ZoneTexte 5">
              <a:extLst>
                <a:ext uri="{FF2B5EF4-FFF2-40B4-BE49-F238E27FC236}">
                  <a16:creationId xmlns:a16="http://schemas.microsoft.com/office/drawing/2014/main" id="{00B12069-870E-4037-BFB2-0F763DF08E65}"/>
                </a:ext>
              </a:extLst>
            </p:cNvPr>
            <p:cNvSpPr txBox="1"/>
            <p:nvPr/>
          </p:nvSpPr>
          <p:spPr>
            <a:xfrm>
              <a:off x="7038750" y="2402960"/>
              <a:ext cx="3444949" cy="410368"/>
            </a:xfrm>
            <a:prstGeom prst="rect">
              <a:avLst/>
            </a:prstGeom>
            <a:noFill/>
          </p:spPr>
          <p:txBody>
            <a:bodyPr wrap="square" rtlCol="0">
              <a:spAutoFit/>
            </a:bodyPr>
            <a:lstStyle/>
            <a:p>
              <a:r>
                <a:rPr lang="en-CA" sz="900" dirty="0"/>
                <a:t>Antibacterial active ingredient</a:t>
              </a:r>
            </a:p>
          </p:txBody>
        </p:sp>
      </p:grpSp>
      <p:sp>
        <p:nvSpPr>
          <p:cNvPr id="7" name="ZoneTexte 6">
            <a:extLst>
              <a:ext uri="{FF2B5EF4-FFF2-40B4-BE49-F238E27FC236}">
                <a16:creationId xmlns:a16="http://schemas.microsoft.com/office/drawing/2014/main" id="{5ECEEFAE-B9BC-4524-840C-41406823B73A}"/>
              </a:ext>
            </a:extLst>
          </p:cNvPr>
          <p:cNvSpPr txBox="1"/>
          <p:nvPr/>
        </p:nvSpPr>
        <p:spPr>
          <a:xfrm>
            <a:off x="736266" y="1620275"/>
            <a:ext cx="3290506" cy="2608343"/>
          </a:xfrm>
          <a:prstGeom prst="rect">
            <a:avLst/>
          </a:prstGeom>
          <a:noFill/>
        </p:spPr>
        <p:txBody>
          <a:bodyPr wrap="square" rtlCol="0">
            <a:spAutoFit/>
          </a:bodyPr>
          <a:lstStyle/>
          <a:p>
            <a:pPr marL="192881" indent="-192881">
              <a:lnSpc>
                <a:spcPts val="1350"/>
              </a:lnSpc>
              <a:buFont typeface="Wingdings" panose="05000000000000000000" pitchFamily="2" charset="2"/>
              <a:buChar char="§"/>
            </a:pPr>
            <a:r>
              <a:rPr lang="en-CA" sz="1400" dirty="0">
                <a:cs typeface="Arial" panose="020B0604020202020204" pitchFamily="34" charset="0"/>
              </a:rPr>
              <a:t>A colloidal dispersion system that is thermodynamically stable</a:t>
            </a:r>
          </a:p>
          <a:p>
            <a:pPr marL="192881" indent="-192881">
              <a:lnSpc>
                <a:spcPts val="1350"/>
              </a:lnSpc>
              <a:buFont typeface="Wingdings" panose="05000000000000000000" pitchFamily="2" charset="2"/>
              <a:buChar char="§"/>
            </a:pPr>
            <a:endParaRPr lang="en-CA" sz="1400" dirty="0">
              <a:cs typeface="Arial" panose="020B0604020202020204" pitchFamily="34" charset="0"/>
            </a:endParaRPr>
          </a:p>
          <a:p>
            <a:pPr marL="192881" indent="-192881">
              <a:lnSpc>
                <a:spcPts val="1350"/>
              </a:lnSpc>
              <a:buFont typeface="Wingdings" panose="05000000000000000000" pitchFamily="2" charset="2"/>
              <a:buChar char="§"/>
            </a:pPr>
            <a:r>
              <a:rPr lang="en-CA" sz="1400" dirty="0">
                <a:cs typeface="Arial" panose="020B0604020202020204" pitchFamily="34" charset="0"/>
              </a:rPr>
              <a:t>Consists of two immiscible liquids like water and oil (active ingredient)</a:t>
            </a:r>
          </a:p>
          <a:p>
            <a:pPr marL="192881" indent="-192881">
              <a:lnSpc>
                <a:spcPts val="1350"/>
              </a:lnSpc>
              <a:buFont typeface="Wingdings" panose="05000000000000000000" pitchFamily="2" charset="2"/>
              <a:buChar char="§"/>
            </a:pPr>
            <a:endParaRPr lang="en-CA" sz="1400" dirty="0">
              <a:cs typeface="Arial" panose="020B0604020202020204" pitchFamily="34" charset="0"/>
            </a:endParaRPr>
          </a:p>
          <a:p>
            <a:pPr marL="192881" indent="-192881">
              <a:lnSpc>
                <a:spcPts val="1350"/>
              </a:lnSpc>
              <a:buFont typeface="Wingdings" panose="05000000000000000000" pitchFamily="2" charset="2"/>
              <a:buChar char="§"/>
            </a:pPr>
            <a:r>
              <a:rPr lang="en-CA" sz="1400" dirty="0">
                <a:cs typeface="Arial" panose="020B0604020202020204" pitchFamily="34" charset="0"/>
              </a:rPr>
              <a:t>Active Ingredient is a hydrophobic molecule with lipophilic characteristics, ex. phenols</a:t>
            </a:r>
          </a:p>
          <a:p>
            <a:pPr marL="192881" indent="-192881">
              <a:lnSpc>
                <a:spcPts val="1350"/>
              </a:lnSpc>
              <a:buFont typeface="Wingdings" panose="05000000000000000000" pitchFamily="2" charset="2"/>
              <a:buChar char="§"/>
            </a:pPr>
            <a:endParaRPr lang="en-CA" sz="1400" dirty="0">
              <a:cs typeface="Arial" panose="020B0604020202020204" pitchFamily="34" charset="0"/>
            </a:endParaRPr>
          </a:p>
          <a:p>
            <a:pPr marL="192881" indent="-192881">
              <a:lnSpc>
                <a:spcPts val="1350"/>
              </a:lnSpc>
              <a:buFont typeface="Wingdings" panose="05000000000000000000" pitchFamily="2" charset="2"/>
              <a:buChar char="§"/>
            </a:pPr>
            <a:r>
              <a:rPr lang="en-CA" sz="1400" dirty="0">
                <a:cs typeface="Arial" panose="020B0604020202020204" pitchFamily="34" charset="0"/>
              </a:rPr>
              <a:t>It is stabilized by an interfacial film consisting of a suitable surfactant</a:t>
            </a:r>
          </a:p>
          <a:p>
            <a:pPr marL="192881" indent="-192881">
              <a:lnSpc>
                <a:spcPts val="1350"/>
              </a:lnSpc>
              <a:buFont typeface="Wingdings" panose="05000000000000000000" pitchFamily="2" charset="2"/>
              <a:buChar char="§"/>
            </a:pPr>
            <a:endParaRPr lang="en-CA" sz="1400" dirty="0">
              <a:cs typeface="Arial" panose="020B0604020202020204" pitchFamily="34" charset="0"/>
            </a:endParaRPr>
          </a:p>
          <a:p>
            <a:pPr marL="192881" indent="-192881">
              <a:lnSpc>
                <a:spcPts val="1350"/>
              </a:lnSpc>
              <a:buFont typeface="Wingdings" panose="05000000000000000000" pitchFamily="2" charset="2"/>
              <a:buChar char="§"/>
            </a:pPr>
            <a:r>
              <a:rPr lang="en-CA" sz="1400" dirty="0">
                <a:cs typeface="Arial" panose="020B0604020202020204" pitchFamily="34" charset="0"/>
              </a:rPr>
              <a:t>Well below a micrometer in size</a:t>
            </a:r>
            <a:r>
              <a:rPr lang="en-CA" sz="1400" dirty="0"/>
              <a:t>  </a:t>
            </a:r>
          </a:p>
        </p:txBody>
      </p:sp>
      <p:sp>
        <p:nvSpPr>
          <p:cNvPr id="8" name="TextBox 2">
            <a:extLst>
              <a:ext uri="{FF2B5EF4-FFF2-40B4-BE49-F238E27FC236}">
                <a16:creationId xmlns:a16="http://schemas.microsoft.com/office/drawing/2014/main" id="{3693233F-8FB8-428E-BD5A-0CCF90759A16}"/>
              </a:ext>
            </a:extLst>
          </p:cNvPr>
          <p:cNvSpPr txBox="1"/>
          <p:nvPr/>
        </p:nvSpPr>
        <p:spPr>
          <a:xfrm>
            <a:off x="4410044" y="3406945"/>
            <a:ext cx="4043094" cy="438582"/>
          </a:xfrm>
          <a:prstGeom prst="rect">
            <a:avLst/>
          </a:prstGeom>
          <a:noFill/>
        </p:spPr>
        <p:txBody>
          <a:bodyPr wrap="none" rtlCol="0">
            <a:spAutoFit/>
          </a:bodyPr>
          <a:lstStyle/>
          <a:p>
            <a:r>
              <a:rPr lang="en-US" sz="1125" b="1" dirty="0"/>
              <a:t>Phenolic nano emulsions antimicrobial MOA is contact, </a:t>
            </a:r>
          </a:p>
          <a:p>
            <a:r>
              <a:rPr lang="en-US" sz="1125" b="1" dirty="0"/>
              <a:t>Therefore, smaller/more = less cost/more efficacy = more killing </a:t>
            </a:r>
          </a:p>
        </p:txBody>
      </p:sp>
      <p:grpSp>
        <p:nvGrpSpPr>
          <p:cNvPr id="16" name="Groupe 15">
            <a:extLst>
              <a:ext uri="{FF2B5EF4-FFF2-40B4-BE49-F238E27FC236}">
                <a16:creationId xmlns:a16="http://schemas.microsoft.com/office/drawing/2014/main" id="{DA42F076-0804-42DB-9DED-8F612BAE37E7}"/>
              </a:ext>
            </a:extLst>
          </p:cNvPr>
          <p:cNvGrpSpPr/>
          <p:nvPr/>
        </p:nvGrpSpPr>
        <p:grpSpPr>
          <a:xfrm>
            <a:off x="4680083" y="1921934"/>
            <a:ext cx="1246450" cy="1248380"/>
            <a:chOff x="3738840" y="1883444"/>
            <a:chExt cx="920168" cy="924718"/>
          </a:xfrm>
        </p:grpSpPr>
        <p:sp>
          <p:nvSpPr>
            <p:cNvPr id="10" name="object 202">
              <a:extLst>
                <a:ext uri="{FF2B5EF4-FFF2-40B4-BE49-F238E27FC236}">
                  <a16:creationId xmlns:a16="http://schemas.microsoft.com/office/drawing/2014/main" id="{0A2192FC-3306-4390-837A-45439F878620}"/>
                </a:ext>
              </a:extLst>
            </p:cNvPr>
            <p:cNvSpPr/>
            <p:nvPr/>
          </p:nvSpPr>
          <p:spPr>
            <a:xfrm>
              <a:off x="3738840" y="1883444"/>
              <a:ext cx="920168" cy="924718"/>
            </a:xfrm>
            <a:prstGeom prst="rect">
              <a:avLst/>
            </a:prstGeom>
            <a:blipFill>
              <a:blip r:embed="rId5" cstate="print">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Lst>
              </a:blip>
              <a:stretch>
                <a:fillRect/>
              </a:stretch>
            </a:blipFill>
          </p:spPr>
          <p:txBody>
            <a:bodyPr wrap="square" lIns="0" tIns="0" rIns="0" bIns="0" rtlCol="0"/>
            <a:lstStyle/>
            <a:p>
              <a:endParaRPr sz="1350"/>
            </a:p>
          </p:txBody>
        </p:sp>
        <p:sp>
          <p:nvSpPr>
            <p:cNvPr id="11" name="Losange 10">
              <a:extLst>
                <a:ext uri="{FF2B5EF4-FFF2-40B4-BE49-F238E27FC236}">
                  <a16:creationId xmlns:a16="http://schemas.microsoft.com/office/drawing/2014/main" id="{FD3E4295-1309-484C-9B10-331078AE34F0}"/>
                </a:ext>
              </a:extLst>
            </p:cNvPr>
            <p:cNvSpPr/>
            <p:nvPr/>
          </p:nvSpPr>
          <p:spPr>
            <a:xfrm>
              <a:off x="4110682" y="2246714"/>
              <a:ext cx="66032" cy="75005"/>
            </a:xfrm>
            <a:prstGeom prst="diamond">
              <a:avLst/>
            </a:prstGeom>
            <a:solidFill>
              <a:schemeClr val="tx1">
                <a:lumMod val="50000"/>
                <a:lumOff val="5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2" name="Losange 11">
              <a:extLst>
                <a:ext uri="{FF2B5EF4-FFF2-40B4-BE49-F238E27FC236}">
                  <a16:creationId xmlns:a16="http://schemas.microsoft.com/office/drawing/2014/main" id="{4F21A4CE-5211-4AC6-BB75-C9BAF484B9BA}"/>
                </a:ext>
              </a:extLst>
            </p:cNvPr>
            <p:cNvSpPr/>
            <p:nvPr/>
          </p:nvSpPr>
          <p:spPr>
            <a:xfrm>
              <a:off x="4263082" y="2399114"/>
              <a:ext cx="66032" cy="75005"/>
            </a:xfrm>
            <a:prstGeom prst="diamond">
              <a:avLst/>
            </a:prstGeom>
            <a:solidFill>
              <a:schemeClr val="tx1">
                <a:lumMod val="50000"/>
                <a:lumOff val="5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Losange 12">
              <a:extLst>
                <a:ext uri="{FF2B5EF4-FFF2-40B4-BE49-F238E27FC236}">
                  <a16:creationId xmlns:a16="http://schemas.microsoft.com/office/drawing/2014/main" id="{17A03AC7-13E5-4367-BF0B-4D0BAD4FFE16}"/>
                </a:ext>
              </a:extLst>
            </p:cNvPr>
            <p:cNvSpPr/>
            <p:nvPr/>
          </p:nvSpPr>
          <p:spPr>
            <a:xfrm>
              <a:off x="4165324" y="2363156"/>
              <a:ext cx="45719" cy="45719"/>
            </a:xfrm>
            <a:prstGeom prst="diamond">
              <a:avLst/>
            </a:prstGeom>
            <a:solidFill>
              <a:schemeClr val="tx1">
                <a:lumMod val="50000"/>
                <a:lumOff val="5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4" name="Losange 13">
              <a:extLst>
                <a:ext uri="{FF2B5EF4-FFF2-40B4-BE49-F238E27FC236}">
                  <a16:creationId xmlns:a16="http://schemas.microsoft.com/office/drawing/2014/main" id="{0A8F48D0-0986-4D93-8D20-E649B8B5311E}"/>
                </a:ext>
              </a:extLst>
            </p:cNvPr>
            <p:cNvSpPr/>
            <p:nvPr/>
          </p:nvSpPr>
          <p:spPr>
            <a:xfrm>
              <a:off x="4249031" y="2241812"/>
              <a:ext cx="66032" cy="75005"/>
            </a:xfrm>
            <a:prstGeom prst="diamond">
              <a:avLst/>
            </a:prstGeom>
            <a:solidFill>
              <a:schemeClr val="tx1">
                <a:lumMod val="50000"/>
                <a:lumOff val="5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5" name="Losange 14">
              <a:extLst>
                <a:ext uri="{FF2B5EF4-FFF2-40B4-BE49-F238E27FC236}">
                  <a16:creationId xmlns:a16="http://schemas.microsoft.com/office/drawing/2014/main" id="{8F28A002-6A82-453E-BC30-6FE322EEAEE3}"/>
                </a:ext>
              </a:extLst>
            </p:cNvPr>
            <p:cNvSpPr/>
            <p:nvPr/>
          </p:nvSpPr>
          <p:spPr>
            <a:xfrm>
              <a:off x="4110682" y="2436616"/>
              <a:ext cx="66032" cy="75005"/>
            </a:xfrm>
            <a:prstGeom prst="diamond">
              <a:avLst/>
            </a:prstGeom>
            <a:solidFill>
              <a:schemeClr val="tx1">
                <a:lumMod val="50000"/>
                <a:lumOff val="5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grpSp>
      <p:sp>
        <p:nvSpPr>
          <p:cNvPr id="17" name="Rectangle 16">
            <a:extLst>
              <a:ext uri="{FF2B5EF4-FFF2-40B4-BE49-F238E27FC236}">
                <a16:creationId xmlns:a16="http://schemas.microsoft.com/office/drawing/2014/main" id="{B418AC53-3920-4CC2-B5A3-24B50D8C0F0A}"/>
              </a:ext>
            </a:extLst>
          </p:cNvPr>
          <p:cNvSpPr/>
          <p:nvPr/>
        </p:nvSpPr>
        <p:spPr>
          <a:xfrm>
            <a:off x="4232367" y="5068448"/>
            <a:ext cx="4136570" cy="338554"/>
          </a:xfrm>
          <a:prstGeom prst="rect">
            <a:avLst/>
          </a:prstGeom>
          <a:solidFill>
            <a:srgbClr val="25D16B"/>
          </a:solidFill>
          <a:ln>
            <a:noFill/>
          </a:ln>
        </p:spPr>
        <p:txBody>
          <a:bodyPr wrap="square">
            <a:spAutoFit/>
          </a:bodyPr>
          <a:lstStyle/>
          <a:p>
            <a:pPr algn="ctr"/>
            <a:r>
              <a:rPr lang="en-US" sz="1600" dirty="0"/>
              <a:t>THYMOX® is </a:t>
            </a:r>
            <a:r>
              <a:rPr lang="en-US" sz="1600" b="1" dirty="0"/>
              <a:t>MORE EFFECTIVE </a:t>
            </a:r>
            <a:r>
              <a:rPr lang="en-US" sz="1600" dirty="0"/>
              <a:t>for </a:t>
            </a:r>
            <a:r>
              <a:rPr lang="en-US" sz="1600" b="1" dirty="0"/>
              <a:t>LESS</a:t>
            </a:r>
            <a:r>
              <a:rPr lang="en-US" sz="1600" dirty="0"/>
              <a:t> the cost</a:t>
            </a:r>
          </a:p>
        </p:txBody>
      </p:sp>
      <p:sp>
        <p:nvSpPr>
          <p:cNvPr id="21" name="ZoneTexte 20">
            <a:extLst>
              <a:ext uri="{FF2B5EF4-FFF2-40B4-BE49-F238E27FC236}">
                <a16:creationId xmlns:a16="http://schemas.microsoft.com/office/drawing/2014/main" id="{CD8FFE5B-797F-45EF-A581-FF42B1ACA281}"/>
              </a:ext>
            </a:extLst>
          </p:cNvPr>
          <p:cNvSpPr txBox="1"/>
          <p:nvPr/>
        </p:nvSpPr>
        <p:spPr>
          <a:xfrm>
            <a:off x="4321462" y="1723355"/>
            <a:ext cx="737188" cy="276999"/>
          </a:xfrm>
          <a:prstGeom prst="rect">
            <a:avLst/>
          </a:prstGeom>
          <a:noFill/>
        </p:spPr>
        <p:txBody>
          <a:bodyPr wrap="square" rtlCol="0">
            <a:spAutoFit/>
          </a:bodyPr>
          <a:lstStyle/>
          <a:p>
            <a:r>
              <a:rPr lang="fr-CA" sz="1200" b="1" cap="small" dirty="0"/>
              <a:t>In water</a:t>
            </a:r>
            <a:endParaRPr lang="en-CA" sz="1200" b="1" cap="small" dirty="0"/>
          </a:p>
        </p:txBody>
      </p:sp>
    </p:spTree>
    <p:extLst>
      <p:ext uri="{BB962C8B-B14F-4D97-AF65-F5344CB8AC3E}">
        <p14:creationId xmlns:p14="http://schemas.microsoft.com/office/powerpoint/2010/main" val="333626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1"/>
            </p:custDataLst>
          </p:nvPr>
        </p:nvSpPr>
        <p:spPr>
          <a:xfrm>
            <a:off x="640800" y="273600"/>
            <a:ext cx="2229453"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dirty="0"/>
              <a:t>MISSION &amp; VISION</a:t>
            </a:r>
          </a:p>
        </p:txBody>
      </p:sp>
      <p:sp>
        <p:nvSpPr>
          <p:cNvPr id="8" name="TextBox 7"/>
          <p:cNvSpPr txBox="1"/>
          <p:nvPr/>
        </p:nvSpPr>
        <p:spPr>
          <a:xfrm>
            <a:off x="574701" y="1522374"/>
            <a:ext cx="7398422" cy="2139047"/>
          </a:xfrm>
          <a:prstGeom prst="rect">
            <a:avLst/>
          </a:prstGeom>
          <a:solidFill>
            <a:schemeClr val="bg1"/>
          </a:solidFill>
          <a:ln w="28575">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prstClr val="black"/>
                </a:solidFill>
                <a:effectLst/>
                <a:uLnTx/>
                <a:uFillTx/>
                <a:latin typeface="Calibri"/>
                <a:ea typeface="+mn-ea"/>
                <a:cs typeface="+mn-cs"/>
              </a:rPr>
              <a:t>GREEN MOUNTAIN AND CLEAR WATER IS BETTER THEN GOLD AND SILVER MOUNTAIN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900" i="1" dirty="0">
              <a:solidFill>
                <a:prstClr val="black"/>
              </a:solidFill>
              <a:latin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prstClr val="black"/>
                </a:solidFill>
                <a:effectLst/>
                <a:uLnTx/>
                <a:uFillTx/>
                <a:latin typeface="Calibri"/>
                <a:ea typeface="+mn-ea"/>
                <a:cs typeface="+mn-cs"/>
              </a:rPr>
              <a:t>To provide alternative, breakthrough,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disinfecting technologies </a:t>
            </a:r>
            <a:r>
              <a:rPr kumimoji="0" lang="en-US" sz="1900" b="0" i="1" u="none" strike="noStrike" kern="1200" cap="none" spc="0" normalizeH="0" baseline="0" noProof="0" dirty="0">
                <a:ln>
                  <a:noFill/>
                </a:ln>
                <a:solidFill>
                  <a:prstClr val="black"/>
                </a:solidFill>
                <a:effectLst/>
                <a:uLnTx/>
                <a:uFillTx/>
                <a:latin typeface="Calibri"/>
                <a:ea typeface="+mn-ea"/>
                <a:cs typeface="+mn-cs"/>
              </a:rPr>
              <a:t>to reduce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prstClr val="black"/>
                </a:solidFill>
                <a:effectLst/>
                <a:uLnTx/>
                <a:uFillTx/>
                <a:latin typeface="Calibri"/>
                <a:ea typeface="+mn-ea"/>
                <a:cs typeface="+mn-cs"/>
              </a:rPr>
              <a:t>exposure to toxic chemicals 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prstClr val="black"/>
                </a:solidFill>
                <a:effectLst/>
                <a:uLnTx/>
                <a:uFillTx/>
                <a:latin typeface="Calibri"/>
                <a:ea typeface="+mn-ea"/>
                <a:cs typeface="+mn-cs"/>
              </a:rPr>
              <a:t> development of antibiotic resistance</a:t>
            </a:r>
          </a:p>
        </p:txBody>
      </p:sp>
      <p:sp>
        <p:nvSpPr>
          <p:cNvPr id="9" name="TextBox 8"/>
          <p:cNvSpPr txBox="1"/>
          <p:nvPr/>
        </p:nvSpPr>
        <p:spPr>
          <a:xfrm>
            <a:off x="381000" y="3663700"/>
            <a:ext cx="8382000" cy="969496"/>
          </a:xfrm>
          <a:prstGeom prst="rect">
            <a:avLst/>
          </a:prstGeom>
          <a:solidFill>
            <a:schemeClr val="bg1"/>
          </a:solidFill>
          <a:ln w="28575">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…and </a:t>
            </a:r>
            <a:r>
              <a:rPr kumimoji="0" lang="en-US" sz="1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developing botanically </a:t>
            </a:r>
            <a:r>
              <a:rPr kumimoji="0" lang="en-US" sz="1900" b="0" i="0" u="none" strike="noStrike" kern="1200" cap="none" spc="0" normalizeH="0" baseline="0" noProof="0" dirty="0">
                <a:ln>
                  <a:noFill/>
                </a:ln>
                <a:solidFill>
                  <a:prstClr val="black"/>
                </a:solidFill>
                <a:effectLst/>
                <a:uLnTx/>
                <a:uFillTx/>
                <a:latin typeface="Calibri"/>
                <a:ea typeface="+mn-ea"/>
                <a:cs typeface="+mn-cs"/>
              </a:rPr>
              <a:t>derived disinfecting products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to meet our customers’ needs in solving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 today’s toughest pathogenic problems</a:t>
            </a:r>
          </a:p>
        </p:txBody>
      </p:sp>
      <p:sp>
        <p:nvSpPr>
          <p:cNvPr id="11" name="Arrow: Pentagon 11">
            <a:extLst>
              <a:ext uri="{FF2B5EF4-FFF2-40B4-BE49-F238E27FC236}">
                <a16:creationId xmlns:a16="http://schemas.microsoft.com/office/drawing/2014/main" id="{EE875F8F-B839-42DB-9A0A-7340D3C4BA1C}"/>
              </a:ext>
            </a:extLst>
          </p:cNvPr>
          <p:cNvSpPr/>
          <p:nvPr/>
        </p:nvSpPr>
        <p:spPr>
          <a:xfrm>
            <a:off x="354637" y="5029406"/>
            <a:ext cx="1810193" cy="914400"/>
          </a:xfrm>
          <a:prstGeom prst="homePlate">
            <a:avLst>
              <a:gd name="adj" fmla="val 25271"/>
            </a:avLst>
          </a:prstGeom>
          <a:solidFill>
            <a:schemeClr val="accent3">
              <a:lumMod val="60000"/>
              <a:lumOff val="40000"/>
            </a:schemeClr>
          </a:solidFill>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lIns="0" tIns="0" rIns="0" bIns="91440" anchor="ctr">
            <a:noAutofit/>
            <a:sp3d extrusionH="57150">
              <a:bevelT w="82550" h="38100" prst="coolSlant"/>
            </a:sp3d>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Technology Developed and Proven</a:t>
            </a:r>
          </a:p>
        </p:txBody>
      </p:sp>
      <p:sp>
        <p:nvSpPr>
          <p:cNvPr id="12" name="Arrow: Chevron 12">
            <a:extLst>
              <a:ext uri="{FF2B5EF4-FFF2-40B4-BE49-F238E27FC236}">
                <a16:creationId xmlns:a16="http://schemas.microsoft.com/office/drawing/2014/main" id="{FC4D63E1-4A4E-44A7-8447-DF56B9838AA1}"/>
              </a:ext>
            </a:extLst>
          </p:cNvPr>
          <p:cNvSpPr/>
          <p:nvPr/>
        </p:nvSpPr>
        <p:spPr>
          <a:xfrm>
            <a:off x="1933572" y="5029406"/>
            <a:ext cx="1926265" cy="914400"/>
          </a:xfrm>
          <a:prstGeom prst="chevron">
            <a:avLst>
              <a:gd name="adj" fmla="val 26104"/>
            </a:avLst>
          </a:prstGeom>
          <a:solidFill>
            <a:schemeClr val="accent3">
              <a:lumMod val="60000"/>
              <a:lumOff val="40000"/>
            </a:schemeClr>
          </a:solidFill>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lIns="0" tIns="0" rIns="0" bIns="91440" anchor="ctr">
            <a:noAutofit/>
            <a:sp3d extrusionH="57150">
              <a:bevelT w="82550" h="38100" prst="coolSlant"/>
            </a:sp3d>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Large Markets of $5bn  Targeted</a:t>
            </a:r>
          </a:p>
        </p:txBody>
      </p:sp>
      <p:sp>
        <p:nvSpPr>
          <p:cNvPr id="13" name="Arrow: Chevron 13">
            <a:extLst>
              <a:ext uri="{FF2B5EF4-FFF2-40B4-BE49-F238E27FC236}">
                <a16:creationId xmlns:a16="http://schemas.microsoft.com/office/drawing/2014/main" id="{4F2D76AE-C54C-4307-A97F-BACCFF28B009}"/>
              </a:ext>
            </a:extLst>
          </p:cNvPr>
          <p:cNvSpPr/>
          <p:nvPr/>
        </p:nvSpPr>
        <p:spPr>
          <a:xfrm>
            <a:off x="3631237" y="5016622"/>
            <a:ext cx="2800793" cy="914400"/>
          </a:xfrm>
          <a:prstGeom prst="chevron">
            <a:avLst>
              <a:gd name="adj" fmla="val 15858"/>
            </a:avLst>
          </a:prstGeom>
          <a:solidFill>
            <a:schemeClr val="accent3">
              <a:lumMod val="60000"/>
              <a:lumOff val="40000"/>
            </a:schemeClr>
          </a:solidFill>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lIns="0" tIns="0" rIns="0" bIns="91440" anchor="ctr">
            <a:noAutofit/>
            <a:sp3d extrusionH="57150">
              <a:bevelT w="82550" h="38100" prst="coolSlant"/>
            </a:sp3d>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Commercial Partnerships </a:t>
            </a:r>
            <a:br>
              <a:rPr kumimoji="0" lang="en-US" sz="1200" b="1" i="0" u="none" strike="noStrike" kern="1200" cap="none" spc="0" normalizeH="0" baseline="0" noProof="0" dirty="0">
                <a:ln>
                  <a:noFill/>
                </a:ln>
                <a:solidFill>
                  <a:prstClr val="black"/>
                </a:solidFill>
                <a:effectLst/>
                <a:uLnTx/>
                <a:uFillTx/>
                <a:latin typeface="Calibri"/>
                <a:ea typeface="+mn-ea"/>
                <a:cs typeface="+mn-cs"/>
              </a:rPr>
            </a:br>
            <a:r>
              <a:rPr kumimoji="0" lang="en-US" sz="1200" b="1" i="0" u="none" strike="noStrike" kern="1200" cap="none" spc="0" normalizeH="0" baseline="0" noProof="0" dirty="0">
                <a:ln>
                  <a:noFill/>
                </a:ln>
                <a:solidFill>
                  <a:prstClr val="black"/>
                </a:solidFill>
                <a:effectLst/>
                <a:uLnTx/>
                <a:uFillTx/>
                <a:latin typeface="Calibri"/>
                <a:ea typeface="+mn-ea"/>
                <a:cs typeface="+mn-cs"/>
              </a:rPr>
              <a:t>established and revenue growth</a:t>
            </a:r>
          </a:p>
        </p:txBody>
      </p:sp>
      <p:sp>
        <p:nvSpPr>
          <p:cNvPr id="14" name="Arrow: Chevron 14">
            <a:extLst>
              <a:ext uri="{FF2B5EF4-FFF2-40B4-BE49-F238E27FC236}">
                <a16:creationId xmlns:a16="http://schemas.microsoft.com/office/drawing/2014/main" id="{03205E9E-1D1D-4A0F-B686-4956ABEB6126}"/>
              </a:ext>
            </a:extLst>
          </p:cNvPr>
          <p:cNvSpPr/>
          <p:nvPr/>
        </p:nvSpPr>
        <p:spPr>
          <a:xfrm>
            <a:off x="6222037" y="5029406"/>
            <a:ext cx="2572193" cy="914400"/>
          </a:xfrm>
          <a:prstGeom prst="chevron">
            <a:avLst>
              <a:gd name="adj" fmla="val 23256"/>
            </a:avLst>
          </a:prstGeom>
          <a:solidFill>
            <a:schemeClr val="accent3">
              <a:lumMod val="60000"/>
              <a:lumOff val="40000"/>
            </a:schemeClr>
          </a:solidFill>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lIns="0" tIns="0" rIns="0" bIns="91440" anchor="ctr">
            <a:noAutofit/>
            <a:sp3d extrusionH="57150">
              <a:bevelT w="82550" h="38100" prst="coolSlant"/>
            </a:sp3d>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Commercial Expansion and</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 2nd generation technology</a:t>
            </a:r>
          </a:p>
        </p:txBody>
      </p:sp>
    </p:spTree>
    <p:extLst>
      <p:ext uri="{BB962C8B-B14F-4D97-AF65-F5344CB8AC3E}">
        <p14:creationId xmlns:p14="http://schemas.microsoft.com/office/powerpoint/2010/main" val="635823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F53FEB-75DC-4029-8649-ABBD66AB6CB2}"/>
              </a:ext>
            </a:extLst>
          </p:cNvPr>
          <p:cNvSpPr/>
          <p:nvPr>
            <p:custDataLst>
              <p:tags r:id="rId1"/>
            </p:custDataLst>
          </p:nvPr>
        </p:nvSpPr>
        <p:spPr>
          <a:xfrm>
            <a:off x="640800" y="273600"/>
            <a:ext cx="3758632" cy="394351"/>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cap="all" dirty="0"/>
              <a:t>WHAT IS IMPORTANT AT FARM LEVEL</a:t>
            </a:r>
          </a:p>
        </p:txBody>
      </p:sp>
      <p:sp>
        <p:nvSpPr>
          <p:cNvPr id="2" name="ZoneTexte 1">
            <a:extLst>
              <a:ext uri="{FF2B5EF4-FFF2-40B4-BE49-F238E27FC236}">
                <a16:creationId xmlns:a16="http://schemas.microsoft.com/office/drawing/2014/main" id="{FF0682B6-DE73-4501-868A-97DED4FA6A2C}"/>
              </a:ext>
            </a:extLst>
          </p:cNvPr>
          <p:cNvSpPr txBox="1"/>
          <p:nvPr/>
        </p:nvSpPr>
        <p:spPr>
          <a:xfrm>
            <a:off x="5169166" y="3291337"/>
            <a:ext cx="3403334" cy="714298"/>
          </a:xfrm>
          <a:prstGeom prst="rect">
            <a:avLst/>
          </a:prstGeom>
          <a:noFill/>
        </p:spPr>
        <p:txBody>
          <a:bodyPr wrap="square" rtlCol="0">
            <a:spAutoFit/>
          </a:bodyPr>
          <a:lstStyle/>
          <a:p>
            <a:pPr marL="257175" indent="-257175">
              <a:lnSpc>
                <a:spcPts val="2475"/>
              </a:lnSpc>
              <a:buFont typeface="+mj-lt"/>
              <a:buAutoNum type="alphaUcPeriod"/>
            </a:pPr>
            <a:r>
              <a:rPr lang="fr-CA" b="1" dirty="0"/>
              <a:t>NO MIXING</a:t>
            </a:r>
          </a:p>
          <a:p>
            <a:pPr marL="257175" indent="-257175">
              <a:lnSpc>
                <a:spcPts val="2475"/>
              </a:lnSpc>
              <a:buFont typeface="+mj-lt"/>
              <a:buAutoNum type="alphaUcPeriod"/>
            </a:pPr>
            <a:r>
              <a:rPr lang="fr-CA" b="1" dirty="0"/>
              <a:t>STABLE CONSISTENT DELIVERY </a:t>
            </a:r>
            <a:endParaRPr lang="en-CA" b="1" dirty="0"/>
          </a:p>
        </p:txBody>
      </p:sp>
      <p:sp>
        <p:nvSpPr>
          <p:cNvPr id="5" name="Rectangle 4">
            <a:extLst>
              <a:ext uri="{FF2B5EF4-FFF2-40B4-BE49-F238E27FC236}">
                <a16:creationId xmlns:a16="http://schemas.microsoft.com/office/drawing/2014/main" id="{30662477-3D0E-4BFA-A06D-C9479FEE3A7D}"/>
              </a:ext>
            </a:extLst>
          </p:cNvPr>
          <p:cNvSpPr/>
          <p:nvPr/>
        </p:nvSpPr>
        <p:spPr>
          <a:xfrm>
            <a:off x="5606473" y="4815165"/>
            <a:ext cx="1991876" cy="300082"/>
          </a:xfrm>
          <a:prstGeom prst="rect">
            <a:avLst/>
          </a:prstGeom>
          <a:solidFill>
            <a:srgbClr val="25D16B"/>
          </a:solidFill>
          <a:ln>
            <a:noFill/>
          </a:ln>
        </p:spPr>
        <p:txBody>
          <a:bodyPr wrap="square">
            <a:spAutoFit/>
          </a:bodyPr>
          <a:lstStyle/>
          <a:p>
            <a:pPr algn="ctr"/>
            <a:r>
              <a:rPr lang="en-US" sz="1350" dirty="0"/>
              <a:t>THYMOX® is </a:t>
            </a:r>
            <a:r>
              <a:rPr lang="en-US" sz="1350" b="1" dirty="0"/>
              <a:t>EASY TO USE</a:t>
            </a:r>
            <a:endParaRPr lang="en-US" sz="1350" dirty="0"/>
          </a:p>
        </p:txBody>
      </p:sp>
      <p:sp>
        <p:nvSpPr>
          <p:cNvPr id="3" name="Rectangle 2">
            <a:extLst>
              <a:ext uri="{FF2B5EF4-FFF2-40B4-BE49-F238E27FC236}">
                <a16:creationId xmlns:a16="http://schemas.microsoft.com/office/drawing/2014/main" id="{BC55AF1B-6C02-43F3-B530-BD87360861D6}"/>
              </a:ext>
            </a:extLst>
          </p:cNvPr>
          <p:cNvSpPr/>
          <p:nvPr/>
        </p:nvSpPr>
        <p:spPr>
          <a:xfrm>
            <a:off x="763166" y="1538657"/>
            <a:ext cx="4572000" cy="3554819"/>
          </a:xfrm>
          <a:prstGeom prst="rect">
            <a:avLst/>
          </a:prstGeom>
        </p:spPr>
        <p:txBody>
          <a:bodyPr>
            <a:spAutoFit/>
          </a:bodyPr>
          <a:lstStyle/>
          <a:p>
            <a:r>
              <a:rPr lang="en-US" sz="1500" dirty="0"/>
              <a:t>THYMOX technology can help farms to:</a:t>
            </a:r>
          </a:p>
          <a:p>
            <a:endParaRPr lang="en-US" sz="1500" dirty="0"/>
          </a:p>
          <a:p>
            <a:pPr marL="214313" indent="-214313">
              <a:buFont typeface="Wingdings" panose="05000000000000000000" pitchFamily="2" charset="2"/>
              <a:buChar char="§"/>
            </a:pPr>
            <a:r>
              <a:rPr lang="en-US" sz="1500" dirty="0"/>
              <a:t>Minimize labor cost  </a:t>
            </a:r>
          </a:p>
          <a:p>
            <a:pPr marL="557213" lvl="1" indent="-214313">
              <a:buFont typeface="Wingdings" panose="05000000000000000000" pitchFamily="2" charset="2"/>
              <a:buChar char="§"/>
            </a:pPr>
            <a:r>
              <a:rPr lang="en-US" sz="1500" dirty="0"/>
              <a:t>Ease preparation and mixing steps</a:t>
            </a:r>
          </a:p>
          <a:p>
            <a:pPr marL="557213" lvl="1" indent="-214313">
              <a:buFont typeface="Wingdings" panose="05000000000000000000" pitchFamily="2" charset="2"/>
              <a:buChar char="§"/>
            </a:pPr>
            <a:r>
              <a:rPr lang="en-US" sz="1500" dirty="0"/>
              <a:t>Avoid mixing errors</a:t>
            </a:r>
          </a:p>
          <a:p>
            <a:pPr marL="557213" lvl="1" indent="-214313">
              <a:buFont typeface="Wingdings" panose="05000000000000000000" pitchFamily="2" charset="2"/>
              <a:buChar char="§"/>
            </a:pPr>
            <a:r>
              <a:rPr lang="en-US" sz="1500" dirty="0"/>
              <a:t>No jar testing required</a:t>
            </a:r>
          </a:p>
          <a:p>
            <a:pPr lvl="1"/>
            <a:endParaRPr lang="en-US" sz="1500" dirty="0"/>
          </a:p>
          <a:p>
            <a:pPr marL="214313" indent="-214313">
              <a:buFont typeface="Wingdings" panose="05000000000000000000" pitchFamily="2" charset="2"/>
              <a:buChar char="§"/>
            </a:pPr>
            <a:r>
              <a:rPr lang="en-US" sz="1500" dirty="0"/>
              <a:t>Save time during application</a:t>
            </a:r>
          </a:p>
          <a:p>
            <a:pPr marL="557213" lvl="1" indent="-214313">
              <a:buFont typeface="Wingdings" panose="05000000000000000000" pitchFamily="2" charset="2"/>
              <a:buChar char="§"/>
            </a:pPr>
            <a:r>
              <a:rPr lang="en-US" sz="1500" dirty="0"/>
              <a:t>No tank-mix agitation</a:t>
            </a:r>
          </a:p>
          <a:p>
            <a:pPr marL="557213" lvl="1" indent="-214313">
              <a:buFont typeface="Wingdings" panose="05000000000000000000" pitchFamily="2" charset="2"/>
              <a:buChar char="§"/>
            </a:pPr>
            <a:r>
              <a:rPr lang="en-US" sz="1500" dirty="0"/>
              <a:t>Same day tank-mix re-use</a:t>
            </a:r>
          </a:p>
          <a:p>
            <a:pPr marL="557213" lvl="1" indent="-214313">
              <a:buFont typeface="Wingdings" panose="05000000000000000000" pitchFamily="2" charset="2"/>
              <a:buChar char="§"/>
            </a:pPr>
            <a:endParaRPr lang="en-US" sz="1500" dirty="0"/>
          </a:p>
          <a:p>
            <a:pPr marL="100013" indent="-214313">
              <a:buFont typeface="Wingdings" panose="05000000000000000000" pitchFamily="2" charset="2"/>
              <a:buChar char="§"/>
            </a:pPr>
            <a:r>
              <a:rPr lang="en-US" sz="1500" dirty="0"/>
              <a:t> Substantial reduction of disinfectant cost</a:t>
            </a:r>
          </a:p>
          <a:p>
            <a:pPr marL="100013" indent="-214313">
              <a:buFont typeface="Wingdings" panose="05000000000000000000" pitchFamily="2" charset="2"/>
              <a:buChar char="§"/>
            </a:pPr>
            <a:endParaRPr lang="en-US" sz="1500" dirty="0">
              <a:solidFill>
                <a:srgbClr val="FF0000"/>
              </a:solidFill>
            </a:endParaRPr>
          </a:p>
          <a:p>
            <a:pPr marL="100013" indent="-214313">
              <a:buFont typeface="Wingdings" panose="05000000000000000000" pitchFamily="2" charset="2"/>
              <a:buChar char="§"/>
            </a:pPr>
            <a:r>
              <a:rPr lang="en-US" sz="1500" dirty="0"/>
              <a:t>Higher efficacy against pathogenic microorganisms</a:t>
            </a:r>
          </a:p>
          <a:p>
            <a:endParaRPr lang="en-US" sz="1500" dirty="0"/>
          </a:p>
        </p:txBody>
      </p:sp>
      <p:pic>
        <p:nvPicPr>
          <p:cNvPr id="7" name="Image 6">
            <a:extLst>
              <a:ext uri="{FF2B5EF4-FFF2-40B4-BE49-F238E27FC236}">
                <a16:creationId xmlns:a16="http://schemas.microsoft.com/office/drawing/2014/main" id="{D42BC9FE-42B1-4FD2-8553-CE1256E72602}"/>
              </a:ext>
            </a:extLst>
          </p:cNvPr>
          <p:cNvPicPr>
            <a:picLocks noChangeAspect="1"/>
          </p:cNvPicPr>
          <p:nvPr/>
        </p:nvPicPr>
        <p:blipFill>
          <a:blip r:embed="rId4"/>
          <a:stretch>
            <a:fillRect/>
          </a:stretch>
        </p:blipFill>
        <p:spPr>
          <a:xfrm>
            <a:off x="4572000" y="1311104"/>
            <a:ext cx="4136936" cy="1637538"/>
          </a:xfrm>
          <a:prstGeom prst="rect">
            <a:avLst/>
          </a:prstGeom>
        </p:spPr>
      </p:pic>
      <p:sp>
        <p:nvSpPr>
          <p:cNvPr id="4" name="Rectangle 3">
            <a:extLst>
              <a:ext uri="{FF2B5EF4-FFF2-40B4-BE49-F238E27FC236}">
                <a16:creationId xmlns:a16="http://schemas.microsoft.com/office/drawing/2014/main" id="{01C6F05C-2E71-4663-A4DE-1351481EC4DB}"/>
              </a:ext>
            </a:extLst>
          </p:cNvPr>
          <p:cNvSpPr/>
          <p:nvPr/>
        </p:nvSpPr>
        <p:spPr>
          <a:xfrm>
            <a:off x="6892093" y="2876344"/>
            <a:ext cx="1869423" cy="161583"/>
          </a:xfrm>
          <a:prstGeom prst="rect">
            <a:avLst/>
          </a:prstGeom>
        </p:spPr>
        <p:txBody>
          <a:bodyPr wrap="none">
            <a:spAutoFit/>
          </a:bodyPr>
          <a:lstStyle/>
          <a:p>
            <a:r>
              <a:rPr lang="en-CA" sz="450" u="sng" dirty="0">
                <a:hlinkClick r:id="rId5">
                  <a:extLst>
                    <a:ext uri="{A12FA001-AC4F-418D-AE19-62706E023703}">
                      <ahyp:hlinkClr xmlns:ahyp="http://schemas.microsoft.com/office/drawing/2018/hyperlinkcolor" val="tx"/>
                    </a:ext>
                  </a:extLst>
                </a:hlinkClick>
              </a:rPr>
              <a:t>Source: https://ppp.purdue.edu/wp-content/uploads/files/PPP-122.pdf</a:t>
            </a:r>
            <a:endParaRPr lang="en-US" sz="450" u="sng" dirty="0"/>
          </a:p>
        </p:txBody>
      </p:sp>
    </p:spTree>
    <p:extLst>
      <p:ext uri="{BB962C8B-B14F-4D97-AF65-F5344CB8AC3E}">
        <p14:creationId xmlns:p14="http://schemas.microsoft.com/office/powerpoint/2010/main" val="1250803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0259B0-7358-4879-8974-23AD7AFC0392}"/>
              </a:ext>
            </a:extLst>
          </p:cNvPr>
          <p:cNvSpPr txBox="1"/>
          <p:nvPr/>
        </p:nvSpPr>
        <p:spPr>
          <a:xfrm>
            <a:off x="1887588" y="2162697"/>
            <a:ext cx="5288190" cy="1323439"/>
          </a:xfrm>
          <a:prstGeom prst="rect">
            <a:avLst/>
          </a:prstGeom>
          <a:noFill/>
        </p:spPr>
        <p:txBody>
          <a:bodyPr wrap="square" rtlCol="0">
            <a:spAutoFit/>
          </a:bodyPr>
          <a:lstStyle>
            <a:defPPr>
              <a:defRPr lang="en-US"/>
            </a:defPPr>
            <a:lvl1pPr>
              <a:defRPr sz="4800" cap="all">
                <a:solidFill>
                  <a:schemeClr val="tx1">
                    <a:lumMod val="65000"/>
                    <a:lumOff val="35000"/>
                  </a:schemeClr>
                </a:solidFill>
              </a:defRPr>
            </a:lvl1pPr>
          </a:lstStyle>
          <a:p>
            <a:pPr algn="ctr"/>
            <a:r>
              <a:rPr lang="fr-CA" sz="4400" dirty="0"/>
              <a:t>Business Unit</a:t>
            </a:r>
          </a:p>
          <a:p>
            <a:pPr algn="ctr"/>
            <a:r>
              <a:rPr lang="fr-CA" sz="3600" b="1" dirty="0" err="1">
                <a:solidFill>
                  <a:schemeClr val="tx1">
                    <a:lumMod val="85000"/>
                    <a:lumOff val="15000"/>
                  </a:schemeClr>
                </a:solidFill>
                <a:effectLst>
                  <a:outerShdw blurRad="38100" dist="38100" dir="2700000" algn="tl">
                    <a:srgbClr val="000000">
                      <a:alpha val="43137"/>
                    </a:srgbClr>
                  </a:outerShdw>
                </a:effectLst>
              </a:rPr>
              <a:t>Crop</a:t>
            </a:r>
            <a:r>
              <a:rPr lang="fr-CA" sz="3600" b="1" dirty="0">
                <a:solidFill>
                  <a:schemeClr val="tx1">
                    <a:lumMod val="85000"/>
                    <a:lumOff val="15000"/>
                  </a:schemeClr>
                </a:solidFill>
                <a:effectLst>
                  <a:outerShdw blurRad="38100" dist="38100" dir="2700000" algn="tl">
                    <a:srgbClr val="000000">
                      <a:alpha val="43137"/>
                    </a:srgbClr>
                  </a:outerShdw>
                </a:effectLst>
              </a:rPr>
              <a:t> Protection</a:t>
            </a:r>
            <a:endParaRPr lang="en-CA"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A59854DC-6BF3-481A-8B1D-1DC8396F4C3B}"/>
              </a:ext>
            </a:extLst>
          </p:cNvPr>
          <p:cNvSpPr/>
          <p:nvPr/>
        </p:nvSpPr>
        <p:spPr>
          <a:xfrm>
            <a:off x="1810327" y="2162697"/>
            <a:ext cx="5442713" cy="1446549"/>
          </a:xfrm>
          <a:prstGeom prst="rect">
            <a:avLst/>
          </a:prstGeom>
          <a:noFill/>
          <a:ln w="57150">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049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ChangeArrowheads="1"/>
          </p:cNvSpPr>
          <p:nvPr>
            <p:custDataLst>
              <p:tags r:id="rId1"/>
            </p:custDataLst>
          </p:nvPr>
        </p:nvSpPr>
        <p:spPr bwMode="auto">
          <a:xfrm>
            <a:off x="3739192" y="827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C129AB8E-1F09-4269-8ED9-225264D46FBB}"/>
              </a:ext>
            </a:extLst>
          </p:cNvPr>
          <p:cNvSpPr/>
          <p:nvPr>
            <p:custDataLst>
              <p:tags r:id="rId2"/>
            </p:custDataLst>
          </p:nvPr>
        </p:nvSpPr>
        <p:spPr>
          <a:xfrm>
            <a:off x="279155" y="266875"/>
            <a:ext cx="2016321"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cap="all" dirty="0"/>
              <a:t>THYMOX CONTROL</a:t>
            </a:r>
          </a:p>
        </p:txBody>
      </p:sp>
      <p:sp>
        <p:nvSpPr>
          <p:cNvPr id="9" name="Espace réservé du numéro de diapositive 8">
            <a:extLst>
              <a:ext uri="{FF2B5EF4-FFF2-40B4-BE49-F238E27FC236}">
                <a16:creationId xmlns:a16="http://schemas.microsoft.com/office/drawing/2014/main" id="{459306D8-DD5B-46A0-8B86-885F089916D2}"/>
              </a:ext>
            </a:extLst>
          </p:cNvPr>
          <p:cNvSpPr>
            <a:spLocks noGrp="1"/>
          </p:cNvSpPr>
          <p:nvPr>
            <p:ph type="sldNum" sz="quarter" idx="12"/>
          </p:nvPr>
        </p:nvSpPr>
        <p:spPr/>
        <p:txBody>
          <a:bodyPr/>
          <a:lstStyle/>
          <a:p>
            <a:fld id="{B76AC43D-16A8-45AA-8AA8-D6EA182057DF}" type="slidenum">
              <a:rPr lang="en-US" smtClean="0"/>
              <a:pPr/>
              <a:t>22</a:t>
            </a:fld>
            <a:endParaRPr lang="en-US" dirty="0"/>
          </a:p>
        </p:txBody>
      </p:sp>
      <p:sp>
        <p:nvSpPr>
          <p:cNvPr id="7" name="object 20">
            <a:extLst>
              <a:ext uri="{FF2B5EF4-FFF2-40B4-BE49-F238E27FC236}">
                <a16:creationId xmlns:a16="http://schemas.microsoft.com/office/drawing/2014/main" id="{4FF78601-659E-48AF-B9F7-F3FC34E46D46}"/>
              </a:ext>
            </a:extLst>
          </p:cNvPr>
          <p:cNvSpPr/>
          <p:nvPr/>
        </p:nvSpPr>
        <p:spPr>
          <a:xfrm>
            <a:off x="4740127" y="2009560"/>
            <a:ext cx="2350840" cy="3906340"/>
          </a:xfrm>
          <a:prstGeom prst="rect">
            <a:avLst/>
          </a:prstGeom>
          <a:blipFill>
            <a:blip r:embed="rId4" cstate="print"/>
            <a:stretch>
              <a:fillRect/>
            </a:stretch>
          </a:blipFill>
        </p:spPr>
        <p:txBody>
          <a:bodyPr wrap="square" lIns="0" tIns="0" rIns="0" bIns="0" rtlCol="0"/>
          <a:lstStyle/>
          <a:p>
            <a:endParaRPr/>
          </a:p>
        </p:txBody>
      </p:sp>
      <p:sp>
        <p:nvSpPr>
          <p:cNvPr id="8" name="object 215">
            <a:extLst>
              <a:ext uri="{FF2B5EF4-FFF2-40B4-BE49-F238E27FC236}">
                <a16:creationId xmlns:a16="http://schemas.microsoft.com/office/drawing/2014/main" id="{79C504C8-8C39-46DB-BA15-A772EE4C6566}"/>
              </a:ext>
            </a:extLst>
          </p:cNvPr>
          <p:cNvSpPr txBox="1"/>
          <p:nvPr/>
        </p:nvSpPr>
        <p:spPr>
          <a:xfrm>
            <a:off x="5259220" y="5540498"/>
            <a:ext cx="1774357" cy="538609"/>
          </a:xfrm>
          <a:prstGeom prst="rect">
            <a:avLst/>
          </a:prstGeom>
        </p:spPr>
        <p:txBody>
          <a:bodyPr vert="horz" wrap="square" lIns="0" tIns="0" rIns="0" bIns="0" rtlCol="0">
            <a:spAutoFit/>
          </a:bodyPr>
          <a:lstStyle/>
          <a:p>
            <a:pPr marL="12700" marR="5080" indent="2540"/>
            <a:r>
              <a:rPr sz="1050" dirty="0">
                <a:solidFill>
                  <a:schemeClr val="bg2">
                    <a:lumMod val="25000"/>
                  </a:schemeClr>
                </a:solidFill>
              </a:rPr>
              <a:t>Botanical Fungicide and  Bactericide</a:t>
            </a:r>
            <a:r>
              <a:rPr lang="fr-CA" sz="1050" dirty="0">
                <a:solidFill>
                  <a:schemeClr val="bg2">
                    <a:lumMod val="25000"/>
                  </a:schemeClr>
                </a:solidFill>
              </a:rPr>
              <a:t> </a:t>
            </a:r>
            <a:r>
              <a:rPr lang="en-CA" sz="1050" dirty="0">
                <a:solidFill>
                  <a:schemeClr val="bg2">
                    <a:lumMod val="25000"/>
                  </a:schemeClr>
                </a:solidFill>
              </a:rPr>
              <a:t>formulated</a:t>
            </a:r>
            <a:r>
              <a:rPr sz="1050" dirty="0">
                <a:solidFill>
                  <a:schemeClr val="bg2">
                    <a:lumMod val="25000"/>
                  </a:schemeClr>
                </a:solidFill>
              </a:rPr>
              <a:t> using </a:t>
            </a:r>
            <a:r>
              <a:rPr sz="1400" b="1" dirty="0">
                <a:solidFill>
                  <a:schemeClr val="bg2">
                    <a:lumMod val="25000"/>
                  </a:schemeClr>
                </a:solidFill>
              </a:rPr>
              <a:t>Thyme Oil</a:t>
            </a:r>
            <a:endParaRPr sz="1050" b="1" dirty="0">
              <a:solidFill>
                <a:schemeClr val="bg2">
                  <a:lumMod val="25000"/>
                </a:schemeClr>
              </a:solidFill>
            </a:endParaRPr>
          </a:p>
        </p:txBody>
      </p:sp>
      <p:sp>
        <p:nvSpPr>
          <p:cNvPr id="3" name="Rectangle 2">
            <a:extLst>
              <a:ext uri="{FF2B5EF4-FFF2-40B4-BE49-F238E27FC236}">
                <a16:creationId xmlns:a16="http://schemas.microsoft.com/office/drawing/2014/main" id="{B44812EC-0687-46B8-A490-9501EDF50624}"/>
              </a:ext>
            </a:extLst>
          </p:cNvPr>
          <p:cNvSpPr/>
          <p:nvPr/>
        </p:nvSpPr>
        <p:spPr>
          <a:xfrm>
            <a:off x="491817" y="1082140"/>
            <a:ext cx="8874853" cy="646331"/>
          </a:xfrm>
          <a:prstGeom prst="rect">
            <a:avLst/>
          </a:prstGeom>
        </p:spPr>
        <p:txBody>
          <a:bodyPr wrap="square">
            <a:spAutoFit/>
          </a:bodyPr>
          <a:lstStyle/>
          <a:p>
            <a:r>
              <a:rPr lang="en-US" b="1" i="1" dirty="0"/>
              <a:t>THYMOX CONTROL® IS THE PERFECT SOLUTION</a:t>
            </a:r>
          </a:p>
          <a:p>
            <a:r>
              <a:rPr lang="en-US" b="1" i="1" dirty="0"/>
              <a:t>when synthetic pesticides and resistance-causing antibiotics are not appropriate.</a:t>
            </a:r>
          </a:p>
        </p:txBody>
      </p:sp>
      <p:sp>
        <p:nvSpPr>
          <p:cNvPr id="14" name="object 209">
            <a:extLst>
              <a:ext uri="{FF2B5EF4-FFF2-40B4-BE49-F238E27FC236}">
                <a16:creationId xmlns:a16="http://schemas.microsoft.com/office/drawing/2014/main" id="{9998F7B8-B726-49EE-8355-E5F524901B1E}"/>
              </a:ext>
            </a:extLst>
          </p:cNvPr>
          <p:cNvSpPr txBox="1"/>
          <p:nvPr/>
        </p:nvSpPr>
        <p:spPr>
          <a:xfrm>
            <a:off x="3204420" y="3962730"/>
            <a:ext cx="3146045" cy="412934"/>
          </a:xfrm>
          <a:prstGeom prst="rect">
            <a:avLst/>
          </a:prstGeom>
        </p:spPr>
        <p:txBody>
          <a:bodyPr vert="horz" wrap="square" lIns="0" tIns="0" rIns="0" bIns="0" rtlCol="0">
            <a:spAutoFit/>
          </a:bodyPr>
          <a:lstStyle/>
          <a:p>
            <a:pPr>
              <a:lnSpc>
                <a:spcPct val="100000"/>
              </a:lnSpc>
              <a:spcBef>
                <a:spcPts val="35"/>
              </a:spcBef>
            </a:pPr>
            <a:endParaRPr sz="1600" dirty="0">
              <a:latin typeface="Times New Roman"/>
              <a:cs typeface="Times New Roman"/>
            </a:endParaRPr>
          </a:p>
          <a:p>
            <a:pPr marR="1931670" algn="ctr">
              <a:lnSpc>
                <a:spcPts val="1310"/>
              </a:lnSpc>
            </a:pPr>
            <a:endParaRPr sz="1100" dirty="0">
              <a:latin typeface="Arial"/>
              <a:cs typeface="Arial"/>
            </a:endParaRPr>
          </a:p>
        </p:txBody>
      </p:sp>
      <p:sp>
        <p:nvSpPr>
          <p:cNvPr id="17" name="ZoneTexte 16">
            <a:extLst>
              <a:ext uri="{FF2B5EF4-FFF2-40B4-BE49-F238E27FC236}">
                <a16:creationId xmlns:a16="http://schemas.microsoft.com/office/drawing/2014/main" id="{6B79BE6B-3A32-4D60-82D6-070628D5933A}"/>
              </a:ext>
            </a:extLst>
          </p:cNvPr>
          <p:cNvSpPr txBox="1"/>
          <p:nvPr/>
        </p:nvSpPr>
        <p:spPr>
          <a:xfrm>
            <a:off x="5192218" y="1789441"/>
            <a:ext cx="1451296" cy="332358"/>
          </a:xfrm>
          <a:prstGeom prst="rect">
            <a:avLst/>
          </a:prstGeom>
          <a:noFill/>
          <a:ln>
            <a:noFill/>
          </a:ln>
        </p:spPr>
        <p:txBody>
          <a:bodyPr wrap="square" rtlCol="0">
            <a:noAutofit/>
          </a:bodyPr>
          <a:lstStyle/>
          <a:p>
            <a:pPr algn="l"/>
            <a:r>
              <a:rPr lang="fr-CA" sz="1600" b="1" dirty="0">
                <a:solidFill>
                  <a:schemeClr val="tx1">
                    <a:lumMod val="65000"/>
                    <a:lumOff val="35000"/>
                  </a:schemeClr>
                </a:solidFill>
              </a:rPr>
              <a:t>FIFRA 25(b)</a:t>
            </a:r>
          </a:p>
        </p:txBody>
      </p:sp>
      <p:sp>
        <p:nvSpPr>
          <p:cNvPr id="19" name="ZoneTexte 18">
            <a:extLst>
              <a:ext uri="{FF2B5EF4-FFF2-40B4-BE49-F238E27FC236}">
                <a16:creationId xmlns:a16="http://schemas.microsoft.com/office/drawing/2014/main" id="{23CAD718-565F-45DC-A4A6-B2D04845DC3F}"/>
              </a:ext>
            </a:extLst>
          </p:cNvPr>
          <p:cNvSpPr txBox="1"/>
          <p:nvPr/>
        </p:nvSpPr>
        <p:spPr>
          <a:xfrm>
            <a:off x="7033570" y="4251470"/>
            <a:ext cx="1678397" cy="612630"/>
          </a:xfrm>
          <a:prstGeom prst="rect">
            <a:avLst/>
          </a:prstGeom>
          <a:noFill/>
          <a:ln>
            <a:noFill/>
          </a:ln>
        </p:spPr>
        <p:txBody>
          <a:bodyPr wrap="square" rtlCol="0">
            <a:noAutofit/>
          </a:bodyPr>
          <a:lstStyle/>
          <a:p>
            <a:pPr algn="l"/>
            <a:r>
              <a:rPr lang="fr-CA" b="1" dirty="0">
                <a:solidFill>
                  <a:schemeClr val="tx1">
                    <a:lumMod val="65000"/>
                    <a:lumOff val="35000"/>
                  </a:schemeClr>
                </a:solidFill>
              </a:rPr>
              <a:t>NEXT STEP: Certification for </a:t>
            </a:r>
            <a:r>
              <a:rPr lang="fr-CA" b="1" dirty="0" err="1">
                <a:solidFill>
                  <a:schemeClr val="tx1">
                    <a:lumMod val="65000"/>
                    <a:lumOff val="35000"/>
                  </a:schemeClr>
                </a:solidFill>
              </a:rPr>
              <a:t>Organic</a:t>
            </a:r>
            <a:r>
              <a:rPr lang="fr-CA" b="1" dirty="0">
                <a:solidFill>
                  <a:schemeClr val="tx1">
                    <a:lumMod val="65000"/>
                    <a:lumOff val="35000"/>
                  </a:schemeClr>
                </a:solidFill>
              </a:rPr>
              <a:t> use</a:t>
            </a:r>
          </a:p>
        </p:txBody>
      </p:sp>
      <p:pic>
        <p:nvPicPr>
          <p:cNvPr id="18" name="Image 17">
            <a:extLst>
              <a:ext uri="{FF2B5EF4-FFF2-40B4-BE49-F238E27FC236}">
                <a16:creationId xmlns:a16="http://schemas.microsoft.com/office/drawing/2014/main" id="{407FAD8D-AE7F-4C42-A74A-B887F4E73996}"/>
              </a:ext>
            </a:extLst>
          </p:cNvPr>
          <p:cNvPicPr>
            <a:picLocks noChangeAspect="1"/>
          </p:cNvPicPr>
          <p:nvPr/>
        </p:nvPicPr>
        <p:blipFill rotWithShape="1">
          <a:blip r:embed="rId5"/>
          <a:srcRect b="16546"/>
          <a:stretch/>
        </p:blipFill>
        <p:spPr>
          <a:xfrm>
            <a:off x="7038197" y="3133217"/>
            <a:ext cx="1339964" cy="1118253"/>
          </a:xfrm>
          <a:prstGeom prst="rect">
            <a:avLst/>
          </a:prstGeom>
        </p:spPr>
      </p:pic>
      <p:sp>
        <p:nvSpPr>
          <p:cNvPr id="30" name="object 210">
            <a:extLst>
              <a:ext uri="{FF2B5EF4-FFF2-40B4-BE49-F238E27FC236}">
                <a16:creationId xmlns:a16="http://schemas.microsoft.com/office/drawing/2014/main" id="{2660399E-C46E-4004-8B4C-C9E24B932565}"/>
              </a:ext>
            </a:extLst>
          </p:cNvPr>
          <p:cNvSpPr txBox="1"/>
          <p:nvPr/>
        </p:nvSpPr>
        <p:spPr>
          <a:xfrm>
            <a:off x="1249841" y="3776421"/>
            <a:ext cx="649072" cy="333425"/>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6515" marR="5080" indent="-44450">
              <a:lnSpc>
                <a:spcPts val="1300"/>
              </a:lnSpc>
            </a:pPr>
            <a:r>
              <a:rPr sz="1100" spc="-85" dirty="0">
                <a:solidFill>
                  <a:srgbClr val="231F20"/>
                </a:solidFill>
                <a:cs typeface="Calibri"/>
              </a:rPr>
              <a:t>P</a:t>
            </a:r>
            <a:r>
              <a:rPr sz="1100" spc="-120" dirty="0">
                <a:solidFill>
                  <a:srgbClr val="231F20"/>
                </a:solidFill>
                <a:cs typeface="Calibri"/>
              </a:rPr>
              <a:t>O</a:t>
            </a:r>
            <a:r>
              <a:rPr sz="1100" spc="-105" dirty="0">
                <a:solidFill>
                  <a:srgbClr val="231F20"/>
                </a:solidFill>
                <a:cs typeface="Calibri"/>
              </a:rPr>
              <a:t>WDE</a:t>
            </a:r>
            <a:r>
              <a:rPr sz="1100" spc="-95" dirty="0">
                <a:solidFill>
                  <a:srgbClr val="231F20"/>
                </a:solidFill>
                <a:cs typeface="Calibri"/>
              </a:rPr>
              <a:t>R</a:t>
            </a:r>
            <a:r>
              <a:rPr sz="1100" spc="-5" dirty="0">
                <a:solidFill>
                  <a:srgbClr val="231F20"/>
                </a:solidFill>
                <a:cs typeface="Calibri"/>
              </a:rPr>
              <a:t>Y  </a:t>
            </a:r>
            <a:r>
              <a:rPr sz="1100" spc="-95" dirty="0">
                <a:solidFill>
                  <a:srgbClr val="231F20"/>
                </a:solidFill>
                <a:cs typeface="Calibri"/>
              </a:rPr>
              <a:t>MILDEW</a:t>
            </a:r>
            <a:endParaRPr sz="1100" dirty="0">
              <a:solidFill>
                <a:prstClr val="black"/>
              </a:solidFill>
              <a:cs typeface="Calibri"/>
            </a:endParaRPr>
          </a:p>
        </p:txBody>
      </p:sp>
      <p:sp>
        <p:nvSpPr>
          <p:cNvPr id="31" name="Rectangle 30">
            <a:extLst>
              <a:ext uri="{FF2B5EF4-FFF2-40B4-BE49-F238E27FC236}">
                <a16:creationId xmlns:a16="http://schemas.microsoft.com/office/drawing/2014/main" id="{862E3147-4B31-459D-B887-BB1C8B980022}"/>
              </a:ext>
            </a:extLst>
          </p:cNvPr>
          <p:cNvSpPr/>
          <p:nvPr/>
        </p:nvSpPr>
        <p:spPr>
          <a:xfrm>
            <a:off x="2176966" y="3711798"/>
            <a:ext cx="1447278" cy="43088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Calibri" panose="020F0502020204030204"/>
                <a:ea typeface="+mn-ea"/>
                <a:cs typeface="+mn-cs"/>
              </a:rPr>
              <a:t>GREY MOLD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CA" sz="1100" b="0" i="1" u="none" strike="noStrike" kern="1200" cap="none" spc="-95" normalizeH="0" baseline="0" noProof="0" dirty="0">
                <a:ln>
                  <a:noFill/>
                </a:ln>
                <a:solidFill>
                  <a:srgbClr val="231F20"/>
                </a:solidFill>
                <a:effectLst/>
                <a:uLnTx/>
                <a:uFillTx/>
                <a:latin typeface="Calibri" panose="020F0502020204030204"/>
                <a:ea typeface="+mn-ea"/>
                <a:cs typeface="Calibri"/>
              </a:rPr>
              <a:t>Botrytis</a:t>
            </a:r>
            <a:r>
              <a:rPr kumimoji="0" lang="fr-CA" sz="1100" b="0" i="1" u="none" strike="noStrike" kern="1200" cap="none" spc="0" normalizeH="0" baseline="0" noProof="0" dirty="0">
                <a:ln>
                  <a:noFill/>
                </a:ln>
                <a:solidFill>
                  <a:prstClr val="black"/>
                </a:solidFill>
                <a:effectLst/>
                <a:uLnTx/>
                <a:uFillTx/>
                <a:latin typeface="Calibri" panose="020F0502020204030204"/>
                <a:ea typeface="+mn-ea"/>
                <a:cs typeface="+mn-cs"/>
              </a:rPr>
              <a:t> cinerea</a:t>
            </a:r>
            <a:r>
              <a:rPr kumimoji="0" lang="fr-CA"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2" name="Rectangle 31">
            <a:extLst>
              <a:ext uri="{FF2B5EF4-FFF2-40B4-BE49-F238E27FC236}">
                <a16:creationId xmlns:a16="http://schemas.microsoft.com/office/drawing/2014/main" id="{D249E0D3-6781-45F8-BCBA-9553426341B4}"/>
              </a:ext>
            </a:extLst>
          </p:cNvPr>
          <p:cNvSpPr/>
          <p:nvPr/>
        </p:nvSpPr>
        <p:spPr>
          <a:xfrm>
            <a:off x="3459154" y="3711799"/>
            <a:ext cx="1688756" cy="43088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Calibri" panose="020F0502020204030204"/>
                <a:ea typeface="+mn-ea"/>
                <a:cs typeface="+mn-cs"/>
              </a:rPr>
              <a:t>FIREBLIGHT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CA" sz="1100" b="0" i="1" u="none" strike="noStrike" kern="1200" cap="none" spc="0" normalizeH="0" baseline="0" noProof="0" dirty="0" err="1">
                <a:ln>
                  <a:noFill/>
                </a:ln>
                <a:solidFill>
                  <a:prstClr val="black"/>
                </a:solidFill>
                <a:effectLst/>
                <a:uLnTx/>
                <a:uFillTx/>
                <a:latin typeface="Calibri" panose="020F0502020204030204"/>
                <a:ea typeface="+mn-ea"/>
                <a:cs typeface="+mn-cs"/>
              </a:rPr>
              <a:t>Erwinia</a:t>
            </a:r>
            <a:r>
              <a:rPr kumimoji="0" lang="fr-CA"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100" b="0" i="1" u="none" strike="noStrike" kern="1200" cap="none" spc="0" normalizeH="0" baseline="0" noProof="0" dirty="0" err="1">
                <a:ln>
                  <a:noFill/>
                </a:ln>
                <a:solidFill>
                  <a:prstClr val="black"/>
                </a:solidFill>
                <a:effectLst/>
                <a:uLnTx/>
                <a:uFillTx/>
                <a:latin typeface="Calibri" panose="020F0502020204030204"/>
                <a:ea typeface="+mn-ea"/>
                <a:cs typeface="+mn-cs"/>
              </a:rPr>
              <a:t>amylovora</a:t>
            </a:r>
            <a:r>
              <a:rPr kumimoji="0" lang="fr-CA"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3" name="Rectangle 32">
            <a:extLst>
              <a:ext uri="{FF2B5EF4-FFF2-40B4-BE49-F238E27FC236}">
                <a16:creationId xmlns:a16="http://schemas.microsoft.com/office/drawing/2014/main" id="{65689CB1-E574-406B-BD2D-018E175D1359}"/>
              </a:ext>
            </a:extLst>
          </p:cNvPr>
          <p:cNvSpPr/>
          <p:nvPr/>
        </p:nvSpPr>
        <p:spPr>
          <a:xfrm>
            <a:off x="568288" y="2741381"/>
            <a:ext cx="5539798" cy="26930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rPr>
              <a:t>THYMOX CONTROL® helps control fungal and bacterial diseases such as:</a:t>
            </a:r>
          </a:p>
        </p:txBody>
      </p:sp>
      <p:sp>
        <p:nvSpPr>
          <p:cNvPr id="34" name="Rectangle 33">
            <a:extLst>
              <a:ext uri="{FF2B5EF4-FFF2-40B4-BE49-F238E27FC236}">
                <a16:creationId xmlns:a16="http://schemas.microsoft.com/office/drawing/2014/main" id="{0C5AF2A2-8C07-4E44-9C64-3AFBF5351480}"/>
              </a:ext>
            </a:extLst>
          </p:cNvPr>
          <p:cNvSpPr/>
          <p:nvPr/>
        </p:nvSpPr>
        <p:spPr>
          <a:xfrm>
            <a:off x="568288" y="1917681"/>
            <a:ext cx="4360956" cy="76424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8B969"/>
                </a:solidFill>
                <a:effectLst/>
                <a:uLnTx/>
                <a:uFillTx/>
                <a:latin typeface="Calibri" panose="020F0502020204030204"/>
                <a:ea typeface="+mn-ea"/>
                <a:cs typeface="+mn-cs"/>
              </a:rPr>
              <a:t>INNOVATIVE</a:t>
            </a:r>
          </a:p>
          <a:p>
            <a:pPr marL="12700" marR="5080" lvl="0" indent="0" algn="l" defTabSz="914400" rtl="0" eaLnBrk="1" fontAlgn="auto" latinLnBrk="0" hangingPunct="1">
              <a:lnSpc>
                <a:spcPts val="1400"/>
              </a:lnSpc>
              <a:spcBef>
                <a:spcPts val="459"/>
              </a:spcBef>
              <a:spcAft>
                <a:spcPts val="0"/>
              </a:spcAft>
              <a:buClrTx/>
              <a:buSzTx/>
              <a:buFontTx/>
              <a:buNone/>
              <a:tabLst/>
              <a:defRPr/>
            </a:pPr>
            <a:r>
              <a:rPr kumimoji="0" lang="en-US" sz="1200" b="0" i="0" u="none" strike="noStrike" kern="1200" cap="none" spc="15" normalizeH="0" baseline="0" noProof="0" dirty="0">
                <a:ln>
                  <a:noFill/>
                </a:ln>
                <a:solidFill>
                  <a:srgbClr val="231F20"/>
                </a:solidFill>
                <a:effectLst/>
                <a:uLnTx/>
                <a:uFillTx/>
                <a:latin typeface="Calibri" panose="020F0502020204030204"/>
                <a:ea typeface="+mn-ea"/>
                <a:cs typeface="Arial Narrow"/>
              </a:rPr>
              <a:t>Built </a:t>
            </a:r>
            <a:r>
              <a:rPr kumimoji="0" lang="en-US" sz="1200" b="0" i="0" u="none" strike="noStrike" kern="1200" cap="none" spc="-15" normalizeH="0" baseline="0" noProof="0" dirty="0">
                <a:ln>
                  <a:noFill/>
                </a:ln>
                <a:solidFill>
                  <a:srgbClr val="231F20"/>
                </a:solidFill>
                <a:effectLst/>
                <a:uLnTx/>
                <a:uFillTx/>
                <a:latin typeface="Calibri" panose="020F0502020204030204"/>
                <a:ea typeface="+mn-ea"/>
                <a:cs typeface="Arial Narrow"/>
              </a:rPr>
              <a:t>on </a:t>
            </a:r>
            <a:r>
              <a:rPr kumimoji="0" lang="en-US" sz="1200" b="0" i="0" u="none" strike="noStrike" kern="1200" cap="none" spc="-70" normalizeH="0" baseline="0" noProof="0" dirty="0">
                <a:ln>
                  <a:noFill/>
                </a:ln>
                <a:solidFill>
                  <a:srgbClr val="00B259"/>
                </a:solidFill>
                <a:effectLst/>
                <a:uLnTx/>
                <a:uFillTx/>
                <a:latin typeface="Calibri" panose="020F0502020204030204"/>
                <a:ea typeface="+mn-ea"/>
                <a:cs typeface="Calibri"/>
              </a:rPr>
              <a:t>10 </a:t>
            </a:r>
            <a:r>
              <a:rPr kumimoji="0" lang="en-US" sz="1200" b="0" i="0" u="none" strike="noStrike" kern="1200" cap="none" spc="5" normalizeH="0" baseline="0" noProof="0" dirty="0">
                <a:ln>
                  <a:noFill/>
                </a:ln>
                <a:solidFill>
                  <a:srgbClr val="00B259"/>
                </a:solidFill>
                <a:effectLst/>
                <a:uLnTx/>
                <a:uFillTx/>
                <a:latin typeface="Calibri" panose="020F0502020204030204"/>
                <a:ea typeface="+mn-ea"/>
                <a:cs typeface="Calibri"/>
              </a:rPr>
              <a:t>years </a:t>
            </a:r>
            <a:r>
              <a:rPr kumimoji="0" lang="en-US" sz="1200" b="0" i="0" u="none" strike="noStrike" kern="1200" cap="none" spc="-5" normalizeH="0" baseline="0" noProof="0" dirty="0">
                <a:ln>
                  <a:noFill/>
                </a:ln>
                <a:solidFill>
                  <a:srgbClr val="00B259"/>
                </a:solidFill>
                <a:effectLst/>
                <a:uLnTx/>
                <a:uFillTx/>
                <a:latin typeface="Calibri" panose="020F0502020204030204"/>
                <a:ea typeface="+mn-ea"/>
                <a:cs typeface="Calibri"/>
              </a:rPr>
              <a:t>of </a:t>
            </a:r>
            <a:r>
              <a:rPr kumimoji="0" lang="en-US" sz="1200" b="0" i="0" u="none" strike="noStrike" kern="1200" cap="none" spc="10" normalizeH="0" baseline="0" noProof="0" dirty="0">
                <a:ln>
                  <a:noFill/>
                </a:ln>
                <a:solidFill>
                  <a:srgbClr val="00B259"/>
                </a:solidFill>
                <a:effectLst/>
                <a:uLnTx/>
                <a:uFillTx/>
                <a:latin typeface="Calibri" panose="020F0502020204030204"/>
                <a:ea typeface="+mn-ea"/>
                <a:cs typeface="Calibri"/>
              </a:rPr>
              <a:t>science </a:t>
            </a:r>
            <a:r>
              <a:rPr kumimoji="0" lang="en-US" sz="1200" b="0" i="0" u="none" strike="noStrike" kern="1200" cap="none" spc="-15" normalizeH="0" baseline="0" noProof="0" dirty="0">
                <a:ln>
                  <a:noFill/>
                </a:ln>
                <a:solidFill>
                  <a:srgbClr val="231F20"/>
                </a:solidFill>
                <a:effectLst/>
                <a:uLnTx/>
                <a:uFillTx/>
                <a:latin typeface="Calibri" panose="020F0502020204030204"/>
                <a:ea typeface="+mn-ea"/>
                <a:cs typeface="Arial Narrow"/>
              </a:rPr>
              <a:t>and </a:t>
            </a:r>
            <a:r>
              <a:rPr kumimoji="0" lang="en-US" sz="1200" b="0" i="0" u="none" strike="noStrike" kern="1200" cap="none" spc="-20" normalizeH="0" baseline="0" noProof="0" dirty="0">
                <a:ln>
                  <a:noFill/>
                </a:ln>
                <a:solidFill>
                  <a:srgbClr val="231F20"/>
                </a:solidFill>
                <a:effectLst/>
                <a:uLnTx/>
                <a:uFillTx/>
                <a:latin typeface="Calibri" panose="020F0502020204030204"/>
                <a:ea typeface="+mn-ea"/>
                <a:cs typeface="Arial Narrow"/>
              </a:rPr>
              <a:t>experience </a:t>
            </a:r>
            <a:r>
              <a:rPr kumimoji="0" lang="en-US" sz="1200" b="0" i="0" u="none" strike="noStrike" kern="1200" cap="none" spc="15" normalizeH="0" baseline="0" noProof="0" dirty="0">
                <a:ln>
                  <a:noFill/>
                </a:ln>
                <a:solidFill>
                  <a:srgbClr val="231F20"/>
                </a:solidFill>
                <a:effectLst/>
                <a:uLnTx/>
                <a:uFillTx/>
                <a:latin typeface="Calibri" panose="020F0502020204030204"/>
                <a:ea typeface="+mn-ea"/>
                <a:cs typeface="Arial Narrow"/>
              </a:rPr>
              <a:t>with  </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Arial Narrow"/>
              </a:rPr>
              <a:t>botanically</a:t>
            </a:r>
            <a:r>
              <a:rPr kumimoji="0" lang="en-US" sz="1200" b="0" i="0" u="none" strike="noStrike" kern="1200" cap="none" spc="-50" normalizeH="0" baseline="0" noProof="0" dirty="0">
                <a:ln>
                  <a:noFill/>
                </a:ln>
                <a:solidFill>
                  <a:srgbClr val="231F20"/>
                </a:solidFill>
                <a:effectLst/>
                <a:uLnTx/>
                <a:uFillTx/>
                <a:latin typeface="Calibri" panose="020F0502020204030204"/>
                <a:ea typeface="+mn-ea"/>
                <a:cs typeface="Arial Narrow"/>
              </a:rPr>
              <a:t> </a:t>
            </a:r>
            <a:r>
              <a:rPr kumimoji="0" lang="en-US" sz="1200" b="0" i="0" u="none" strike="noStrike" kern="1200" cap="none" spc="-15" normalizeH="0" baseline="0" noProof="0" dirty="0">
                <a:ln>
                  <a:noFill/>
                </a:ln>
                <a:solidFill>
                  <a:srgbClr val="231F20"/>
                </a:solidFill>
                <a:effectLst/>
                <a:uLnTx/>
                <a:uFillTx/>
                <a:latin typeface="Calibri" panose="020F0502020204030204"/>
                <a:ea typeface="+mn-ea"/>
                <a:cs typeface="Arial Narrow"/>
              </a:rPr>
              <a:t>derived</a:t>
            </a:r>
            <a:r>
              <a:rPr kumimoji="0" lang="en-US" sz="1200" b="0" i="0" u="none" strike="noStrike" kern="1200" cap="none" spc="-50" normalizeH="0" baseline="0" noProof="0" dirty="0">
                <a:ln>
                  <a:noFill/>
                </a:ln>
                <a:solidFill>
                  <a:srgbClr val="231F20"/>
                </a:solidFill>
                <a:effectLst/>
                <a:uLnTx/>
                <a:uFillTx/>
                <a:latin typeface="Calibri" panose="020F0502020204030204"/>
                <a:ea typeface="+mn-ea"/>
                <a:cs typeface="Arial Narrow"/>
              </a:rPr>
              <a:t> </a:t>
            </a:r>
            <a:r>
              <a:rPr kumimoji="0" lang="en-US" sz="1200" b="0" i="0" u="none" strike="noStrike" kern="1200" cap="none" spc="-5" normalizeH="0" baseline="0" noProof="0" dirty="0">
                <a:ln>
                  <a:noFill/>
                </a:ln>
                <a:solidFill>
                  <a:srgbClr val="231F20"/>
                </a:solidFill>
                <a:effectLst/>
                <a:uLnTx/>
                <a:uFillTx/>
                <a:latin typeface="Calibri" panose="020F0502020204030204"/>
                <a:ea typeface="+mn-ea"/>
                <a:cs typeface="Arial Narrow"/>
              </a:rPr>
              <a:t>thymol-based</a:t>
            </a:r>
            <a:r>
              <a:rPr kumimoji="0" lang="en-US" sz="1200" b="0" i="0" u="none" strike="noStrike" kern="1200" cap="none" spc="-50" normalizeH="0" baseline="0" noProof="0" dirty="0">
                <a:ln>
                  <a:noFill/>
                </a:ln>
                <a:solidFill>
                  <a:srgbClr val="231F20"/>
                </a:solidFill>
                <a:effectLst/>
                <a:uLnTx/>
                <a:uFillTx/>
                <a:latin typeface="Calibri" panose="020F0502020204030204"/>
                <a:ea typeface="+mn-ea"/>
                <a:cs typeface="Arial Narrow"/>
              </a:rPr>
              <a:t> </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Arial Narrow"/>
              </a:rPr>
              <a:t>products.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Narrow"/>
            </a:endParaRPr>
          </a:p>
        </p:txBody>
      </p:sp>
      <p:sp>
        <p:nvSpPr>
          <p:cNvPr id="35" name="Rectangle 34">
            <a:extLst>
              <a:ext uri="{FF2B5EF4-FFF2-40B4-BE49-F238E27FC236}">
                <a16:creationId xmlns:a16="http://schemas.microsoft.com/office/drawing/2014/main" id="{AE286987-670F-4AFF-964C-F3DF1A6AD39B}"/>
              </a:ext>
            </a:extLst>
          </p:cNvPr>
          <p:cNvSpPr/>
          <p:nvPr/>
        </p:nvSpPr>
        <p:spPr>
          <a:xfrm>
            <a:off x="566518" y="4411115"/>
            <a:ext cx="774827" cy="271869"/>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457200" rtl="0" eaLnBrk="1" fontAlgn="auto" latinLnBrk="0" hangingPunct="1">
              <a:lnSpc>
                <a:spcPts val="137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USE FOR:</a:t>
            </a:r>
          </a:p>
        </p:txBody>
      </p:sp>
      <p:sp>
        <p:nvSpPr>
          <p:cNvPr id="36" name="Rectangle 35">
            <a:extLst>
              <a:ext uri="{FF2B5EF4-FFF2-40B4-BE49-F238E27FC236}">
                <a16:creationId xmlns:a16="http://schemas.microsoft.com/office/drawing/2014/main" id="{A6FED461-D352-4E0A-BDA9-184699B0F593}"/>
              </a:ext>
            </a:extLst>
          </p:cNvPr>
          <p:cNvSpPr/>
          <p:nvPr/>
        </p:nvSpPr>
        <p:spPr>
          <a:xfrm>
            <a:off x="1434063" y="4329279"/>
            <a:ext cx="3609448" cy="71814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98450" marR="0" lvl="0" indent="-285750" algn="l" defTabSz="914400" rtl="0" eaLnBrk="1" fontAlgn="auto" latinLnBrk="0" hangingPunct="1">
              <a:lnSpc>
                <a:spcPts val="1600"/>
              </a:lnSpc>
              <a:spcBef>
                <a:spcPts val="0"/>
              </a:spcBef>
              <a:spcAft>
                <a:spcPts val="0"/>
              </a:spcAft>
              <a:buClrTx/>
              <a:buSzTx/>
              <a:buFont typeface="Wingdings" panose="05000000000000000000" pitchFamily="2" charset="2"/>
              <a:buChar char="§"/>
              <a:tabLst>
                <a:tab pos="88265" algn="l"/>
              </a:tabLst>
              <a:defRPr/>
            </a:pPr>
            <a:r>
              <a:rPr kumimoji="0" lang="fr-CA" sz="1400" b="1" i="0" u="none" strike="noStrike" kern="1200" cap="none" spc="0" normalizeH="0" baseline="0" noProof="0" dirty="0">
                <a:ln>
                  <a:noFill/>
                </a:ln>
                <a:solidFill>
                  <a:srgbClr val="18B969"/>
                </a:solidFill>
                <a:effectLst/>
                <a:uLnTx/>
                <a:uFillTx/>
                <a:latin typeface="Calibri" panose="020F0502020204030204"/>
                <a:ea typeface="+mn-ea"/>
                <a:cs typeface="+mn-cs"/>
              </a:rPr>
              <a:t> ORCHARDS &amp; VINEYARDS</a:t>
            </a:r>
          </a:p>
          <a:p>
            <a:pPr marL="298450" marR="0" lvl="0" indent="-285750" algn="l" defTabSz="914400" rtl="0" eaLnBrk="1" fontAlgn="auto" latinLnBrk="0" hangingPunct="1">
              <a:lnSpc>
                <a:spcPts val="1600"/>
              </a:lnSpc>
              <a:spcBef>
                <a:spcPts val="0"/>
              </a:spcBef>
              <a:spcAft>
                <a:spcPts val="0"/>
              </a:spcAft>
              <a:buClrTx/>
              <a:buSzTx/>
              <a:buFont typeface="Wingdings" panose="05000000000000000000" pitchFamily="2" charset="2"/>
              <a:buChar char="§"/>
              <a:tabLst>
                <a:tab pos="88265" algn="l"/>
              </a:tabLst>
              <a:defRPr/>
            </a:pPr>
            <a:r>
              <a:rPr kumimoji="0" lang="en-US" sz="1400" b="1" i="0" u="none" strike="noStrike" kern="1200" cap="none" spc="0" normalizeH="0" baseline="0" noProof="0" dirty="0">
                <a:ln>
                  <a:noFill/>
                </a:ln>
                <a:solidFill>
                  <a:srgbClr val="18B969"/>
                </a:solidFill>
                <a:effectLst/>
                <a:uLnTx/>
                <a:uFillTx/>
                <a:latin typeface="Calibri" panose="020F0502020204030204"/>
                <a:ea typeface="+mn-ea"/>
                <a:cs typeface="+mn-cs"/>
              </a:rPr>
              <a:t> OTHER VEGETABLE FARMING</a:t>
            </a:r>
          </a:p>
          <a:p>
            <a:pPr marL="87630" marR="0" lvl="0" indent="-74930" algn="l" defTabSz="914400" rtl="0" eaLnBrk="1" fontAlgn="auto" latinLnBrk="0" hangingPunct="1">
              <a:lnSpc>
                <a:spcPct val="100000"/>
              </a:lnSpc>
              <a:spcBef>
                <a:spcPts val="0"/>
              </a:spcBef>
              <a:spcAft>
                <a:spcPts val="0"/>
              </a:spcAft>
              <a:buClrTx/>
              <a:buSzTx/>
              <a:buFontTx/>
              <a:buChar char="•"/>
              <a:tabLst>
                <a:tab pos="88265" algn="l"/>
              </a:tabLst>
              <a:defRPr/>
            </a:pPr>
            <a:endParaRPr kumimoji="0" lang="en-US" sz="1400" b="0" i="0" u="none" strike="noStrike" kern="1200" cap="none" spc="0" normalizeH="0" baseline="0" noProof="0" dirty="0">
              <a:ln>
                <a:noFill/>
              </a:ln>
              <a:solidFill>
                <a:srgbClr val="18B969"/>
              </a:solidFill>
              <a:effectLst/>
              <a:uLnTx/>
              <a:uFillTx/>
              <a:latin typeface="Calibri" panose="020F0502020204030204"/>
              <a:ea typeface="+mn-ea"/>
              <a:cs typeface="+mn-cs"/>
            </a:endParaRPr>
          </a:p>
        </p:txBody>
      </p:sp>
      <p:sp>
        <p:nvSpPr>
          <p:cNvPr id="37" name="object 22">
            <a:extLst>
              <a:ext uri="{FF2B5EF4-FFF2-40B4-BE49-F238E27FC236}">
                <a16:creationId xmlns:a16="http://schemas.microsoft.com/office/drawing/2014/main" id="{27CB3E35-A9B3-4F68-BDAB-F72F4CAB51DF}"/>
              </a:ext>
            </a:extLst>
          </p:cNvPr>
          <p:cNvSpPr/>
          <p:nvPr/>
        </p:nvSpPr>
        <p:spPr>
          <a:xfrm>
            <a:off x="598251" y="5204540"/>
            <a:ext cx="711360" cy="711360"/>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prstClr val="black"/>
              </a:solidFill>
              <a:effectLst/>
              <a:uLnTx/>
              <a:uFillTx/>
            </a:endParaRPr>
          </a:p>
        </p:txBody>
      </p:sp>
      <p:sp>
        <p:nvSpPr>
          <p:cNvPr id="38" name="object 23">
            <a:extLst>
              <a:ext uri="{FF2B5EF4-FFF2-40B4-BE49-F238E27FC236}">
                <a16:creationId xmlns:a16="http://schemas.microsoft.com/office/drawing/2014/main" id="{F47CDE86-6A82-4519-8420-0B0A3A36290C}"/>
              </a:ext>
            </a:extLst>
          </p:cNvPr>
          <p:cNvSpPr/>
          <p:nvPr/>
        </p:nvSpPr>
        <p:spPr>
          <a:xfrm>
            <a:off x="1467479" y="5187198"/>
            <a:ext cx="711347" cy="711360"/>
          </a:xfrm>
          <a:prstGeom prst="rect">
            <a:avLst/>
          </a:prstGeom>
          <a:blipFill>
            <a:blip r:embed="rId7"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prstClr val="black"/>
              </a:solidFill>
              <a:effectLst/>
              <a:uLnTx/>
              <a:uFillTx/>
            </a:endParaRPr>
          </a:p>
        </p:txBody>
      </p:sp>
      <p:sp>
        <p:nvSpPr>
          <p:cNvPr id="39" name="object 24">
            <a:extLst>
              <a:ext uri="{FF2B5EF4-FFF2-40B4-BE49-F238E27FC236}">
                <a16:creationId xmlns:a16="http://schemas.microsoft.com/office/drawing/2014/main" id="{BFE5E9FA-34B8-4341-A9D9-E55FB2AD4607}"/>
              </a:ext>
            </a:extLst>
          </p:cNvPr>
          <p:cNvSpPr/>
          <p:nvPr/>
        </p:nvSpPr>
        <p:spPr>
          <a:xfrm>
            <a:off x="2311539" y="5202680"/>
            <a:ext cx="711347" cy="711360"/>
          </a:xfrm>
          <a:prstGeom prst="rect">
            <a:avLst/>
          </a:prstGeom>
          <a:blipFill>
            <a:blip r:embed="rId8"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prstClr val="black"/>
              </a:solidFill>
              <a:effectLst/>
              <a:uLnTx/>
              <a:uFillTx/>
            </a:endParaRPr>
          </a:p>
        </p:txBody>
      </p:sp>
      <p:sp>
        <p:nvSpPr>
          <p:cNvPr id="40" name="object 25">
            <a:extLst>
              <a:ext uri="{FF2B5EF4-FFF2-40B4-BE49-F238E27FC236}">
                <a16:creationId xmlns:a16="http://schemas.microsoft.com/office/drawing/2014/main" id="{1C001F9C-377A-4D3C-8EBE-A77B2D6BCD35}"/>
              </a:ext>
            </a:extLst>
          </p:cNvPr>
          <p:cNvSpPr/>
          <p:nvPr/>
        </p:nvSpPr>
        <p:spPr>
          <a:xfrm>
            <a:off x="3155599" y="5184818"/>
            <a:ext cx="711360" cy="711360"/>
          </a:xfrm>
          <a:prstGeom prst="rect">
            <a:avLst/>
          </a:prstGeom>
          <a:blipFill>
            <a:blip r:embed="rId9"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dirty="0">
              <a:ln>
                <a:noFill/>
              </a:ln>
              <a:solidFill>
                <a:prstClr val="black"/>
              </a:solidFill>
              <a:effectLst/>
              <a:uLnTx/>
              <a:uFillTx/>
            </a:endParaRPr>
          </a:p>
        </p:txBody>
      </p:sp>
      <p:sp>
        <p:nvSpPr>
          <p:cNvPr id="41" name="object 224">
            <a:extLst>
              <a:ext uri="{FF2B5EF4-FFF2-40B4-BE49-F238E27FC236}">
                <a16:creationId xmlns:a16="http://schemas.microsoft.com/office/drawing/2014/main" id="{71472E6B-D985-4D83-AB40-32250DD78BAF}"/>
              </a:ext>
            </a:extLst>
          </p:cNvPr>
          <p:cNvSpPr/>
          <p:nvPr/>
        </p:nvSpPr>
        <p:spPr>
          <a:xfrm>
            <a:off x="1213793" y="3058003"/>
            <a:ext cx="649072" cy="681534"/>
          </a:xfrm>
          <a:prstGeom prst="rect">
            <a:avLst/>
          </a:prstGeom>
          <a:blipFill>
            <a:blip r:embed="rId10"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prstClr val="black"/>
              </a:solidFill>
              <a:effectLst/>
              <a:uLnTx/>
              <a:uFillTx/>
            </a:endParaRPr>
          </a:p>
        </p:txBody>
      </p:sp>
      <p:sp>
        <p:nvSpPr>
          <p:cNvPr id="42" name="object 225">
            <a:extLst>
              <a:ext uri="{FF2B5EF4-FFF2-40B4-BE49-F238E27FC236}">
                <a16:creationId xmlns:a16="http://schemas.microsoft.com/office/drawing/2014/main" id="{42575F50-E667-43FB-ACE1-DCB09D0E39DE}"/>
              </a:ext>
            </a:extLst>
          </p:cNvPr>
          <p:cNvSpPr/>
          <p:nvPr/>
        </p:nvSpPr>
        <p:spPr>
          <a:xfrm>
            <a:off x="3459154" y="2948084"/>
            <a:ext cx="915062" cy="773038"/>
          </a:xfrm>
          <a:prstGeom prst="rect">
            <a:avLst/>
          </a:prstGeom>
          <a:blipFill>
            <a:blip r:embed="rId11"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prstClr val="black"/>
              </a:solidFill>
              <a:effectLst/>
              <a:uLnTx/>
              <a:uFillTx/>
            </a:endParaRPr>
          </a:p>
        </p:txBody>
      </p:sp>
      <p:sp>
        <p:nvSpPr>
          <p:cNvPr id="43" name="object 226">
            <a:extLst>
              <a:ext uri="{FF2B5EF4-FFF2-40B4-BE49-F238E27FC236}">
                <a16:creationId xmlns:a16="http://schemas.microsoft.com/office/drawing/2014/main" id="{CF6F8517-6382-463A-A4C1-7F44B83ACC1C}"/>
              </a:ext>
            </a:extLst>
          </p:cNvPr>
          <p:cNvSpPr/>
          <p:nvPr/>
        </p:nvSpPr>
        <p:spPr>
          <a:xfrm>
            <a:off x="2341377" y="3085017"/>
            <a:ext cx="597620" cy="627506"/>
          </a:xfrm>
          <a:prstGeom prst="rect">
            <a:avLst/>
          </a:prstGeom>
          <a:blipFill>
            <a:blip r:embed="rId1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dirty="0">
              <a:ln>
                <a:noFill/>
              </a:ln>
              <a:solidFill>
                <a:prstClr val="black"/>
              </a:solidFill>
              <a:effectLst/>
              <a:uLnTx/>
              <a:uFillTx/>
            </a:endParaRPr>
          </a:p>
        </p:txBody>
      </p:sp>
      <p:sp>
        <p:nvSpPr>
          <p:cNvPr id="44" name="object 193">
            <a:extLst>
              <a:ext uri="{FF2B5EF4-FFF2-40B4-BE49-F238E27FC236}">
                <a16:creationId xmlns:a16="http://schemas.microsoft.com/office/drawing/2014/main" id="{882D3DBA-7030-4C57-956E-AC88055DAEFB}"/>
              </a:ext>
            </a:extLst>
          </p:cNvPr>
          <p:cNvSpPr/>
          <p:nvPr/>
        </p:nvSpPr>
        <p:spPr>
          <a:xfrm>
            <a:off x="4001012" y="5169321"/>
            <a:ext cx="746407" cy="720580"/>
          </a:xfrm>
          <a:prstGeom prst="flowChartConnector">
            <a:avLst/>
          </a:prstGeom>
          <a:blipFill>
            <a:blip r:embed="rId13" cstate="print"/>
            <a:stretch>
              <a:fillRect r="-28657"/>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895671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1A6CF13-1975-49AE-9215-E9D11781244A}"/>
              </a:ext>
            </a:extLst>
          </p:cNvPr>
          <p:cNvSpPr>
            <a:spLocks noGrp="1"/>
          </p:cNvSpPr>
          <p:nvPr>
            <p:ph type="sldNum" sz="quarter" idx="12"/>
          </p:nvPr>
        </p:nvSpPr>
        <p:spPr/>
        <p:txBody>
          <a:bodyPr/>
          <a:lstStyle/>
          <a:p>
            <a:fld id="{B76AC43D-16A8-45AA-8AA8-D6EA182057DF}" type="slidenum">
              <a:rPr lang="en-US" smtClean="0"/>
              <a:pPr/>
              <a:t>23</a:t>
            </a:fld>
            <a:endParaRPr lang="en-US" dirty="0"/>
          </a:p>
        </p:txBody>
      </p:sp>
      <p:pic>
        <p:nvPicPr>
          <p:cNvPr id="13" name="Image 12">
            <a:extLst>
              <a:ext uri="{FF2B5EF4-FFF2-40B4-BE49-F238E27FC236}">
                <a16:creationId xmlns:a16="http://schemas.microsoft.com/office/drawing/2014/main" id="{C06096F3-A284-46C3-A39F-1FD118AEE16B}"/>
              </a:ext>
            </a:extLst>
          </p:cNvPr>
          <p:cNvPicPr>
            <a:picLocks noChangeAspect="1"/>
          </p:cNvPicPr>
          <p:nvPr/>
        </p:nvPicPr>
        <p:blipFill rotWithShape="1">
          <a:blip r:embed="rId2"/>
          <a:srcRect t="2527"/>
          <a:stretch/>
        </p:blipFill>
        <p:spPr>
          <a:xfrm>
            <a:off x="231358" y="1242522"/>
            <a:ext cx="1711991" cy="1528662"/>
          </a:xfrm>
          <a:prstGeom prst="rect">
            <a:avLst/>
          </a:prstGeom>
          <a:ln>
            <a:solidFill>
              <a:sysClr val="windowText" lastClr="000000"/>
            </a:solidFill>
          </a:ln>
          <a:effectLst>
            <a:outerShdw blurRad="292100" dist="139700" dir="2700000" algn="tl" rotWithShape="0">
              <a:srgbClr val="333333">
                <a:alpha val="65000"/>
              </a:srgbClr>
            </a:outerShdw>
          </a:effectLst>
        </p:spPr>
      </p:pic>
      <p:sp>
        <p:nvSpPr>
          <p:cNvPr id="14" name="TextBox 14">
            <a:extLst>
              <a:ext uri="{FF2B5EF4-FFF2-40B4-BE49-F238E27FC236}">
                <a16:creationId xmlns:a16="http://schemas.microsoft.com/office/drawing/2014/main" id="{2EAA31D0-3988-4CCE-8D99-60FFFA9F5A7A}"/>
              </a:ext>
            </a:extLst>
          </p:cNvPr>
          <p:cNvSpPr txBox="1"/>
          <p:nvPr/>
        </p:nvSpPr>
        <p:spPr>
          <a:xfrm>
            <a:off x="306960" y="207086"/>
            <a:ext cx="2029840"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defPPr>
              <a:defRPr lang="en-US"/>
            </a:defPPr>
            <a:lvl1pPr algn="ctr" defTabSz="914400">
              <a:lnSpc>
                <a:spcPct val="150000"/>
              </a:lnSpc>
              <a:defRPr sz="1700" b="1" cap="all"/>
            </a:lvl1pPr>
          </a:lstStyle>
          <a:p>
            <a:r>
              <a:rPr lang="en-US" dirty="0"/>
              <a:t>25 (</a:t>
            </a:r>
            <a:r>
              <a:rPr lang="en-US" cap="none" dirty="0"/>
              <a:t>b</a:t>
            </a:r>
            <a:r>
              <a:rPr lang="en-US" dirty="0"/>
              <a:t>) Registration</a:t>
            </a:r>
          </a:p>
        </p:txBody>
      </p:sp>
      <p:sp>
        <p:nvSpPr>
          <p:cNvPr id="17" name="ZoneTexte 16">
            <a:extLst>
              <a:ext uri="{FF2B5EF4-FFF2-40B4-BE49-F238E27FC236}">
                <a16:creationId xmlns:a16="http://schemas.microsoft.com/office/drawing/2014/main" id="{ACC94431-75F8-439B-876A-B26450FAF9E6}"/>
              </a:ext>
            </a:extLst>
          </p:cNvPr>
          <p:cNvSpPr txBox="1"/>
          <p:nvPr/>
        </p:nvSpPr>
        <p:spPr>
          <a:xfrm>
            <a:off x="4467111" y="1029980"/>
            <a:ext cx="2233320" cy="411061"/>
          </a:xfrm>
          <a:prstGeom prst="rect">
            <a:avLst/>
          </a:prstGeom>
          <a:noFill/>
          <a:ln>
            <a:noFill/>
          </a:ln>
        </p:spPr>
        <p:txBody>
          <a:bodyPr wrap="square" rtlCol="0">
            <a:noAutofit/>
          </a:bodyPr>
          <a:lstStyle/>
          <a:p>
            <a:pPr algn="l"/>
            <a:r>
              <a:rPr lang="fr-CA" b="1" dirty="0"/>
              <a:t>32 States Registered</a:t>
            </a:r>
          </a:p>
          <a:p>
            <a:r>
              <a:rPr lang="en-CA" dirty="0">
                <a:latin typeface="Calibri" panose="020F0502020204030204" pitchFamily="34" charset="0"/>
                <a:ea typeface="Calibri" panose="020F0502020204030204" pitchFamily="34" charset="0"/>
              </a:rPr>
              <a:t>compliant for sale </a:t>
            </a:r>
            <a:endParaRPr lang="en-US" dirty="0"/>
          </a:p>
          <a:p>
            <a:pPr algn="l"/>
            <a:endParaRPr lang="fr-CA" b="1" dirty="0"/>
          </a:p>
        </p:txBody>
      </p:sp>
      <p:pic>
        <p:nvPicPr>
          <p:cNvPr id="5" name="Image 4" descr="Une image contenant texte, carte&#10;&#10;Description générée automatiquement">
            <a:extLst>
              <a:ext uri="{FF2B5EF4-FFF2-40B4-BE49-F238E27FC236}">
                <a16:creationId xmlns:a16="http://schemas.microsoft.com/office/drawing/2014/main" id="{9F1A0F8F-3979-4A55-AB39-CD1B3EEB9DD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589"/>
          <a:stretch/>
        </p:blipFill>
        <p:spPr>
          <a:xfrm>
            <a:off x="2341807" y="1776227"/>
            <a:ext cx="6483927" cy="4497203"/>
          </a:xfrm>
          <a:prstGeom prst="rect">
            <a:avLst/>
          </a:prstGeom>
        </p:spPr>
      </p:pic>
    </p:spTree>
    <p:extLst>
      <p:ext uri="{BB962C8B-B14F-4D97-AF65-F5344CB8AC3E}">
        <p14:creationId xmlns:p14="http://schemas.microsoft.com/office/powerpoint/2010/main" val="3456919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304502D-5EFD-40D3-8708-5DC048F915D5}"/>
              </a:ext>
            </a:extLst>
          </p:cNvPr>
          <p:cNvSpPr txBox="1"/>
          <p:nvPr/>
        </p:nvSpPr>
        <p:spPr>
          <a:xfrm>
            <a:off x="1887588" y="2162697"/>
            <a:ext cx="5288190" cy="1446550"/>
          </a:xfrm>
          <a:prstGeom prst="rect">
            <a:avLst/>
          </a:prstGeom>
          <a:noFill/>
        </p:spPr>
        <p:txBody>
          <a:bodyPr wrap="square" rtlCol="0">
            <a:spAutoFit/>
          </a:bodyPr>
          <a:lstStyle>
            <a:defPPr>
              <a:defRPr lang="en-US"/>
            </a:defPPr>
            <a:lvl1pPr>
              <a:defRPr sz="4800" cap="all">
                <a:solidFill>
                  <a:schemeClr val="tx1">
                    <a:lumMod val="65000"/>
                    <a:lumOff val="35000"/>
                  </a:schemeClr>
                </a:solidFill>
              </a:defRPr>
            </a:lvl1pPr>
          </a:lstStyle>
          <a:p>
            <a:pPr algn="ctr"/>
            <a:r>
              <a:rPr lang="fr-CA" sz="4400" dirty="0"/>
              <a:t>Business Unit</a:t>
            </a:r>
          </a:p>
          <a:p>
            <a:pPr algn="ctr"/>
            <a:r>
              <a:rPr lang="fr-CA" sz="4400" b="1" dirty="0">
                <a:solidFill>
                  <a:schemeClr val="tx1">
                    <a:lumMod val="85000"/>
                    <a:lumOff val="15000"/>
                  </a:schemeClr>
                </a:solidFill>
              </a:rPr>
              <a:t>Surface</a:t>
            </a:r>
            <a:endParaRPr lang="en-CA" sz="4400" b="1" dirty="0">
              <a:solidFill>
                <a:schemeClr val="tx1">
                  <a:lumMod val="85000"/>
                  <a:lumOff val="15000"/>
                </a:schemeClr>
              </a:solidFill>
            </a:endParaRPr>
          </a:p>
        </p:txBody>
      </p:sp>
      <p:sp>
        <p:nvSpPr>
          <p:cNvPr id="7" name="Rectangle 6">
            <a:extLst>
              <a:ext uri="{FF2B5EF4-FFF2-40B4-BE49-F238E27FC236}">
                <a16:creationId xmlns:a16="http://schemas.microsoft.com/office/drawing/2014/main" id="{B0811222-0433-4F2F-8317-89C65C7E2889}"/>
              </a:ext>
            </a:extLst>
          </p:cNvPr>
          <p:cNvSpPr/>
          <p:nvPr/>
        </p:nvSpPr>
        <p:spPr>
          <a:xfrm>
            <a:off x="1810327" y="2162697"/>
            <a:ext cx="5442713" cy="1446549"/>
          </a:xfrm>
          <a:prstGeom prst="rect">
            <a:avLst/>
          </a:prstGeom>
          <a:noFill/>
          <a:ln w="57150">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17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AC43D-16A8-45AA-8AA8-D6EA182057DF}" type="slidenum">
              <a:rPr kumimoji="0" lang="en-US"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9" name="TextBox 58"/>
          <p:cNvSpPr txBox="1"/>
          <p:nvPr/>
        </p:nvSpPr>
        <p:spPr>
          <a:xfrm>
            <a:off x="640800" y="273600"/>
            <a:ext cx="2649524"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defPPr>
              <a:defRPr lang="en-US"/>
            </a:defPPr>
            <a:lvl1pPr algn="ctr" defTabSz="914400">
              <a:lnSpc>
                <a:spcPct val="150000"/>
              </a:lnSpc>
              <a:defRPr b="1" cap="all"/>
            </a:lvl1pPr>
          </a:lstStyle>
          <a:p>
            <a:r>
              <a:rPr lang="fr-CA" dirty="0"/>
              <a:t>THYMOX DISINFECTANT</a:t>
            </a:r>
            <a:endParaRPr lang="en-US" dirty="0"/>
          </a:p>
        </p:txBody>
      </p:sp>
      <p:sp>
        <p:nvSpPr>
          <p:cNvPr id="4" name="Rectangle 3">
            <a:extLst>
              <a:ext uri="{FF2B5EF4-FFF2-40B4-BE49-F238E27FC236}">
                <a16:creationId xmlns:a16="http://schemas.microsoft.com/office/drawing/2014/main" id="{F5600DC8-3EA3-4E59-857B-0B1E4E79F1FD}"/>
              </a:ext>
            </a:extLst>
          </p:cNvPr>
          <p:cNvSpPr/>
          <p:nvPr/>
        </p:nvSpPr>
        <p:spPr>
          <a:xfrm>
            <a:off x="377230" y="1079812"/>
            <a:ext cx="4572000" cy="923330"/>
          </a:xfrm>
          <a:prstGeom prst="rect">
            <a:avLst/>
          </a:prstGeom>
        </p:spPr>
        <p:txBody>
          <a:bodyPr>
            <a:spAutoFit/>
          </a:bodyPr>
          <a:lstStyle/>
          <a:p>
            <a:r>
              <a:rPr lang="en-US" b="1" cap="all" dirty="0">
                <a:latin typeface="proxima-nova"/>
              </a:rPr>
              <a:t>PROFESSIONAL GRADE</a:t>
            </a:r>
            <a:br>
              <a:rPr lang="en-US" cap="all" dirty="0">
                <a:latin typeface="proxima-nova"/>
              </a:rPr>
            </a:br>
            <a:r>
              <a:rPr lang="en-US" cap="all" dirty="0">
                <a:latin typeface="proxima-nova"/>
              </a:rPr>
              <a:t>BOTANICAL DISINFECTANT &amp; CLEANING SOLUTIONS</a:t>
            </a:r>
            <a:endParaRPr lang="en-US" b="0" i="0" cap="all" dirty="0">
              <a:effectLst/>
              <a:latin typeface="proxima-nova"/>
            </a:endParaRPr>
          </a:p>
        </p:txBody>
      </p:sp>
      <p:pic>
        <p:nvPicPr>
          <p:cNvPr id="7" name="Image 6">
            <a:extLst>
              <a:ext uri="{FF2B5EF4-FFF2-40B4-BE49-F238E27FC236}">
                <a16:creationId xmlns:a16="http://schemas.microsoft.com/office/drawing/2014/main" id="{44910DF9-ACB9-405C-9F54-13887E2C2EF7}"/>
              </a:ext>
            </a:extLst>
          </p:cNvPr>
          <p:cNvPicPr>
            <a:picLocks noChangeAspect="1"/>
          </p:cNvPicPr>
          <p:nvPr/>
        </p:nvPicPr>
        <p:blipFill>
          <a:blip r:embed="rId3"/>
          <a:stretch>
            <a:fillRect/>
          </a:stretch>
        </p:blipFill>
        <p:spPr>
          <a:xfrm>
            <a:off x="3011704" y="1626414"/>
            <a:ext cx="2827790" cy="848337"/>
          </a:xfrm>
          <a:prstGeom prst="rect">
            <a:avLst/>
          </a:prstGeom>
        </p:spPr>
      </p:pic>
      <p:pic>
        <p:nvPicPr>
          <p:cNvPr id="9" name="Image 8">
            <a:extLst>
              <a:ext uri="{FF2B5EF4-FFF2-40B4-BE49-F238E27FC236}">
                <a16:creationId xmlns:a16="http://schemas.microsoft.com/office/drawing/2014/main" id="{26B96DC5-C329-4F37-A43B-5C86001B1F19}"/>
              </a:ext>
            </a:extLst>
          </p:cNvPr>
          <p:cNvPicPr>
            <a:picLocks noChangeAspect="1"/>
          </p:cNvPicPr>
          <p:nvPr/>
        </p:nvPicPr>
        <p:blipFill>
          <a:blip r:embed="rId4"/>
          <a:stretch>
            <a:fillRect/>
          </a:stretch>
        </p:blipFill>
        <p:spPr>
          <a:xfrm>
            <a:off x="1001958" y="2568941"/>
            <a:ext cx="3423641" cy="3041467"/>
          </a:xfrm>
          <a:prstGeom prst="rect">
            <a:avLst/>
          </a:prstGeom>
        </p:spPr>
      </p:pic>
      <p:pic>
        <p:nvPicPr>
          <p:cNvPr id="10" name="Image 9">
            <a:extLst>
              <a:ext uri="{FF2B5EF4-FFF2-40B4-BE49-F238E27FC236}">
                <a16:creationId xmlns:a16="http://schemas.microsoft.com/office/drawing/2014/main" id="{E4C70BEF-9178-428B-8E65-9C9B5064D188}"/>
              </a:ext>
            </a:extLst>
          </p:cNvPr>
          <p:cNvPicPr>
            <a:picLocks noChangeAspect="1"/>
          </p:cNvPicPr>
          <p:nvPr/>
        </p:nvPicPr>
        <p:blipFill>
          <a:blip r:embed="rId5"/>
          <a:stretch>
            <a:fillRect/>
          </a:stretch>
        </p:blipFill>
        <p:spPr>
          <a:xfrm>
            <a:off x="4679559" y="2568941"/>
            <a:ext cx="3619345" cy="3041467"/>
          </a:xfrm>
          <a:prstGeom prst="rect">
            <a:avLst/>
          </a:prstGeom>
        </p:spPr>
      </p:pic>
      <p:sp>
        <p:nvSpPr>
          <p:cNvPr id="11" name="Rectangle 10">
            <a:extLst>
              <a:ext uri="{FF2B5EF4-FFF2-40B4-BE49-F238E27FC236}">
                <a16:creationId xmlns:a16="http://schemas.microsoft.com/office/drawing/2014/main" id="{F4D95093-11DE-4A11-98F7-C2AE87EFC2D4}"/>
              </a:ext>
            </a:extLst>
          </p:cNvPr>
          <p:cNvSpPr/>
          <p:nvPr/>
        </p:nvSpPr>
        <p:spPr>
          <a:xfrm>
            <a:off x="889580" y="5704598"/>
            <a:ext cx="5599651" cy="584775"/>
          </a:xfrm>
          <a:prstGeom prst="rect">
            <a:avLst/>
          </a:prstGeom>
        </p:spPr>
        <p:txBody>
          <a:bodyPr wrap="square">
            <a:spAutoFit/>
          </a:bodyPr>
          <a:lstStyle/>
          <a:p>
            <a:r>
              <a:rPr lang="pt-BR" sz="1600" dirty="0"/>
              <a:t>Bactericidal, Virucidal*, Tuberculocidal, and Fungicidal**</a:t>
            </a:r>
            <a:br>
              <a:rPr lang="en-US" sz="1600" dirty="0"/>
            </a:br>
            <a:r>
              <a:rPr lang="en-US" sz="1600" dirty="0"/>
              <a:t>Disinfect, Sanitize, Clean, and Deodorize in ONE STEP</a:t>
            </a:r>
            <a:endParaRPr lang="fr-CA" sz="1600" dirty="0"/>
          </a:p>
        </p:txBody>
      </p:sp>
      <p:sp>
        <p:nvSpPr>
          <p:cNvPr id="13" name="Rectangular Callout 5">
            <a:extLst>
              <a:ext uri="{FF2B5EF4-FFF2-40B4-BE49-F238E27FC236}">
                <a16:creationId xmlns:a16="http://schemas.microsoft.com/office/drawing/2014/main" id="{7ACEC6B0-B024-4B26-A442-D4F526E298AF}"/>
              </a:ext>
            </a:extLst>
          </p:cNvPr>
          <p:cNvSpPr/>
          <p:nvPr/>
        </p:nvSpPr>
        <p:spPr>
          <a:xfrm>
            <a:off x="6589008" y="930664"/>
            <a:ext cx="2173992" cy="1221626"/>
          </a:xfrm>
          <a:prstGeom prst="wedgeRectCallout">
            <a:avLst>
              <a:gd name="adj1" fmla="val -155515"/>
              <a:gd name="adj2" fmla="val 295136"/>
            </a:avLst>
          </a:prstGeom>
          <a:ln w="28575">
            <a:solidFill>
              <a:schemeClr val="accent3">
                <a:lumMod val="75000"/>
              </a:schemeClr>
            </a:solidFill>
          </a:ln>
        </p:spPr>
        <p:txBody>
          <a:bodyPr wrap="square" rtlCol="0" anchor="ctr">
            <a:noAutofit/>
          </a:bodyPr>
          <a:lstStyle/>
          <a:p>
            <a:pPr algn="ctr" defTabSz="342900" fontAlgn="base">
              <a:spcBef>
                <a:spcPct val="20000"/>
              </a:spcBef>
              <a:spcAft>
                <a:spcPct val="0"/>
              </a:spcAft>
            </a:pPr>
            <a:endParaRPr lang="en-US" sz="825" b="1">
              <a:solidFill>
                <a:prstClr val="black"/>
              </a:solidFill>
              <a:latin typeface="Calibri" pitchFamily="34" charset="0"/>
              <a:cs typeface="Arial" pitchFamily="34" charset="0"/>
            </a:endParaRPr>
          </a:p>
        </p:txBody>
      </p:sp>
      <p:pic>
        <p:nvPicPr>
          <p:cNvPr id="3" name="Image 2">
            <a:extLst>
              <a:ext uri="{FF2B5EF4-FFF2-40B4-BE49-F238E27FC236}">
                <a16:creationId xmlns:a16="http://schemas.microsoft.com/office/drawing/2014/main" id="{7EADC160-11BF-47D9-9C56-911F15DA7D07}"/>
              </a:ext>
            </a:extLst>
          </p:cNvPr>
          <p:cNvPicPr>
            <a:picLocks noChangeAspect="1"/>
          </p:cNvPicPr>
          <p:nvPr/>
        </p:nvPicPr>
        <p:blipFill>
          <a:blip r:embed="rId6"/>
          <a:stretch>
            <a:fillRect/>
          </a:stretch>
        </p:blipFill>
        <p:spPr>
          <a:xfrm>
            <a:off x="6689580" y="1037629"/>
            <a:ext cx="1980388" cy="1033246"/>
          </a:xfrm>
          <a:prstGeom prst="rect">
            <a:avLst/>
          </a:prstGeom>
        </p:spPr>
      </p:pic>
    </p:spTree>
    <p:extLst>
      <p:ext uri="{BB962C8B-B14F-4D97-AF65-F5344CB8AC3E}">
        <p14:creationId xmlns:p14="http://schemas.microsoft.com/office/powerpoint/2010/main" val="1777600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8-22 at 10.54.38 AM.png"/>
          <p:cNvPicPr>
            <a:picLocks noChangeAspect="1"/>
          </p:cNvPicPr>
          <p:nvPr/>
        </p:nvPicPr>
        <p:blipFill rotWithShape="1">
          <a:blip r:embed="rId4" cstate="email">
            <a:extLst>
              <a:ext uri="{28A0092B-C50C-407E-A947-70E740481C1C}">
                <a14:useLocalDpi xmlns:a14="http://schemas.microsoft.com/office/drawing/2010/main"/>
              </a:ext>
            </a:extLst>
          </a:blip>
          <a:srcRect l="19551" t="20612" b="10073"/>
          <a:stretch/>
        </p:blipFill>
        <p:spPr>
          <a:xfrm>
            <a:off x="3429000" y="1575402"/>
            <a:ext cx="5473700" cy="3059403"/>
          </a:xfrm>
          <a:prstGeom prst="rect">
            <a:avLst/>
          </a:prstGeom>
          <a:effectLst>
            <a:glow rad="101600">
              <a:schemeClr val="accent4">
                <a:satMod val="175000"/>
                <a:alpha val="40000"/>
              </a:schemeClr>
            </a:glow>
          </a:effectLst>
        </p:spPr>
      </p:pic>
      <p:sp>
        <p:nvSpPr>
          <p:cNvPr id="6" name="Rectangle 5"/>
          <p:cNvSpPr/>
          <p:nvPr/>
        </p:nvSpPr>
        <p:spPr>
          <a:xfrm>
            <a:off x="223664" y="1591269"/>
            <a:ext cx="3091036" cy="393707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noAutofit/>
          </a:bodyPr>
          <a:lstStyle/>
          <a:p>
            <a:pPr defTabSz="685800" fontAlgn="auto">
              <a:spcBef>
                <a:spcPts val="0"/>
              </a:spcBef>
              <a:spcAft>
                <a:spcPts val="0"/>
              </a:spcAft>
            </a:pPr>
            <a:r>
              <a:rPr lang="en-US" sz="1400" b="1" dirty="0"/>
              <a:t>Approved Claims – EPA-registered label</a:t>
            </a:r>
          </a:p>
          <a:p>
            <a:pPr defTabSz="685800" fontAlgn="auto">
              <a:spcBef>
                <a:spcPts val="0"/>
              </a:spcBef>
              <a:spcAft>
                <a:spcPts val="0"/>
              </a:spcAft>
            </a:pPr>
            <a:r>
              <a:rPr lang="en-US" sz="1400" b="1" dirty="0"/>
              <a:t> </a:t>
            </a:r>
            <a:endParaRPr lang="en-US" sz="1400" dirty="0"/>
          </a:p>
          <a:p>
            <a:pPr marL="457200" indent="-457200">
              <a:spcAft>
                <a:spcPts val="800"/>
              </a:spcAft>
              <a:buFont typeface="+mj-lt"/>
              <a:buAutoNum type="arabicPeriod"/>
            </a:pPr>
            <a:r>
              <a:rPr lang="en-US" sz="1500" dirty="0"/>
              <a:t>Kills 99.9% of microbes </a:t>
            </a:r>
            <a:r>
              <a:rPr lang="en-US" sz="1500" b="1" dirty="0"/>
              <a:t>as it cleans </a:t>
            </a:r>
            <a:r>
              <a:rPr lang="en-US" sz="1500" dirty="0"/>
              <a:t>in 3 minutes, kills bacteria in 2 minutes! </a:t>
            </a:r>
          </a:p>
          <a:p>
            <a:pPr marL="457200" indent="-457200">
              <a:spcAft>
                <a:spcPts val="800"/>
              </a:spcAft>
              <a:buFont typeface="+mj-lt"/>
              <a:buAutoNum type="arabicPeriod"/>
            </a:pPr>
            <a:r>
              <a:rPr lang="en-US" sz="1500" dirty="0"/>
              <a:t>A one-step disinfectant-cleaner</a:t>
            </a:r>
          </a:p>
          <a:p>
            <a:pPr marL="457200" indent="-457200">
              <a:spcAft>
                <a:spcPts val="800"/>
              </a:spcAft>
              <a:buFont typeface="+mj-lt"/>
              <a:buAutoNum type="arabicPeriod"/>
            </a:pPr>
            <a:r>
              <a:rPr lang="en-US" sz="1500" b="1" dirty="0"/>
              <a:t>Botanically</a:t>
            </a:r>
            <a:r>
              <a:rPr lang="en-US" sz="1500" dirty="0"/>
              <a:t> derived active ingredient</a:t>
            </a:r>
          </a:p>
          <a:p>
            <a:pPr marL="457200" indent="-457200">
              <a:spcAft>
                <a:spcPts val="800"/>
              </a:spcAft>
              <a:buFont typeface="+mj-lt"/>
              <a:buAutoNum type="arabicPeriod"/>
            </a:pPr>
            <a:r>
              <a:rPr lang="en-US" sz="1500" dirty="0"/>
              <a:t>An </a:t>
            </a:r>
            <a:r>
              <a:rPr lang="en-US" sz="1500" b="1" dirty="0"/>
              <a:t>essential oil </a:t>
            </a:r>
            <a:r>
              <a:rPr lang="en-US" sz="1500" dirty="0"/>
              <a:t>technology</a:t>
            </a:r>
          </a:p>
          <a:p>
            <a:pPr marL="457200" indent="-457200">
              <a:spcAft>
                <a:spcPts val="800"/>
              </a:spcAft>
              <a:buFont typeface="+mj-lt"/>
              <a:buAutoNum type="arabicPeriod"/>
            </a:pPr>
            <a:r>
              <a:rPr lang="en-US" sz="1500" dirty="0"/>
              <a:t>Contains no bleach, no phosphate</a:t>
            </a:r>
          </a:p>
          <a:p>
            <a:pPr marL="457200" indent="-457200">
              <a:spcAft>
                <a:spcPts val="800"/>
              </a:spcAft>
              <a:buFont typeface="+mj-lt"/>
              <a:buAutoNum type="arabicPeriod"/>
            </a:pPr>
            <a:r>
              <a:rPr lang="en-US" sz="1500" dirty="0"/>
              <a:t>A non abrasive formula </a:t>
            </a:r>
          </a:p>
          <a:p>
            <a:pPr marL="457200" indent="-457200">
              <a:spcAft>
                <a:spcPts val="800"/>
              </a:spcAft>
              <a:buFont typeface="+mj-lt"/>
              <a:buAutoNum type="arabicPeriod"/>
            </a:pPr>
            <a:r>
              <a:rPr lang="en-US" sz="1500" dirty="0"/>
              <a:t>Thyme for change…  Cuts Cleaning Thyme!</a:t>
            </a:r>
          </a:p>
          <a:p>
            <a:pPr marL="457200" indent="-457200">
              <a:buFont typeface="+mj-lt"/>
              <a:buAutoNum type="arabicPeriod"/>
            </a:pPr>
            <a:endParaRPr lang="en-US" sz="1400" dirty="0"/>
          </a:p>
          <a:p>
            <a:pPr marL="457200" indent="-457200">
              <a:buFont typeface="+mj-lt"/>
              <a:buAutoNum type="arabicPeriod"/>
            </a:pPr>
            <a:endParaRPr lang="en-US" sz="1400" dirty="0"/>
          </a:p>
        </p:txBody>
      </p:sp>
      <p:sp>
        <p:nvSpPr>
          <p:cNvPr id="7" name="Rectangle 6"/>
          <p:cNvSpPr/>
          <p:nvPr/>
        </p:nvSpPr>
        <p:spPr>
          <a:xfrm>
            <a:off x="3314700" y="4789677"/>
            <a:ext cx="5829300" cy="738664"/>
          </a:xfrm>
          <a:prstGeom prst="rect">
            <a:avLst/>
          </a:prstGeom>
        </p:spPr>
        <p:txBody>
          <a:bodyPr wrap="square">
            <a:spAutoFit/>
          </a:bodyPr>
          <a:lstStyle/>
          <a:p>
            <a:pPr marL="457200" lvl="0" indent="-457200" defTabSz="685800">
              <a:buFont typeface="Wingdings" pitchFamily="2" charset="2"/>
              <a:buChar char="ü"/>
            </a:pPr>
            <a:r>
              <a:rPr lang="en-US" sz="1400" b="1">
                <a:solidFill>
                  <a:prstClr val="black"/>
                </a:solidFill>
              </a:rPr>
              <a:t>No signal word or précautionner statement </a:t>
            </a:r>
            <a:r>
              <a:rPr lang="en-US" sz="1400">
                <a:solidFill>
                  <a:prstClr val="black"/>
                </a:solidFill>
              </a:rPr>
              <a:t>needed on the label !</a:t>
            </a:r>
            <a:endParaRPr lang="en-US" sz="1400" b="1">
              <a:solidFill>
                <a:prstClr val="black"/>
              </a:solidFill>
            </a:endParaRPr>
          </a:p>
          <a:p>
            <a:pPr marL="457200" lvl="0" indent="-457200" defTabSz="685800">
              <a:buFont typeface="Wingdings" pitchFamily="2" charset="2"/>
              <a:buChar char="ü"/>
            </a:pPr>
            <a:r>
              <a:rPr lang="en-US" sz="1400" b="1">
                <a:solidFill>
                  <a:prstClr val="black"/>
                </a:solidFill>
              </a:rPr>
              <a:t>Safe </a:t>
            </a:r>
            <a:r>
              <a:rPr lang="en-US" sz="1400">
                <a:solidFill>
                  <a:prstClr val="black"/>
                </a:solidFill>
              </a:rPr>
              <a:t>for surfaces </a:t>
            </a:r>
            <a:r>
              <a:rPr lang="en-US" sz="1400" b="1">
                <a:solidFill>
                  <a:prstClr val="black"/>
                </a:solidFill>
              </a:rPr>
              <a:t>- Non corrosive </a:t>
            </a:r>
            <a:r>
              <a:rPr lang="en-US" sz="1400">
                <a:solidFill>
                  <a:prstClr val="black"/>
                </a:solidFill>
              </a:rPr>
              <a:t>on surfaces - </a:t>
            </a:r>
            <a:r>
              <a:rPr lang="en-US" sz="1400" b="1">
                <a:solidFill>
                  <a:prstClr val="black"/>
                </a:solidFill>
              </a:rPr>
              <a:t>Will not scratch </a:t>
            </a:r>
            <a:r>
              <a:rPr lang="en-US" sz="1400">
                <a:solidFill>
                  <a:prstClr val="black"/>
                </a:solidFill>
              </a:rPr>
              <a:t>surfaces</a:t>
            </a:r>
          </a:p>
          <a:p>
            <a:pPr marL="457200" lvl="0" indent="-457200" defTabSz="685800">
              <a:buFont typeface="Wingdings" pitchFamily="2" charset="2"/>
              <a:buChar char="ü"/>
            </a:pPr>
            <a:r>
              <a:rPr lang="en-US" sz="1400">
                <a:solidFill>
                  <a:prstClr val="black"/>
                </a:solidFill>
              </a:rPr>
              <a:t>An EPA-registered product, with  proven efficacy!</a:t>
            </a:r>
          </a:p>
        </p:txBody>
      </p:sp>
      <p:sp>
        <p:nvSpPr>
          <p:cNvPr id="8" name="Rectangle 7"/>
          <p:cNvSpPr/>
          <p:nvPr/>
        </p:nvSpPr>
        <p:spPr>
          <a:xfrm>
            <a:off x="253675" y="958865"/>
            <a:ext cx="6108595" cy="461665"/>
          </a:xfrm>
          <a:prstGeom prst="rect">
            <a:avLst/>
          </a:prstGeom>
        </p:spPr>
        <p:txBody>
          <a:bodyPr wrap="none">
            <a:spAutoFit/>
          </a:bodyPr>
          <a:lstStyle/>
          <a:p>
            <a:r>
              <a:rPr lang="en-US" sz="2400" b="1"/>
              <a:t>Thymox is commercialized in the retail channel</a:t>
            </a:r>
          </a:p>
        </p:txBody>
      </p:sp>
      <p:sp>
        <p:nvSpPr>
          <p:cNvPr id="9" name="Rectangle 8">
            <a:extLst>
              <a:ext uri="{FF2B5EF4-FFF2-40B4-BE49-F238E27FC236}">
                <a16:creationId xmlns:a16="http://schemas.microsoft.com/office/drawing/2014/main" id="{F326017B-28F9-4C0E-960E-22D2B564938F}"/>
              </a:ext>
            </a:extLst>
          </p:cNvPr>
          <p:cNvSpPr/>
          <p:nvPr>
            <p:custDataLst>
              <p:tags r:id="rId1"/>
            </p:custDataLst>
          </p:nvPr>
        </p:nvSpPr>
        <p:spPr>
          <a:xfrm>
            <a:off x="619054" y="249594"/>
            <a:ext cx="1150128" cy="3683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b="1" cap="all" dirty="0"/>
              <a:t>Retail</a:t>
            </a:r>
          </a:p>
        </p:txBody>
      </p:sp>
    </p:spTree>
    <p:extLst>
      <p:ext uri="{BB962C8B-B14F-4D97-AF65-F5344CB8AC3E}">
        <p14:creationId xmlns:p14="http://schemas.microsoft.com/office/powerpoint/2010/main" val="726845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1668D15-7907-4207-B216-CF86A02E1252}"/>
              </a:ext>
            </a:extLst>
          </p:cNvPr>
          <p:cNvSpPr txBox="1"/>
          <p:nvPr/>
        </p:nvSpPr>
        <p:spPr>
          <a:xfrm>
            <a:off x="1887588" y="2162697"/>
            <a:ext cx="5288190" cy="1354217"/>
          </a:xfrm>
          <a:prstGeom prst="rect">
            <a:avLst/>
          </a:prstGeom>
          <a:noFill/>
        </p:spPr>
        <p:txBody>
          <a:bodyPr wrap="square" rtlCol="0">
            <a:spAutoFit/>
          </a:bodyPr>
          <a:lstStyle>
            <a:defPPr>
              <a:defRPr lang="en-US"/>
            </a:defPPr>
            <a:lvl1pPr>
              <a:defRPr sz="4800" cap="all">
                <a:solidFill>
                  <a:schemeClr val="tx1">
                    <a:lumMod val="65000"/>
                    <a:lumOff val="35000"/>
                  </a:schemeClr>
                </a:solidFill>
              </a:defRPr>
            </a:lvl1pPr>
          </a:lstStyle>
          <a:p>
            <a:pPr algn="ctr"/>
            <a:r>
              <a:rPr lang="fr-CA" sz="4400" dirty="0"/>
              <a:t>Business Unit</a:t>
            </a:r>
          </a:p>
          <a:p>
            <a:pPr algn="ctr"/>
            <a:r>
              <a:rPr lang="fr-CA" sz="3800" b="1" dirty="0">
                <a:solidFill>
                  <a:schemeClr val="tx1">
                    <a:lumMod val="85000"/>
                    <a:lumOff val="15000"/>
                  </a:schemeClr>
                </a:solidFill>
              </a:rPr>
              <a:t>Animal </a:t>
            </a:r>
            <a:r>
              <a:rPr lang="fr-CA" sz="3800" b="1" dirty="0" err="1">
                <a:solidFill>
                  <a:schemeClr val="tx1">
                    <a:lumMod val="85000"/>
                    <a:lumOff val="15000"/>
                  </a:schemeClr>
                </a:solidFill>
              </a:rPr>
              <a:t>health</a:t>
            </a:r>
            <a:endParaRPr lang="en-CA" sz="3800" b="1" dirty="0">
              <a:solidFill>
                <a:schemeClr val="tx1">
                  <a:lumMod val="85000"/>
                  <a:lumOff val="15000"/>
                </a:schemeClr>
              </a:solidFill>
            </a:endParaRPr>
          </a:p>
        </p:txBody>
      </p:sp>
      <p:sp>
        <p:nvSpPr>
          <p:cNvPr id="5" name="Rectangle 4">
            <a:extLst>
              <a:ext uri="{FF2B5EF4-FFF2-40B4-BE49-F238E27FC236}">
                <a16:creationId xmlns:a16="http://schemas.microsoft.com/office/drawing/2014/main" id="{40260AA8-9F4A-4C3C-80CA-74730A0FBBE6}"/>
              </a:ext>
            </a:extLst>
          </p:cNvPr>
          <p:cNvSpPr/>
          <p:nvPr/>
        </p:nvSpPr>
        <p:spPr>
          <a:xfrm>
            <a:off x="1810327" y="2162697"/>
            <a:ext cx="5442713" cy="1446549"/>
          </a:xfrm>
          <a:prstGeom prst="rect">
            <a:avLst/>
          </a:prstGeom>
          <a:noFill/>
          <a:ln w="57150">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757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ChangeArrowheads="1"/>
          </p:cNvSpPr>
          <p:nvPr>
            <p:custDataLst>
              <p:tags r:id="rId1"/>
            </p:custDataLst>
          </p:nvPr>
        </p:nvSpPr>
        <p:spPr bwMode="auto">
          <a:xfrm>
            <a:off x="3739192" y="827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Espace réservé du numéro de diapositive 8">
            <a:extLst>
              <a:ext uri="{FF2B5EF4-FFF2-40B4-BE49-F238E27FC236}">
                <a16:creationId xmlns:a16="http://schemas.microsoft.com/office/drawing/2014/main" id="{459306D8-DD5B-46A0-8B86-885F089916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6AC43D-16A8-45AA-8AA8-D6EA182057DF}" type="slidenum">
              <a:rPr kumimoji="0" lang="en-US"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ZoneTexte 1">
            <a:extLst>
              <a:ext uri="{FF2B5EF4-FFF2-40B4-BE49-F238E27FC236}">
                <a16:creationId xmlns:a16="http://schemas.microsoft.com/office/drawing/2014/main" id="{59BBC688-844F-4BF9-8FD2-847FBC2E58CB}"/>
              </a:ext>
            </a:extLst>
          </p:cNvPr>
          <p:cNvSpPr txBox="1"/>
          <p:nvPr/>
        </p:nvSpPr>
        <p:spPr>
          <a:xfrm>
            <a:off x="279155" y="1165887"/>
            <a:ext cx="8495568" cy="3960027"/>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Worldwide, a </a:t>
            </a:r>
            <a:r>
              <a:rPr kumimoji="0" lang="en-US" sz="1700" b="1" i="0" u="none" strike="noStrike" kern="1200" cap="none" spc="0" normalizeH="0" baseline="0" noProof="0" dirty="0">
                <a:ln>
                  <a:noFill/>
                </a:ln>
                <a:solidFill>
                  <a:prstClr val="black"/>
                </a:solidFill>
                <a:effectLst/>
                <a:uLnTx/>
                <a:uFillTx/>
                <a:latin typeface="Calibri"/>
                <a:ea typeface="+mn-ea"/>
                <a:cs typeface="+mn-cs"/>
              </a:rPr>
              <a:t>consolidation</a:t>
            </a:r>
            <a:r>
              <a:rPr kumimoji="0" lang="en-US" sz="1700" b="0" i="0" u="none" strike="noStrike" kern="1200" cap="none" spc="0" normalizeH="0" baseline="0" noProof="0" dirty="0">
                <a:ln>
                  <a:noFill/>
                </a:ln>
                <a:solidFill>
                  <a:prstClr val="black"/>
                </a:solidFill>
                <a:effectLst/>
                <a:uLnTx/>
                <a:uFillTx/>
                <a:latin typeface="Calibri"/>
                <a:ea typeface="+mn-ea"/>
                <a:cs typeface="+mn-cs"/>
              </a:rPr>
              <a:t> of dairy farms is happening.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a:ea typeface="+mn-ea"/>
                <a:cs typeface="+mn-cs"/>
              </a:rPr>
              <a:t>Depreciated farm-gate prices </a:t>
            </a:r>
            <a:r>
              <a:rPr kumimoji="0" lang="en-US" sz="1700" b="0" i="0" u="none" strike="noStrike" kern="1200" cap="none" spc="0" normalizeH="0" baseline="0" noProof="0" dirty="0">
                <a:ln>
                  <a:noFill/>
                </a:ln>
                <a:solidFill>
                  <a:prstClr val="black"/>
                </a:solidFill>
                <a:effectLst/>
                <a:uLnTx/>
                <a:uFillTx/>
                <a:latin typeface="Calibri"/>
                <a:ea typeface="+mn-ea"/>
                <a:cs typeface="+mn-cs"/>
              </a:rPr>
              <a:t>for milk have now been the norm in the West for several years, putting more pressure on farms to be as efficient as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Farms that are larger, progressive and </a:t>
            </a:r>
            <a:r>
              <a:rPr kumimoji="0" lang="en-US" sz="1700" b="1" i="0" u="none" strike="noStrike" kern="1200" cap="none" spc="0" normalizeH="0" baseline="0" noProof="0" dirty="0">
                <a:ln>
                  <a:noFill/>
                </a:ln>
                <a:solidFill>
                  <a:prstClr val="black"/>
                </a:solidFill>
                <a:effectLst/>
                <a:uLnTx/>
                <a:uFillTx/>
                <a:latin typeface="Calibri"/>
                <a:ea typeface="+mn-ea"/>
                <a:cs typeface="+mn-cs"/>
              </a:rPr>
              <a:t>pro-active</a:t>
            </a:r>
            <a:r>
              <a:rPr kumimoji="0" lang="en-US" sz="1700" b="0" i="0" u="none" strike="noStrike" kern="1200" cap="none" spc="0" normalizeH="0" baseline="0" noProof="0" dirty="0">
                <a:ln>
                  <a:noFill/>
                </a:ln>
                <a:solidFill>
                  <a:prstClr val="black"/>
                </a:solidFill>
                <a:effectLst/>
                <a:uLnTx/>
                <a:uFillTx/>
                <a:latin typeface="Calibri"/>
                <a:ea typeface="+mn-ea"/>
                <a:cs typeface="+mn-cs"/>
              </a:rPr>
              <a:t> in the fields of cow comfort, genetics nutrition and lameness generally fare better. These farms pay close attention to lameness and establish programs to address it, including footbaths.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05C80512-F460-4F24-B4AE-7A0F73C50391}"/>
              </a:ext>
            </a:extLst>
          </p:cNvPr>
          <p:cNvSpPr txBox="1"/>
          <p:nvPr/>
        </p:nvSpPr>
        <p:spPr>
          <a:xfrm>
            <a:off x="279155" y="3675664"/>
            <a:ext cx="5180868" cy="1761328"/>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Crop land productivity is essential to farmers, yet the most widely used footbath chemical, copper sulfate, will lead to </a:t>
            </a:r>
            <a:r>
              <a:rPr kumimoji="0" lang="en-US" sz="1700" b="1" i="0" u="none" strike="noStrike" kern="1200" cap="none" spc="0" normalizeH="0" baseline="0" noProof="0" dirty="0">
                <a:ln>
                  <a:noFill/>
                </a:ln>
                <a:solidFill>
                  <a:prstClr val="black"/>
                </a:solidFill>
                <a:effectLst/>
                <a:uLnTx/>
                <a:uFillTx/>
                <a:latin typeface="Calibri"/>
                <a:ea typeface="+mn-ea"/>
                <a:cs typeface="+mn-cs"/>
              </a:rPr>
              <a:t>devastating</a:t>
            </a:r>
            <a:r>
              <a:rPr kumimoji="0" lang="en-US" sz="1700" b="0" i="0" u="none" strike="noStrike" kern="1200" cap="none" spc="0" normalizeH="0" baseline="0" noProof="0" dirty="0">
                <a:ln>
                  <a:noFill/>
                </a:ln>
                <a:solidFill>
                  <a:prstClr val="black"/>
                </a:solidFill>
                <a:effectLst/>
                <a:uLnTx/>
                <a:uFillTx/>
                <a:latin typeface="Calibri"/>
                <a:ea typeface="+mn-ea"/>
                <a:cs typeface="+mn-cs"/>
              </a:rPr>
              <a:t> effects on yields.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Antibiotics use on farms is getting more </a:t>
            </a:r>
            <a:r>
              <a:rPr kumimoji="0" lang="en-US" sz="1700" b="1" i="0" u="none" strike="noStrike" kern="1200" cap="none" spc="0" normalizeH="0" baseline="0" noProof="0" dirty="0">
                <a:ln>
                  <a:noFill/>
                </a:ln>
                <a:solidFill>
                  <a:prstClr val="black"/>
                </a:solidFill>
                <a:effectLst/>
                <a:uLnTx/>
                <a:uFillTx/>
                <a:latin typeface="Calibri"/>
                <a:ea typeface="+mn-ea"/>
                <a:cs typeface="+mn-cs"/>
              </a:rPr>
              <a:t>scrutinized</a:t>
            </a:r>
            <a:r>
              <a:rPr kumimoji="0" lang="en-US" sz="1700" b="0" i="0" u="none" strike="noStrike" kern="1200" cap="none" spc="0" normalizeH="0" baseline="0" noProof="0" dirty="0">
                <a:ln>
                  <a:noFill/>
                </a:ln>
                <a:solidFill>
                  <a:prstClr val="black"/>
                </a:solidFill>
                <a:effectLst/>
                <a:uLnTx/>
                <a:uFillTx/>
                <a:latin typeface="Calibri"/>
                <a:ea typeface="+mn-ea"/>
                <a:cs typeface="+mn-cs"/>
              </a:rPr>
              <a:t> every year, which limits treatment options.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As a result: both </a:t>
            </a:r>
            <a:r>
              <a:rPr kumimoji="0" lang="en-US" sz="1700" b="1" i="0" u="none" strike="noStrike" kern="1200" cap="none" spc="0" normalizeH="0" baseline="0" noProof="0" dirty="0">
                <a:ln>
                  <a:noFill/>
                </a:ln>
                <a:solidFill>
                  <a:prstClr val="black"/>
                </a:solidFill>
                <a:effectLst/>
                <a:uLnTx/>
                <a:uFillTx/>
                <a:latin typeface="Calibri"/>
                <a:ea typeface="+mn-ea"/>
                <a:cs typeface="+mn-cs"/>
              </a:rPr>
              <a:t>prevention and treatment </a:t>
            </a:r>
            <a:r>
              <a:rPr kumimoji="0" lang="en-US" sz="1700" b="0" i="0" u="none" strike="noStrike" kern="1200" cap="none" spc="0" normalizeH="0" baseline="0" noProof="0" dirty="0">
                <a:ln>
                  <a:noFill/>
                </a:ln>
                <a:solidFill>
                  <a:prstClr val="black"/>
                </a:solidFill>
                <a:effectLst/>
                <a:uLnTx/>
                <a:uFillTx/>
                <a:latin typeface="Calibri"/>
                <a:ea typeface="+mn-ea"/>
                <a:cs typeface="+mn-cs"/>
              </a:rPr>
              <a:t>of lameness are facing significant challenges.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26C26E8B-2B5E-487F-9160-0FA29523E3A3}"/>
              </a:ext>
            </a:extLst>
          </p:cNvPr>
          <p:cNvSpPr txBox="1"/>
          <p:nvPr/>
        </p:nvSpPr>
        <p:spPr>
          <a:xfrm>
            <a:off x="640799" y="286040"/>
            <a:ext cx="4323087" cy="3683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defPPr>
              <a:defRPr lang="en-US"/>
            </a:defPPr>
            <a:lvl1pPr algn="ctr" defTabSz="914400">
              <a:lnSpc>
                <a:spcPct val="150000"/>
              </a:lnSpc>
              <a:defRPr sz="1700" b="1" cap="all"/>
            </a:lvl1pPr>
          </a:lstStyle>
          <a:p>
            <a:r>
              <a:rPr lang="fr-CA" dirty="0" err="1"/>
              <a:t>Dairy</a:t>
            </a:r>
            <a:r>
              <a:rPr lang="fr-CA" dirty="0"/>
              <a:t> segment: A </a:t>
            </a:r>
            <a:r>
              <a:rPr lang="fr-CA" dirty="0" err="1"/>
              <a:t>Changing</a:t>
            </a:r>
            <a:r>
              <a:rPr lang="fr-CA" dirty="0"/>
              <a:t> </a:t>
            </a:r>
            <a:r>
              <a:rPr lang="fr-CA" dirty="0" err="1"/>
              <a:t>Environment</a:t>
            </a:r>
            <a:endParaRPr lang="en-CA" dirty="0"/>
          </a:p>
        </p:txBody>
      </p:sp>
      <p:pic>
        <p:nvPicPr>
          <p:cNvPr id="5" name="Image 4"/>
          <p:cNvPicPr>
            <a:picLocks noChangeAspect="1"/>
          </p:cNvPicPr>
          <p:nvPr/>
        </p:nvPicPr>
        <p:blipFill>
          <a:blip r:embed="rId3"/>
          <a:stretch>
            <a:fillRect/>
          </a:stretch>
        </p:blipFill>
        <p:spPr>
          <a:xfrm>
            <a:off x="5460023" y="3675664"/>
            <a:ext cx="3683977" cy="2145782"/>
          </a:xfrm>
          <a:prstGeom prst="rect">
            <a:avLst/>
          </a:prstGeom>
        </p:spPr>
      </p:pic>
    </p:spTree>
    <p:extLst>
      <p:ext uri="{BB962C8B-B14F-4D97-AF65-F5344CB8AC3E}">
        <p14:creationId xmlns:p14="http://schemas.microsoft.com/office/powerpoint/2010/main" val="3342368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ChangeArrowheads="1"/>
          </p:cNvSpPr>
          <p:nvPr>
            <p:custDataLst>
              <p:tags r:id="rId1"/>
            </p:custDataLst>
          </p:nvPr>
        </p:nvSpPr>
        <p:spPr bwMode="auto">
          <a:xfrm>
            <a:off x="3739192" y="8894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Espace réservé du numéro de diapositive 8">
            <a:extLst>
              <a:ext uri="{FF2B5EF4-FFF2-40B4-BE49-F238E27FC236}">
                <a16:creationId xmlns:a16="http://schemas.microsoft.com/office/drawing/2014/main" id="{459306D8-DD5B-46A0-8B86-885F089916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6AC43D-16A8-45AA-8AA8-D6EA182057DF}" type="slidenum">
              <a:rPr kumimoji="0" lang="en-US"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ZoneTexte 1">
            <a:extLst>
              <a:ext uri="{FF2B5EF4-FFF2-40B4-BE49-F238E27FC236}">
                <a16:creationId xmlns:a16="http://schemas.microsoft.com/office/drawing/2014/main" id="{59BBC688-844F-4BF9-8FD2-847FBC2E58CB}"/>
              </a:ext>
            </a:extLst>
          </p:cNvPr>
          <p:cNvSpPr txBox="1"/>
          <p:nvPr/>
        </p:nvSpPr>
        <p:spPr>
          <a:xfrm>
            <a:off x="279155" y="1201509"/>
            <a:ext cx="8258176" cy="1497416"/>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Thymox line of hoof care options bridges the gap between the farmers’ needs for: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Effective lameness prevention and treatment </a:t>
            </a:r>
          </a:p>
          <a:p>
            <a:pPr marL="285750" marR="0" lvl="0" indent="-285750" algn="l" defTabSz="457200" rtl="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Products that are safe for users, animals and environment</a:t>
            </a:r>
          </a:p>
          <a:p>
            <a:pPr marL="285750" marR="0" lvl="0" indent="-285750" algn="l" defTabSz="457200" rtl="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Convenience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26C26E8B-2B5E-487F-9160-0FA29523E3A3}"/>
              </a:ext>
            </a:extLst>
          </p:cNvPr>
          <p:cNvSpPr txBox="1"/>
          <p:nvPr/>
        </p:nvSpPr>
        <p:spPr>
          <a:xfrm>
            <a:off x="279155" y="266875"/>
            <a:ext cx="2731524" cy="3683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defPPr>
              <a:defRPr lang="en-US"/>
            </a:defPPr>
            <a:lvl1pPr algn="ctr" defTabSz="914400">
              <a:lnSpc>
                <a:spcPct val="150000"/>
              </a:lnSpc>
              <a:defRPr sz="1700" b="1" cap="all"/>
            </a:lvl1pPr>
          </a:lstStyle>
          <a:p>
            <a:r>
              <a:rPr lang="fr-CA" dirty="0" err="1"/>
              <a:t>Dairy</a:t>
            </a:r>
            <a:r>
              <a:rPr lang="fr-CA" dirty="0"/>
              <a:t> segment: </a:t>
            </a:r>
            <a:r>
              <a:rPr lang="fr-CA" dirty="0" err="1"/>
              <a:t>our</a:t>
            </a:r>
            <a:r>
              <a:rPr lang="fr-CA" dirty="0"/>
              <a:t> </a:t>
            </a:r>
            <a:r>
              <a:rPr lang="fr-CA" dirty="0" err="1"/>
              <a:t>offer</a:t>
            </a:r>
            <a:r>
              <a:rPr lang="fr-CA" dirty="0"/>
              <a:t> </a:t>
            </a:r>
            <a:endParaRPr lang="en-CA" dirty="0"/>
          </a:p>
        </p:txBody>
      </p:sp>
      <p:sp>
        <p:nvSpPr>
          <p:cNvPr id="8" name="ZoneTexte 7">
            <a:extLst>
              <a:ext uri="{FF2B5EF4-FFF2-40B4-BE49-F238E27FC236}">
                <a16:creationId xmlns:a16="http://schemas.microsoft.com/office/drawing/2014/main" id="{59BBC688-844F-4BF9-8FD2-847FBC2E58CB}"/>
              </a:ext>
            </a:extLst>
          </p:cNvPr>
          <p:cNvSpPr txBox="1"/>
          <p:nvPr/>
        </p:nvSpPr>
        <p:spPr>
          <a:xfrm>
            <a:off x="279155" y="2848601"/>
            <a:ext cx="8258176" cy="3098109"/>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products are: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Backed by a significant amount of science-based, comparative studies demonstrating their efficacy</a:t>
            </a:r>
          </a:p>
          <a:p>
            <a:pPr marL="285750" marR="0" lvl="0" indent="-285750" algn="l" defTabSz="457200" rtl="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Price-competitive vs copper sulfate</a:t>
            </a:r>
          </a:p>
          <a:p>
            <a:pPr marL="285750" marR="0" lvl="0" indent="-285750" algn="l" defTabSz="457200" rtl="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Easy and safe to handle liquids</a:t>
            </a:r>
          </a:p>
          <a:p>
            <a:pPr marL="285750" marR="0" lvl="0" indent="-285750" algn="l" defTabSz="457200" rtl="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Biodegradable</a:t>
            </a:r>
          </a:p>
          <a:p>
            <a:pPr marL="285750" marR="0" lvl="0" indent="-285750" algn="l" defTabSz="457200" rtl="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Non-antibiotics chemistries</a:t>
            </a:r>
          </a:p>
          <a:p>
            <a:pPr marR="0" lvl="0" algn="l" defTabSz="457200" rtl="0" eaLnBrk="1" fontAlgn="auto" latinLnBrk="0" hangingPunct="1">
              <a:lnSpc>
                <a:spcPct val="100000"/>
              </a:lnSpc>
              <a:spcBef>
                <a:spcPts val="0"/>
              </a:spcBef>
              <a:spcAft>
                <a:spcPts val="0"/>
              </a:spcAft>
              <a:buClrTx/>
              <a:buSzPct val="85000"/>
              <a:tabLst/>
              <a:defRPr/>
            </a:pPr>
            <a:endParaRPr lang="en-US" dirty="0">
              <a:solidFill>
                <a:prstClr val="black"/>
              </a:solidFill>
              <a:latin typeface="Calibri"/>
            </a:endParaRPr>
          </a:p>
          <a:p>
            <a:pPr marL="285750" marR="0" lvl="0" indent="-285750" algn="l" defTabSz="457200" rtl="0" eaLnBrk="1" fontAlgn="auto" latinLnBrk="0" hangingPunct="1">
              <a:lnSpc>
                <a:spcPct val="100000"/>
              </a:lnSpc>
              <a:spcBef>
                <a:spcPts val="0"/>
              </a:spcBef>
              <a:spcAft>
                <a:spcPts val="0"/>
              </a:spcAft>
              <a:buClrTx/>
              <a:buSzPct val="85000"/>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324" y="2848601"/>
            <a:ext cx="1716027" cy="499873"/>
          </a:xfrm>
          <a:prstGeom prst="rect">
            <a:avLst/>
          </a:prstGeom>
        </p:spPr>
      </p:pic>
      <p:pic>
        <p:nvPicPr>
          <p:cNvPr id="10" name="Image 9" descr="Une image contenant objet, horloge&#10;&#10;Description générée automatiquement">
            <a:extLst>
              <a:ext uri="{FF2B5EF4-FFF2-40B4-BE49-F238E27FC236}">
                <a16:creationId xmlns:a16="http://schemas.microsoft.com/office/drawing/2014/main" id="{B061FA68-4CBC-4DB4-82BC-E33F2D9DE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987" y="5314025"/>
            <a:ext cx="1194422" cy="347931"/>
          </a:xfrm>
          <a:prstGeom prst="rect">
            <a:avLst/>
          </a:prstGeom>
        </p:spPr>
      </p:pic>
      <p:pic>
        <p:nvPicPr>
          <p:cNvPr id="12" name="Image 11" descr="Une image contenant objet, horloge&#10;&#10;Description générée automatiquement">
            <a:extLst>
              <a:ext uri="{FF2B5EF4-FFF2-40B4-BE49-F238E27FC236}">
                <a16:creationId xmlns:a16="http://schemas.microsoft.com/office/drawing/2014/main" id="{6DA5E3B5-F506-4F92-B035-1B32CE4FA4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342" y="5293261"/>
            <a:ext cx="1265703" cy="368695"/>
          </a:xfrm>
          <a:prstGeom prst="rect">
            <a:avLst/>
          </a:prstGeom>
        </p:spPr>
      </p:pic>
    </p:spTree>
    <p:extLst>
      <p:ext uri="{BB962C8B-B14F-4D97-AF65-F5344CB8AC3E}">
        <p14:creationId xmlns:p14="http://schemas.microsoft.com/office/powerpoint/2010/main" val="63158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0259B0-7358-4879-8974-23AD7AFC0392}"/>
              </a:ext>
            </a:extLst>
          </p:cNvPr>
          <p:cNvSpPr txBox="1"/>
          <p:nvPr/>
        </p:nvSpPr>
        <p:spPr>
          <a:xfrm>
            <a:off x="2698124" y="2248449"/>
            <a:ext cx="4897646" cy="3108543"/>
          </a:xfrm>
          <a:prstGeom prst="rect">
            <a:avLst/>
          </a:prstGeom>
          <a:noFill/>
        </p:spPr>
        <p:txBody>
          <a:bodyPr wrap="square" rtlCol="0">
            <a:spAutoFit/>
          </a:bodyPr>
          <a:lstStyle/>
          <a:p>
            <a:r>
              <a:rPr lang="en-US" b="1" dirty="0"/>
              <a:t>Part 1: Corporate presentation</a:t>
            </a:r>
          </a:p>
          <a:p>
            <a:pPr marL="171450" indent="-171450">
              <a:buFontTx/>
              <a:buChar char="-"/>
            </a:pPr>
            <a:endParaRPr lang="en-US" b="1" dirty="0"/>
          </a:p>
          <a:p>
            <a:r>
              <a:rPr lang="en-US" b="1" dirty="0"/>
              <a:t>Part 2: Technology</a:t>
            </a:r>
          </a:p>
          <a:p>
            <a:pPr marL="171450" indent="-171450">
              <a:buFontTx/>
              <a:buChar char="-"/>
            </a:pPr>
            <a:endParaRPr lang="en-US" b="1" dirty="0"/>
          </a:p>
          <a:p>
            <a:r>
              <a:rPr lang="en-US" b="1" dirty="0"/>
              <a:t>Part 3: Business Units</a:t>
            </a:r>
          </a:p>
          <a:p>
            <a:pPr marL="742950" lvl="1" indent="-285750">
              <a:buFont typeface="Wingdings" panose="05000000000000000000" pitchFamily="2" charset="2"/>
              <a:buChar char="§"/>
            </a:pPr>
            <a:r>
              <a:rPr lang="en-US" sz="1600" b="1" dirty="0">
                <a:solidFill>
                  <a:schemeClr val="tx1">
                    <a:lumMod val="75000"/>
                    <a:lumOff val="25000"/>
                  </a:schemeClr>
                </a:solidFill>
              </a:rPr>
              <a:t>Crop</a:t>
            </a:r>
          </a:p>
          <a:p>
            <a:pPr marL="742950" lvl="1" indent="-285750">
              <a:buFont typeface="Wingdings" panose="05000000000000000000" pitchFamily="2" charset="2"/>
              <a:buChar char="§"/>
            </a:pPr>
            <a:r>
              <a:rPr lang="en-US" sz="1600" b="1" dirty="0">
                <a:solidFill>
                  <a:schemeClr val="tx1">
                    <a:lumMod val="75000"/>
                    <a:lumOff val="25000"/>
                  </a:schemeClr>
                </a:solidFill>
              </a:rPr>
              <a:t>Surface</a:t>
            </a:r>
          </a:p>
          <a:p>
            <a:pPr marL="742950" lvl="1" indent="-285750">
              <a:buFont typeface="Wingdings" panose="05000000000000000000" pitchFamily="2" charset="2"/>
              <a:buChar char="§"/>
            </a:pPr>
            <a:r>
              <a:rPr lang="en-US" sz="1600" b="1" dirty="0">
                <a:solidFill>
                  <a:schemeClr val="tx1">
                    <a:lumMod val="75000"/>
                    <a:lumOff val="25000"/>
                  </a:schemeClr>
                </a:solidFill>
              </a:rPr>
              <a:t>Animal Health</a:t>
            </a:r>
          </a:p>
          <a:p>
            <a:pPr marL="628650" lvl="1" indent="-171450">
              <a:buFontTx/>
              <a:buChar char="-"/>
            </a:pPr>
            <a:endParaRPr lang="en-US" b="1" dirty="0"/>
          </a:p>
          <a:p>
            <a:pPr marL="628650" lvl="1" indent="-171450">
              <a:buFontTx/>
              <a:buChar char="-"/>
            </a:pPr>
            <a:endParaRPr lang="en-US" sz="1600" b="1" dirty="0"/>
          </a:p>
          <a:p>
            <a:pPr marL="628650" lvl="1" indent="-171450">
              <a:buFontTx/>
              <a:buChar char="-"/>
            </a:pPr>
            <a:endParaRPr lang="en-US" sz="1200" dirty="0"/>
          </a:p>
          <a:p>
            <a:pPr marL="628650" lvl="1" indent="-171450">
              <a:buFontTx/>
              <a:buChar char="-"/>
            </a:pPr>
            <a:endParaRPr lang="en-US" sz="1200" dirty="0"/>
          </a:p>
        </p:txBody>
      </p:sp>
      <p:sp>
        <p:nvSpPr>
          <p:cNvPr id="4" name="Rectangle 3">
            <a:extLst>
              <a:ext uri="{FF2B5EF4-FFF2-40B4-BE49-F238E27FC236}">
                <a16:creationId xmlns:a16="http://schemas.microsoft.com/office/drawing/2014/main" id="{1DEE73F6-F923-4C25-9702-3001712280C6}"/>
              </a:ext>
            </a:extLst>
          </p:cNvPr>
          <p:cNvSpPr/>
          <p:nvPr>
            <p:custDataLst>
              <p:tags r:id="rId1"/>
            </p:custDataLst>
          </p:nvPr>
        </p:nvSpPr>
        <p:spPr>
          <a:xfrm>
            <a:off x="639021" y="273054"/>
            <a:ext cx="1285574" cy="368300"/>
          </a:xfrm>
          <a:prstGeom prst="rect">
            <a:avLst/>
          </a:prstGeom>
          <a:solidFill>
            <a:schemeClr val="bg1">
              <a:lumMod val="85000"/>
            </a:schemeClr>
          </a:solidFill>
          <a:scene3d>
            <a:camera prst="orthographicFront"/>
            <a:lightRig rig="threePt" dir="t"/>
          </a:scene3d>
          <a:sp3d>
            <a:bevelT/>
          </a:sp3d>
        </p:spPr>
        <p:txBody>
          <a:bodyPr wrap="square" lIns="0" tIns="0" rIns="0" bIns="91440" anchor="b" anchorCtr="0">
            <a:noAutofit/>
            <a:sp3d extrusionH="57150">
              <a:bevelT w="82550" h="38100" prst="coolSlant"/>
            </a:sp3d>
          </a:bodyPr>
          <a:lstStyle/>
          <a:p>
            <a:pPr lvl="0" algn="ctr"/>
            <a:r>
              <a:rPr lang="en-US" altLang="fr-FR" sz="1500" b="1" dirty="0">
                <a:solidFill>
                  <a:schemeClr val="bg1">
                    <a:lumMod val="50000"/>
                  </a:schemeClr>
                </a:solidFill>
              </a:rPr>
              <a:t>Agenda</a:t>
            </a:r>
          </a:p>
        </p:txBody>
      </p:sp>
    </p:spTree>
    <p:extLst>
      <p:ext uri="{BB962C8B-B14F-4D97-AF65-F5344CB8AC3E}">
        <p14:creationId xmlns:p14="http://schemas.microsoft.com/office/powerpoint/2010/main" val="374238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EEA547-2099-42D0-A500-47333CEB91D8}"/>
              </a:ext>
            </a:extLst>
          </p:cNvPr>
          <p:cNvSpPr>
            <a:spLocks noGrp="1"/>
          </p:cNvSpPr>
          <p:nvPr>
            <p:ph type="sldNum" sz="quarter" idx="12"/>
          </p:nvPr>
        </p:nvSpPr>
        <p:spPr/>
        <p:txBody>
          <a:bodyPr/>
          <a:lstStyle/>
          <a:p>
            <a:fld id="{B76AC43D-16A8-45AA-8AA8-D6EA182057DF}" type="slidenum">
              <a:rPr lang="en-US" smtClean="0"/>
              <a:pPr/>
              <a:t>30</a:t>
            </a:fld>
            <a:endParaRPr lang="en-US" dirty="0"/>
          </a:p>
        </p:txBody>
      </p:sp>
      <p:sp>
        <p:nvSpPr>
          <p:cNvPr id="3" name="Rectangle 2">
            <a:extLst>
              <a:ext uri="{FF2B5EF4-FFF2-40B4-BE49-F238E27FC236}">
                <a16:creationId xmlns:a16="http://schemas.microsoft.com/office/drawing/2014/main" id="{FE1A792C-4E82-4320-AB4B-BAE4AF4C0030}"/>
              </a:ext>
            </a:extLst>
          </p:cNvPr>
          <p:cNvSpPr/>
          <p:nvPr>
            <p:custDataLst>
              <p:tags r:id="rId1"/>
            </p:custDataLst>
          </p:nvPr>
        </p:nvSpPr>
        <p:spPr>
          <a:xfrm>
            <a:off x="480191" y="192630"/>
            <a:ext cx="2630013"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fr-CA" sz="1700" b="1" cap="all" dirty="0" err="1"/>
              <a:t>Dairy</a:t>
            </a:r>
            <a:r>
              <a:rPr lang="fr-CA" sz="1700" b="1" cap="all" dirty="0"/>
              <a:t> segment-</a:t>
            </a:r>
            <a:r>
              <a:rPr lang="fr-CA" sz="1700" b="1" cap="all" dirty="0" err="1"/>
              <a:t>product</a:t>
            </a:r>
            <a:r>
              <a:rPr lang="fr-CA" sz="1700" b="1" cap="all" dirty="0"/>
              <a:t> </a:t>
            </a:r>
          </a:p>
        </p:txBody>
      </p:sp>
      <p:sp>
        <p:nvSpPr>
          <p:cNvPr id="4" name="Rectangle 3">
            <a:extLst>
              <a:ext uri="{FF2B5EF4-FFF2-40B4-BE49-F238E27FC236}">
                <a16:creationId xmlns:a16="http://schemas.microsoft.com/office/drawing/2014/main" id="{CEFEEF5D-BA81-42CE-A111-BE4675DD4695}"/>
              </a:ext>
            </a:extLst>
          </p:cNvPr>
          <p:cNvSpPr/>
          <p:nvPr/>
        </p:nvSpPr>
        <p:spPr>
          <a:xfrm>
            <a:off x="3027839" y="1093220"/>
            <a:ext cx="5939081" cy="830997"/>
          </a:xfrm>
          <a:prstGeom prst="rect">
            <a:avLst/>
          </a:prstGeom>
        </p:spPr>
        <p:txBody>
          <a:bodyPr wrap="square">
            <a:spAutoFit/>
          </a:bodyPr>
          <a:lstStyle/>
          <a:p>
            <a:pPr>
              <a:spcAft>
                <a:spcPts val="0"/>
              </a:spcAft>
            </a:pPr>
            <a:r>
              <a:rPr lang="en-CA" sz="1600" b="1" dirty="0" err="1">
                <a:latin typeface="Calibri" panose="020F0502020204030204" pitchFamily="34" charset="0"/>
                <a:ea typeface="Calibri" panose="020F0502020204030204" pitchFamily="34" charset="0"/>
              </a:rPr>
              <a:t>Thymox</a:t>
            </a:r>
            <a:r>
              <a:rPr lang="en-CA" sz="1600" b="1" dirty="0">
                <a:latin typeface="Calibri" panose="020F0502020204030204" pitchFamily="34" charset="0"/>
                <a:ea typeface="Calibri" panose="020F0502020204030204" pitchFamily="34" charset="0"/>
              </a:rPr>
              <a:t> Hoof Defender </a:t>
            </a:r>
            <a:r>
              <a:rPr lang="en-CA" sz="1600" dirty="0">
                <a:latin typeface="Calibri" panose="020F0502020204030204" pitchFamily="34" charset="0"/>
                <a:ea typeface="Calibri" panose="020F0502020204030204" pitchFamily="34" charset="0"/>
              </a:rPr>
              <a:t>is a wound dressing topical gel made to be used on Digital Dermatitis lesions. It can be applied instead of antibiotics.</a:t>
            </a:r>
          </a:p>
        </p:txBody>
      </p:sp>
      <p:pic>
        <p:nvPicPr>
          <p:cNvPr id="1026" name="Picture 2" descr="Image result for thymox hoff gel">
            <a:extLst>
              <a:ext uri="{FF2B5EF4-FFF2-40B4-BE49-F238E27FC236}">
                <a16:creationId xmlns:a16="http://schemas.microsoft.com/office/drawing/2014/main" id="{69D61480-084B-47BF-AEBA-2C92D4943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515" y="2705425"/>
            <a:ext cx="3779501" cy="31411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242B60B-F6FD-4C2A-89E6-3369D4CDF57E}"/>
              </a:ext>
            </a:extLst>
          </p:cNvPr>
          <p:cNvSpPr/>
          <p:nvPr/>
        </p:nvSpPr>
        <p:spPr>
          <a:xfrm>
            <a:off x="4642237" y="2112292"/>
            <a:ext cx="2710286" cy="3093154"/>
          </a:xfrm>
          <a:prstGeom prst="rect">
            <a:avLst/>
          </a:prstGeom>
        </p:spPr>
        <p:txBody>
          <a:bodyPr wrap="square">
            <a:spAutoFit/>
          </a:bodyPr>
          <a:lstStyle/>
          <a:p>
            <a:pPr marL="390525" lvl="3" indent="-342900">
              <a:buFont typeface="Wingdings" panose="05000000000000000000" pitchFamily="2" charset="2"/>
              <a:buChar char="§"/>
            </a:pPr>
            <a:r>
              <a:rPr lang="en-CA" sz="1500" dirty="0"/>
              <a:t>Accelerates healing process associated with Digital Dermatitis lesions</a:t>
            </a:r>
          </a:p>
          <a:p>
            <a:pPr marL="390525" lvl="3" indent="-342900">
              <a:buFont typeface="Wingdings" panose="05000000000000000000" pitchFamily="2" charset="2"/>
              <a:buChar char="§"/>
            </a:pPr>
            <a:endParaRPr lang="en-CA" sz="1500" dirty="0"/>
          </a:p>
          <a:p>
            <a:pPr marL="390525" lvl="3" indent="-342900">
              <a:buFont typeface="Wingdings" panose="05000000000000000000" pitchFamily="2" charset="2"/>
              <a:buChar char="§"/>
            </a:pPr>
            <a:r>
              <a:rPr lang="en-CA" sz="1500" dirty="0" err="1"/>
              <a:t>MoA</a:t>
            </a:r>
            <a:r>
              <a:rPr lang="en-CA" sz="1500" dirty="0"/>
              <a:t> is likely non-resistance inducing</a:t>
            </a:r>
          </a:p>
          <a:p>
            <a:pPr marL="390525" lvl="3" indent="-342900">
              <a:buFont typeface="Wingdings" panose="05000000000000000000" pitchFamily="2" charset="2"/>
              <a:buChar char="§"/>
            </a:pPr>
            <a:endParaRPr lang="en-CA" sz="1500" dirty="0"/>
          </a:p>
          <a:p>
            <a:pPr marL="390525" lvl="3" indent="-342900">
              <a:buFont typeface="Wingdings" panose="05000000000000000000" pitchFamily="2" charset="2"/>
              <a:buChar char="§"/>
            </a:pPr>
            <a:r>
              <a:rPr lang="en-CA" sz="1500" dirty="0"/>
              <a:t>May offer an alternative</a:t>
            </a:r>
          </a:p>
          <a:p>
            <a:pPr marL="431006" lvl="3" indent="-121444"/>
            <a:r>
              <a:rPr lang="en-CA" sz="1500" dirty="0"/>
              <a:t>	to current antibiotic</a:t>
            </a:r>
          </a:p>
          <a:p>
            <a:pPr marL="431006" lvl="3" indent="-121444"/>
            <a:endParaRPr lang="en-CA" sz="1500" dirty="0"/>
          </a:p>
          <a:p>
            <a:pPr marL="390525" lvl="3" indent="-342900">
              <a:buFont typeface="Wingdings" panose="05000000000000000000" pitchFamily="2" charset="2"/>
              <a:buChar char="§"/>
            </a:pPr>
            <a:r>
              <a:rPr lang="en-CA" sz="1500" dirty="0"/>
              <a:t>Pilot study results demonstrate healing acceleration</a:t>
            </a:r>
          </a:p>
        </p:txBody>
      </p:sp>
      <p:pic>
        <p:nvPicPr>
          <p:cNvPr id="7" name="Image 6" descr="Une image contenant objet, horloge&#10;&#10;Description générée automatiquement">
            <a:extLst>
              <a:ext uri="{FF2B5EF4-FFF2-40B4-BE49-F238E27FC236}">
                <a16:creationId xmlns:a16="http://schemas.microsoft.com/office/drawing/2014/main" id="{8B4DEE3A-C496-42F1-A621-E731B4E010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562" y="1216332"/>
            <a:ext cx="2007490" cy="584775"/>
          </a:xfrm>
          <a:prstGeom prst="rect">
            <a:avLst/>
          </a:prstGeom>
        </p:spPr>
      </p:pic>
    </p:spTree>
    <p:extLst>
      <p:ext uri="{BB962C8B-B14F-4D97-AF65-F5344CB8AC3E}">
        <p14:creationId xmlns:p14="http://schemas.microsoft.com/office/powerpoint/2010/main" val="1061851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EEA547-2099-42D0-A500-47333CEB91D8}"/>
              </a:ext>
            </a:extLst>
          </p:cNvPr>
          <p:cNvSpPr>
            <a:spLocks noGrp="1"/>
          </p:cNvSpPr>
          <p:nvPr>
            <p:ph type="sldNum" sz="quarter" idx="12"/>
          </p:nvPr>
        </p:nvSpPr>
        <p:spPr/>
        <p:txBody>
          <a:bodyPr/>
          <a:lstStyle/>
          <a:p>
            <a:fld id="{B76AC43D-16A8-45AA-8AA8-D6EA182057DF}" type="slidenum">
              <a:rPr lang="en-US" smtClean="0"/>
              <a:pPr/>
              <a:t>31</a:t>
            </a:fld>
            <a:endParaRPr lang="en-US" dirty="0"/>
          </a:p>
        </p:txBody>
      </p:sp>
      <p:sp>
        <p:nvSpPr>
          <p:cNvPr id="3" name="Rectangle 2">
            <a:extLst>
              <a:ext uri="{FF2B5EF4-FFF2-40B4-BE49-F238E27FC236}">
                <a16:creationId xmlns:a16="http://schemas.microsoft.com/office/drawing/2014/main" id="{FE1A792C-4E82-4320-AB4B-BAE4AF4C0030}"/>
              </a:ext>
            </a:extLst>
          </p:cNvPr>
          <p:cNvSpPr/>
          <p:nvPr>
            <p:custDataLst>
              <p:tags r:id="rId1"/>
            </p:custDataLst>
          </p:nvPr>
        </p:nvSpPr>
        <p:spPr>
          <a:xfrm>
            <a:off x="480191" y="199898"/>
            <a:ext cx="2654895"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fr-CA" sz="1700" b="1" cap="all" dirty="0" err="1"/>
              <a:t>Dairy</a:t>
            </a:r>
            <a:r>
              <a:rPr lang="fr-CA" sz="1700" b="1" cap="all" dirty="0"/>
              <a:t> segment- Product </a:t>
            </a:r>
          </a:p>
        </p:txBody>
      </p:sp>
      <p:pic>
        <p:nvPicPr>
          <p:cNvPr id="5" name="Image 4">
            <a:extLst>
              <a:ext uri="{FF2B5EF4-FFF2-40B4-BE49-F238E27FC236}">
                <a16:creationId xmlns:a16="http://schemas.microsoft.com/office/drawing/2014/main" id="{48ABB17E-0010-4252-9AAA-BF292CB2E140}"/>
              </a:ext>
            </a:extLst>
          </p:cNvPr>
          <p:cNvPicPr>
            <a:picLocks noChangeAspect="1"/>
          </p:cNvPicPr>
          <p:nvPr/>
        </p:nvPicPr>
        <p:blipFill>
          <a:blip r:embed="rId3"/>
          <a:stretch>
            <a:fillRect/>
          </a:stretch>
        </p:blipFill>
        <p:spPr>
          <a:xfrm>
            <a:off x="714720" y="2181856"/>
            <a:ext cx="2294294" cy="3309669"/>
          </a:xfrm>
          <a:prstGeom prst="rect">
            <a:avLst/>
          </a:prstGeom>
        </p:spPr>
      </p:pic>
      <p:sp>
        <p:nvSpPr>
          <p:cNvPr id="6" name="Rectangle 5">
            <a:extLst>
              <a:ext uri="{FF2B5EF4-FFF2-40B4-BE49-F238E27FC236}">
                <a16:creationId xmlns:a16="http://schemas.microsoft.com/office/drawing/2014/main" id="{27DEB972-F806-4CE9-9EC2-B03456AF7D5F}"/>
              </a:ext>
            </a:extLst>
          </p:cNvPr>
          <p:cNvSpPr/>
          <p:nvPr/>
        </p:nvSpPr>
        <p:spPr>
          <a:xfrm>
            <a:off x="3752406" y="2390378"/>
            <a:ext cx="4705793" cy="2708434"/>
          </a:xfrm>
          <a:prstGeom prst="rect">
            <a:avLst/>
          </a:prstGeom>
        </p:spPr>
        <p:txBody>
          <a:bodyPr wrap="square">
            <a:spAutoFit/>
          </a:bodyPr>
          <a:lstStyle/>
          <a:p>
            <a:pPr marL="285750" indent="-285750">
              <a:buFont typeface="Wingdings" panose="05000000000000000000" pitchFamily="2" charset="2"/>
              <a:buChar char="§"/>
            </a:pPr>
            <a:r>
              <a:rPr lang="en-CA" sz="1700" dirty="0"/>
              <a:t>Easy to Use and Cost Effective</a:t>
            </a:r>
          </a:p>
          <a:p>
            <a:r>
              <a:rPr lang="en-CA" sz="1700" dirty="0"/>
              <a:t>     Concentrated solution in 20L – 200L – 1000L</a:t>
            </a:r>
          </a:p>
          <a:p>
            <a:endParaRPr lang="en-CA" sz="1700" dirty="0"/>
          </a:p>
          <a:p>
            <a:pPr marL="285750" indent="-285750">
              <a:buFont typeface="Wingdings" panose="05000000000000000000" pitchFamily="2" charset="2"/>
              <a:buChar char="§"/>
            </a:pPr>
            <a:r>
              <a:rPr lang="en-CA" sz="1700" dirty="0"/>
              <a:t>Reliable hoof bath solution in a digital dermatitis control program (assessed by 3</a:t>
            </a:r>
            <a:r>
              <a:rPr lang="en-CA" sz="1700" baseline="30000" dirty="0"/>
              <a:t>rd</a:t>
            </a:r>
            <a:r>
              <a:rPr lang="en-CA" sz="1700" dirty="0"/>
              <a:t> parties in several field trials)</a:t>
            </a:r>
          </a:p>
          <a:p>
            <a:endParaRPr lang="en-CA" sz="1700" dirty="0"/>
          </a:p>
          <a:p>
            <a:pPr marL="285750" indent="-285750">
              <a:buFont typeface="Wingdings" panose="05000000000000000000" pitchFamily="2" charset="2"/>
              <a:buChar char="§"/>
            </a:pPr>
            <a:r>
              <a:rPr lang="en-CA" sz="1700" dirty="0"/>
              <a:t>Alternative to Copper Sulfate and Formaldehyde</a:t>
            </a:r>
          </a:p>
          <a:p>
            <a:pPr marL="285750" indent="-285750">
              <a:buFont typeface="Wingdings" panose="05000000000000000000" pitchFamily="2" charset="2"/>
              <a:buChar char="§"/>
            </a:pPr>
            <a:endParaRPr lang="en-CA" sz="1700" dirty="0"/>
          </a:p>
          <a:p>
            <a:pPr marL="285750" indent="-285750">
              <a:buFont typeface="Wingdings" panose="05000000000000000000" pitchFamily="2" charset="2"/>
              <a:buChar char="§"/>
            </a:pPr>
            <a:endParaRPr lang="en-US" sz="1700" dirty="0"/>
          </a:p>
        </p:txBody>
      </p:sp>
      <p:sp>
        <p:nvSpPr>
          <p:cNvPr id="8" name="Rectangle 7">
            <a:extLst>
              <a:ext uri="{FF2B5EF4-FFF2-40B4-BE49-F238E27FC236}">
                <a16:creationId xmlns:a16="http://schemas.microsoft.com/office/drawing/2014/main" id="{ECD38757-B5FA-400C-AFFF-495C512F4E8B}"/>
              </a:ext>
            </a:extLst>
          </p:cNvPr>
          <p:cNvSpPr/>
          <p:nvPr/>
        </p:nvSpPr>
        <p:spPr>
          <a:xfrm>
            <a:off x="3009014" y="1280785"/>
            <a:ext cx="6058786" cy="523220"/>
          </a:xfrm>
          <a:prstGeom prst="rect">
            <a:avLst/>
          </a:prstGeom>
        </p:spPr>
        <p:txBody>
          <a:bodyPr wrap="square">
            <a:spAutoFit/>
          </a:bodyPr>
          <a:lstStyle/>
          <a:p>
            <a:r>
              <a:rPr lang="en-CA" sz="1400" dirty="0" err="1"/>
              <a:t>Thymox</a:t>
            </a:r>
            <a:r>
              <a:rPr lang="en-CA" sz="1400" dirty="0"/>
              <a:t> Footbath is a footbath product, for use in the control of Digital Dermatitis. It is similar to </a:t>
            </a:r>
            <a:r>
              <a:rPr lang="en-CA" sz="1400" dirty="0" err="1"/>
              <a:t>Thymox</a:t>
            </a:r>
            <a:r>
              <a:rPr lang="en-CA" sz="1400" dirty="0"/>
              <a:t> HOOF in composition and scope.</a:t>
            </a:r>
          </a:p>
        </p:txBody>
      </p:sp>
      <p:pic>
        <p:nvPicPr>
          <p:cNvPr id="10" name="Image 9" descr="Une image contenant objet, horloge&#10;&#10;Description générée automatiquement">
            <a:extLst>
              <a:ext uri="{FF2B5EF4-FFF2-40B4-BE49-F238E27FC236}">
                <a16:creationId xmlns:a16="http://schemas.microsoft.com/office/drawing/2014/main" id="{3D077D6B-16F1-4116-89A7-4E0B6AB40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20" y="1280785"/>
            <a:ext cx="1796176" cy="523220"/>
          </a:xfrm>
          <a:prstGeom prst="rect">
            <a:avLst/>
          </a:prstGeom>
        </p:spPr>
      </p:pic>
    </p:spTree>
    <p:extLst>
      <p:ext uri="{BB962C8B-B14F-4D97-AF65-F5344CB8AC3E}">
        <p14:creationId xmlns:p14="http://schemas.microsoft.com/office/powerpoint/2010/main" val="1271697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EEA547-2099-42D0-A500-47333CEB91D8}"/>
              </a:ext>
            </a:extLst>
          </p:cNvPr>
          <p:cNvSpPr>
            <a:spLocks noGrp="1"/>
          </p:cNvSpPr>
          <p:nvPr>
            <p:ph type="sldNum" sz="quarter" idx="12"/>
          </p:nvPr>
        </p:nvSpPr>
        <p:spPr/>
        <p:txBody>
          <a:bodyPr/>
          <a:lstStyle/>
          <a:p>
            <a:fld id="{B76AC43D-16A8-45AA-8AA8-D6EA182057DF}" type="slidenum">
              <a:rPr lang="en-US" smtClean="0"/>
              <a:pPr/>
              <a:t>32</a:t>
            </a:fld>
            <a:endParaRPr lang="en-US" dirty="0"/>
          </a:p>
        </p:txBody>
      </p:sp>
      <p:sp>
        <p:nvSpPr>
          <p:cNvPr id="3" name="Rectangle 2">
            <a:extLst>
              <a:ext uri="{FF2B5EF4-FFF2-40B4-BE49-F238E27FC236}">
                <a16:creationId xmlns:a16="http://schemas.microsoft.com/office/drawing/2014/main" id="{FE1A792C-4E82-4320-AB4B-BAE4AF4C0030}"/>
              </a:ext>
            </a:extLst>
          </p:cNvPr>
          <p:cNvSpPr/>
          <p:nvPr>
            <p:custDataLst>
              <p:tags r:id="rId1"/>
            </p:custDataLst>
          </p:nvPr>
        </p:nvSpPr>
        <p:spPr>
          <a:xfrm>
            <a:off x="480191" y="192630"/>
            <a:ext cx="2648674"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fr-CA" sz="1700" b="1" cap="all" dirty="0" err="1"/>
              <a:t>Dairy</a:t>
            </a:r>
            <a:r>
              <a:rPr lang="fr-CA" sz="1700" b="1" cap="all" dirty="0"/>
              <a:t> segment-Product </a:t>
            </a:r>
          </a:p>
        </p:txBody>
      </p:sp>
      <p:sp>
        <p:nvSpPr>
          <p:cNvPr id="8" name="Rectangle 7">
            <a:extLst>
              <a:ext uri="{FF2B5EF4-FFF2-40B4-BE49-F238E27FC236}">
                <a16:creationId xmlns:a16="http://schemas.microsoft.com/office/drawing/2014/main" id="{4E1BCB1F-7DF6-4CCC-9C12-9FE8CFE1305A}"/>
              </a:ext>
            </a:extLst>
          </p:cNvPr>
          <p:cNvSpPr/>
          <p:nvPr/>
        </p:nvSpPr>
        <p:spPr>
          <a:xfrm>
            <a:off x="747124" y="1921786"/>
            <a:ext cx="7915984" cy="923330"/>
          </a:xfrm>
          <a:prstGeom prst="rect">
            <a:avLst/>
          </a:prstGeom>
        </p:spPr>
        <p:txBody>
          <a:bodyPr wrap="square">
            <a:spAutoFit/>
          </a:bodyPr>
          <a:lstStyle/>
          <a:p>
            <a:pPr>
              <a:spcAft>
                <a:spcPts val="0"/>
              </a:spcAft>
            </a:pPr>
            <a:r>
              <a:rPr lang="en-CA" dirty="0" err="1">
                <a:latin typeface="Calibri" panose="020F0502020204030204" pitchFamily="34" charset="0"/>
                <a:ea typeface="Calibri" panose="020F0502020204030204" pitchFamily="34" charset="0"/>
              </a:rPr>
              <a:t>Thymox</a:t>
            </a:r>
            <a:r>
              <a:rPr lang="en-CA" dirty="0">
                <a:latin typeface="Calibri" panose="020F0502020204030204" pitchFamily="34" charset="0"/>
                <a:ea typeface="Calibri" panose="020F0502020204030204" pitchFamily="34" charset="0"/>
              </a:rPr>
              <a:t> Hoof Defender is a wound dressing topical spray made to be used on Digital Dermatitis lesions. It can be applied instead of antibiotics. Suitable and convenient for milking parlor use.</a:t>
            </a:r>
          </a:p>
        </p:txBody>
      </p:sp>
      <p:pic>
        <p:nvPicPr>
          <p:cNvPr id="5" name="Image 4">
            <a:extLst>
              <a:ext uri="{FF2B5EF4-FFF2-40B4-BE49-F238E27FC236}">
                <a16:creationId xmlns:a16="http://schemas.microsoft.com/office/drawing/2014/main" id="{8B396261-1A9A-491C-904F-5ED0FF1A4C61}"/>
              </a:ext>
            </a:extLst>
          </p:cNvPr>
          <p:cNvPicPr>
            <a:picLocks noChangeAspect="1"/>
          </p:cNvPicPr>
          <p:nvPr/>
        </p:nvPicPr>
        <p:blipFill>
          <a:blip r:embed="rId3"/>
          <a:stretch>
            <a:fillRect/>
          </a:stretch>
        </p:blipFill>
        <p:spPr>
          <a:xfrm>
            <a:off x="759482" y="3194248"/>
            <a:ext cx="2485259" cy="3029124"/>
          </a:xfrm>
          <a:prstGeom prst="rect">
            <a:avLst/>
          </a:prstGeom>
        </p:spPr>
      </p:pic>
      <p:pic>
        <p:nvPicPr>
          <p:cNvPr id="10" name="Image 9">
            <a:extLst>
              <a:ext uri="{FF2B5EF4-FFF2-40B4-BE49-F238E27FC236}">
                <a16:creationId xmlns:a16="http://schemas.microsoft.com/office/drawing/2014/main" id="{694969A3-BD7C-4805-B2DB-60C7D4EDBE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82" y="1247190"/>
            <a:ext cx="1716027" cy="499873"/>
          </a:xfrm>
          <a:prstGeom prst="rect">
            <a:avLst/>
          </a:prstGeom>
        </p:spPr>
      </p:pic>
      <p:pic>
        <p:nvPicPr>
          <p:cNvPr id="12" name="Image 11">
            <a:extLst>
              <a:ext uri="{FF2B5EF4-FFF2-40B4-BE49-F238E27FC236}">
                <a16:creationId xmlns:a16="http://schemas.microsoft.com/office/drawing/2014/main" id="{9CF0693D-21AC-4846-9F33-CC77FFA57234}"/>
              </a:ext>
            </a:extLst>
          </p:cNvPr>
          <p:cNvPicPr>
            <a:picLocks noChangeAspect="1"/>
          </p:cNvPicPr>
          <p:nvPr/>
        </p:nvPicPr>
        <p:blipFill>
          <a:blip r:embed="rId5"/>
          <a:stretch>
            <a:fillRect/>
          </a:stretch>
        </p:blipFill>
        <p:spPr>
          <a:xfrm>
            <a:off x="1739842" y="1575269"/>
            <a:ext cx="735667" cy="259155"/>
          </a:xfrm>
          <a:prstGeom prst="rect">
            <a:avLst/>
          </a:prstGeom>
        </p:spPr>
      </p:pic>
      <p:pic>
        <p:nvPicPr>
          <p:cNvPr id="4" name="Picture 3">
            <a:extLst>
              <a:ext uri="{FF2B5EF4-FFF2-40B4-BE49-F238E27FC236}">
                <a16:creationId xmlns:a16="http://schemas.microsoft.com/office/drawing/2014/main" id="{1C9F3356-586C-456C-B310-FD6C79820FB4}"/>
              </a:ext>
            </a:extLst>
          </p:cNvPr>
          <p:cNvPicPr>
            <a:picLocks noChangeAspect="1"/>
          </p:cNvPicPr>
          <p:nvPr/>
        </p:nvPicPr>
        <p:blipFill>
          <a:blip r:embed="rId6"/>
          <a:stretch>
            <a:fillRect/>
          </a:stretch>
        </p:blipFill>
        <p:spPr>
          <a:xfrm>
            <a:off x="3823667" y="3543300"/>
            <a:ext cx="3703438" cy="1868218"/>
          </a:xfrm>
          <a:prstGeom prst="rect">
            <a:avLst/>
          </a:prstGeom>
          <a:ln>
            <a:solidFill>
              <a:schemeClr val="tx1"/>
            </a:solidFill>
          </a:ln>
        </p:spPr>
      </p:pic>
    </p:spTree>
    <p:extLst>
      <p:ext uri="{BB962C8B-B14F-4D97-AF65-F5344CB8AC3E}">
        <p14:creationId xmlns:p14="http://schemas.microsoft.com/office/powerpoint/2010/main" val="129895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CCD52E2-F9B1-4751-AC7E-81508224EB8C}"/>
              </a:ext>
            </a:extLst>
          </p:cNvPr>
          <p:cNvSpPr/>
          <p:nvPr/>
        </p:nvSpPr>
        <p:spPr>
          <a:xfrm>
            <a:off x="349854" y="3083450"/>
            <a:ext cx="3612545" cy="2799293"/>
          </a:xfrm>
          <a:prstGeom prst="rect">
            <a:avLst/>
          </a:prstGeom>
          <a:solidFill>
            <a:schemeClr val="accent3">
              <a:lumMod val="20000"/>
              <a:lumOff val="80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glow rad="127000">
                  <a:srgbClr val="4F81BD">
                    <a:alpha val="24000"/>
                  </a:srgbClr>
                </a:glow>
                <a:reflection endPos="0" dir="5400000" sy="-100000" algn="bl" rotWithShape="0"/>
              </a:effectLst>
              <a:uLnTx/>
              <a:uFillTx/>
              <a:latin typeface="Calibri" panose="020F0502020204030204" pitchFamily="34" charset="0"/>
              <a:ea typeface="+mn-ea"/>
              <a:cs typeface="+mn-cs"/>
            </a:endParaRPr>
          </a:p>
        </p:txBody>
      </p:sp>
      <p:sp>
        <p:nvSpPr>
          <p:cNvPr id="18" name="Rectangle 17">
            <a:extLst>
              <a:ext uri="{FF2B5EF4-FFF2-40B4-BE49-F238E27FC236}">
                <a16:creationId xmlns:a16="http://schemas.microsoft.com/office/drawing/2014/main" id="{C1C9FD33-76B8-4297-B1CC-568740A3D8E4}"/>
              </a:ext>
            </a:extLst>
          </p:cNvPr>
          <p:cNvSpPr/>
          <p:nvPr/>
        </p:nvSpPr>
        <p:spPr>
          <a:xfrm>
            <a:off x="4572000" y="3083450"/>
            <a:ext cx="3884504" cy="2913124"/>
          </a:xfrm>
          <a:prstGeom prst="rect">
            <a:avLst/>
          </a:prstGeom>
          <a:solidFill>
            <a:schemeClr val="accent3">
              <a:lumMod val="20000"/>
              <a:lumOff val="80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glow rad="127000">
                  <a:srgbClr val="4F81BD">
                    <a:alpha val="24000"/>
                  </a:srgbClr>
                </a:glow>
                <a:reflection endPos="0" dir="5400000" sy="-100000" algn="bl" rotWithShape="0"/>
              </a:effectLst>
              <a:uLnTx/>
              <a:uFillTx/>
              <a:latin typeface="Calibri" panose="020F0502020204030204" pitchFamily="34" charset="0"/>
              <a:ea typeface="+mn-ea"/>
              <a:cs typeface="+mn-cs"/>
            </a:endParaRPr>
          </a:p>
        </p:txBody>
      </p:sp>
      <p:pic>
        <p:nvPicPr>
          <p:cNvPr id="6" name="Image 5">
            <a:extLst>
              <a:ext uri="{FF2B5EF4-FFF2-40B4-BE49-F238E27FC236}">
                <a16:creationId xmlns:a16="http://schemas.microsoft.com/office/drawing/2014/main" id="{05E0C888-5FC2-4001-A41A-039536A24C97}"/>
              </a:ext>
            </a:extLst>
          </p:cNvPr>
          <p:cNvPicPr>
            <a:picLocks noChangeAspect="1"/>
          </p:cNvPicPr>
          <p:nvPr/>
        </p:nvPicPr>
        <p:blipFill rotWithShape="1">
          <a:blip r:embed="rId3" cstate="print">
            <a:grayscl/>
          </a:blip>
          <a:srcRect l="49686" t="-11038" b="-1"/>
          <a:stretch/>
        </p:blipFill>
        <p:spPr>
          <a:xfrm>
            <a:off x="2892641" y="4303082"/>
            <a:ext cx="833971" cy="4721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12" name="Rectangle 11"/>
          <p:cNvSpPr/>
          <p:nvPr/>
        </p:nvSpPr>
        <p:spPr>
          <a:xfrm>
            <a:off x="349855" y="3069804"/>
            <a:ext cx="3413661"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itchFamily="34" charset="0"/>
                <a:ea typeface="+mn-ea"/>
                <a:cs typeface="+mn-cs"/>
              </a:rPr>
              <a:t>THYMOX Hoof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:First and only footbath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“drug”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by Veterinary Drug Directorate (VDD), Health Canada </a:t>
            </a:r>
          </a:p>
          <a:p>
            <a:pPr marL="227013" marR="0" lvl="0" indent="-227013" algn="l" defTabSz="914400" rtl="0" eaLnBrk="0" fontAlgn="base" latinLnBrk="0" hangingPunct="0">
              <a:lnSpc>
                <a:spcPct val="100000"/>
              </a:lnSpc>
              <a:spcBef>
                <a:spcPct val="0"/>
              </a:spcBef>
              <a:spcAft>
                <a:spcPct val="0"/>
              </a:spcAft>
              <a:buClrTx/>
              <a:buSzTx/>
              <a:buFont typeface="Wingdings"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5" name="Image 14">
            <a:extLst>
              <a:ext uri="{FF2B5EF4-FFF2-40B4-BE49-F238E27FC236}">
                <a16:creationId xmlns:a16="http://schemas.microsoft.com/office/drawing/2014/main" id="{ED96A3E8-B61C-4C74-AE41-8F0680045F4E}"/>
              </a:ext>
            </a:extLst>
          </p:cNvPr>
          <p:cNvPicPr>
            <a:picLocks noChangeAspect="1"/>
          </p:cNvPicPr>
          <p:nvPr/>
        </p:nvPicPr>
        <p:blipFill>
          <a:blip r:embed="rId4" cstate="print"/>
          <a:stretch>
            <a:fillRect/>
          </a:stretch>
        </p:blipFill>
        <p:spPr>
          <a:xfrm>
            <a:off x="6543826" y="2410691"/>
            <a:ext cx="1639592" cy="3430597"/>
          </a:xfrm>
          <a:prstGeom prst="rect">
            <a:avLst/>
          </a:prstGeom>
          <a:ln>
            <a:solidFill>
              <a:schemeClr val="tx1"/>
            </a:solidFill>
          </a:ln>
          <a:effectLst>
            <a:outerShdw blurRad="50800" dist="38100" dir="2700000" algn="tl" rotWithShape="0">
              <a:prstClr val="black">
                <a:alpha val="40000"/>
              </a:prstClr>
            </a:outerShdw>
          </a:effectLst>
        </p:spPr>
      </p:pic>
      <p:sp>
        <p:nvSpPr>
          <p:cNvPr id="5" name="Espace réservé du numéro de diapositive 4">
            <a:extLst>
              <a:ext uri="{FF2B5EF4-FFF2-40B4-BE49-F238E27FC236}">
                <a16:creationId xmlns:a16="http://schemas.microsoft.com/office/drawing/2014/main" id="{8FD9D568-2FEE-4875-ACC1-7B58426157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AC43D-16A8-45AA-8AA8-D6EA182057DF}" type="slidenum">
              <a:rPr kumimoji="0" lang="en-US"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4" name="Image 3">
            <a:extLst>
              <a:ext uri="{FF2B5EF4-FFF2-40B4-BE49-F238E27FC236}">
                <a16:creationId xmlns:a16="http://schemas.microsoft.com/office/drawing/2014/main" id="{757E369B-9DC0-4A53-8A5D-41B8CBDC92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0415" y="5105400"/>
            <a:ext cx="793269" cy="832814"/>
          </a:xfrm>
          <a:prstGeom prst="rect">
            <a:avLst/>
          </a:prstGeom>
        </p:spPr>
      </p:pic>
      <p:sp>
        <p:nvSpPr>
          <p:cNvPr id="2" name="Rectangle 1">
            <a:extLst>
              <a:ext uri="{FF2B5EF4-FFF2-40B4-BE49-F238E27FC236}">
                <a16:creationId xmlns:a16="http://schemas.microsoft.com/office/drawing/2014/main" id="{A4FCA450-7832-4C26-BB77-22DF1E72B094}"/>
              </a:ext>
            </a:extLst>
          </p:cNvPr>
          <p:cNvSpPr/>
          <p:nvPr/>
        </p:nvSpPr>
        <p:spPr>
          <a:xfrm>
            <a:off x="4590415" y="3377735"/>
            <a:ext cx="1892158" cy="1323439"/>
          </a:xfrm>
          <a:prstGeom prst="rect">
            <a:avLst/>
          </a:prstGeom>
        </p:spPr>
        <p:txBody>
          <a:bodyPr wrap="square">
            <a:spAutoFit/>
          </a:bodyPr>
          <a:lstStyle/>
          <a:p>
            <a:pPr marL="227013" marR="0" lvl="0" indent="-227013" algn="l" defTabSz="914400" rtl="0" eaLnBrk="0" fontAlgn="base" latinLnBrk="0" hangingPunct="0">
              <a:lnSpc>
                <a:spcPct val="100000"/>
              </a:lnSpc>
              <a:spcBef>
                <a:spcPct val="0"/>
              </a:spcBef>
              <a:spcAft>
                <a:spcPct val="0"/>
              </a:spcAft>
              <a:buClrTx/>
              <a:buSzTx/>
              <a:buFont typeface="Wingdings" pitchFamily="2" charset="2"/>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THYMOX Hoof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Certified by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OMRI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Québec </a:t>
            </a:r>
            <a:r>
              <a:rPr kumimoji="0" lang="en-US"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Vrai</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 organic production. </a:t>
            </a:r>
          </a:p>
        </p:txBody>
      </p:sp>
      <p:pic>
        <p:nvPicPr>
          <p:cNvPr id="7" name="Picture 6">
            <a:extLst>
              <a:ext uri="{FF2B5EF4-FFF2-40B4-BE49-F238E27FC236}">
                <a16:creationId xmlns:a16="http://schemas.microsoft.com/office/drawing/2014/main" id="{0A6787CE-CC82-419D-B718-538BC12AE202}"/>
              </a:ext>
            </a:extLst>
          </p:cNvPr>
          <p:cNvPicPr>
            <a:picLocks noChangeAspect="1"/>
          </p:cNvPicPr>
          <p:nvPr/>
        </p:nvPicPr>
        <p:blipFill>
          <a:blip r:embed="rId6" cstate="print">
            <a:duotone>
              <a:prstClr val="black"/>
              <a:schemeClr val="accent2">
                <a:lumMod val="50000"/>
                <a:tint val="45000"/>
                <a:satMod val="400000"/>
              </a:schemeClr>
            </a:duotone>
            <a:extLst>
              <a:ext uri="{BEBA8EAE-BF5A-486C-A8C5-ECC9F3942E4B}">
                <a14:imgProps xmlns:a14="http://schemas.microsoft.com/office/drawing/2010/main">
                  <a14:imgLayer r:embed="rId7">
                    <a14:imgEffect>
                      <a14:backgroundRemoval t="10000" b="90000" l="10000" r="90000"/>
                    </a14:imgEffect>
                    <a14:imgEffect>
                      <a14:colorTemperature colorTemp="3644"/>
                    </a14:imgEffect>
                    <a14:imgEffect>
                      <a14:saturation sat="218000"/>
                    </a14:imgEffect>
                  </a14:imgLayer>
                </a14:imgProps>
              </a:ext>
              <a:ext uri="{28A0092B-C50C-407E-A947-70E740481C1C}">
                <a14:useLocalDpi xmlns:a14="http://schemas.microsoft.com/office/drawing/2010/main" val="0"/>
              </a:ext>
            </a:extLst>
          </a:blip>
          <a:stretch>
            <a:fillRect/>
          </a:stretch>
        </p:blipFill>
        <p:spPr>
          <a:xfrm>
            <a:off x="381000" y="975257"/>
            <a:ext cx="2723423" cy="2027213"/>
          </a:xfrm>
          <a:prstGeom prst="rect">
            <a:avLst/>
          </a:prstGeom>
          <a:ln>
            <a:solidFill>
              <a:srgbClr val="00B050"/>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8E2BE0B-49CB-4D6C-B98A-D8799A64B1B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19200" y="3886201"/>
            <a:ext cx="1451200" cy="1752600"/>
          </a:xfrm>
          <a:prstGeom prst="rect">
            <a:avLst/>
          </a:prstGeom>
        </p:spPr>
      </p:pic>
      <p:pic>
        <p:nvPicPr>
          <p:cNvPr id="17" name="Image 5">
            <a:extLst>
              <a:ext uri="{FF2B5EF4-FFF2-40B4-BE49-F238E27FC236}">
                <a16:creationId xmlns:a16="http://schemas.microsoft.com/office/drawing/2014/main" id="{942DA74D-DFCB-4BF1-B94F-4D62B32C3534}"/>
              </a:ext>
            </a:extLst>
          </p:cNvPr>
          <p:cNvPicPr>
            <a:picLocks noChangeAspect="1"/>
          </p:cNvPicPr>
          <p:nvPr/>
        </p:nvPicPr>
        <p:blipFill rotWithShape="1">
          <a:blip r:embed="rId3" cstate="print"/>
          <a:srcRect r="52576" b="13665"/>
          <a:stretch/>
        </p:blipFill>
        <p:spPr>
          <a:xfrm>
            <a:off x="1718871" y="1054334"/>
            <a:ext cx="1019998" cy="428410"/>
          </a:xfrm>
          <a:prstGeom prst="rect">
            <a:avLst/>
          </a:prstGeom>
        </p:spPr>
      </p:pic>
      <p:pic>
        <p:nvPicPr>
          <p:cNvPr id="134146" name="Picture 2" descr="Image result for cdmv canada">
            <a:hlinkClick r:id="rId9"/>
            <a:extLst>
              <a:ext uri="{FF2B5EF4-FFF2-40B4-BE49-F238E27FC236}">
                <a16:creationId xmlns:a16="http://schemas.microsoft.com/office/drawing/2014/main" id="{6EF0E5C2-6091-4C22-AA2C-91D446222F8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1219" b="20608"/>
          <a:stretch/>
        </p:blipFill>
        <p:spPr bwMode="auto">
          <a:xfrm>
            <a:off x="761967" y="1094337"/>
            <a:ext cx="918804" cy="405373"/>
          </a:xfrm>
          <a:prstGeom prst="rect">
            <a:avLst/>
          </a:prstGeom>
          <a:solidFill>
            <a:schemeClr val="bg1">
              <a:lumMod val="95000"/>
            </a:schemeClr>
          </a:solidFill>
          <a:ln>
            <a:solidFill>
              <a:schemeClr val="accent1"/>
            </a:solidFill>
          </a:ln>
        </p:spPr>
      </p:pic>
      <p:pic>
        <p:nvPicPr>
          <p:cNvPr id="21" name="Image 2">
            <a:extLst>
              <a:ext uri="{FF2B5EF4-FFF2-40B4-BE49-F238E27FC236}">
                <a16:creationId xmlns:a16="http://schemas.microsoft.com/office/drawing/2014/main" id="{BD93BB5C-7BB1-45F9-844B-302AC21E8C79}"/>
              </a:ext>
            </a:extLst>
          </p:cNvPr>
          <p:cNvPicPr>
            <a:picLocks noChangeAspect="1"/>
          </p:cNvPicPr>
          <p:nvPr/>
        </p:nvPicPr>
        <p:blipFill>
          <a:blip r:embed="rId11" cstate="screen"/>
          <a:stretch>
            <a:fillRect/>
          </a:stretch>
        </p:blipFill>
        <p:spPr>
          <a:xfrm>
            <a:off x="716848" y="3993247"/>
            <a:ext cx="620953" cy="1021635"/>
          </a:xfrm>
          <a:prstGeom prst="rect">
            <a:avLst/>
          </a:prstGeom>
        </p:spPr>
      </p:pic>
      <p:sp>
        <p:nvSpPr>
          <p:cNvPr id="4" name="TextBox 3">
            <a:extLst>
              <a:ext uri="{FF2B5EF4-FFF2-40B4-BE49-F238E27FC236}">
                <a16:creationId xmlns:a16="http://schemas.microsoft.com/office/drawing/2014/main" id="{3DA55B25-AE6A-4957-AE63-46A00DFE7323}"/>
              </a:ext>
            </a:extLst>
          </p:cNvPr>
          <p:cNvSpPr txBox="1"/>
          <p:nvPr/>
        </p:nvSpPr>
        <p:spPr>
          <a:xfrm>
            <a:off x="381000" y="2611487"/>
            <a:ext cx="1066800" cy="269863"/>
          </a:xfrm>
          <a:prstGeom prst="rect">
            <a:avLst/>
          </a:prstGeom>
          <a:noFill/>
          <a:ln>
            <a:noFill/>
          </a:ln>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Canada</a:t>
            </a:r>
          </a:p>
        </p:txBody>
      </p:sp>
      <p:sp>
        <p:nvSpPr>
          <p:cNvPr id="3" name="TextBox 2">
            <a:extLst>
              <a:ext uri="{FF2B5EF4-FFF2-40B4-BE49-F238E27FC236}">
                <a16:creationId xmlns:a16="http://schemas.microsoft.com/office/drawing/2014/main" id="{BDB847ED-A04F-495F-A85F-BFCAE2EFA56F}"/>
              </a:ext>
            </a:extLst>
          </p:cNvPr>
          <p:cNvSpPr txBox="1"/>
          <p:nvPr/>
        </p:nvSpPr>
        <p:spPr>
          <a:xfrm>
            <a:off x="3142523" y="990600"/>
            <a:ext cx="5892620" cy="1936789"/>
          </a:xfrm>
          <a:prstGeom prst="rect">
            <a:avLst/>
          </a:prstGeom>
          <a:noFill/>
          <a:ln>
            <a:noFill/>
          </a:ln>
        </p:spPr>
        <p:txBody>
          <a:bodyPr wrap="square" rtlCol="0">
            <a:no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CDMV showed its strength: easy access for vets with “one stop shopping”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Expanding sales by more aggressive, end user promotions</a:t>
            </a:r>
          </a:p>
        </p:txBody>
      </p:sp>
      <p:pic>
        <p:nvPicPr>
          <p:cNvPr id="13" name="Image 2">
            <a:extLst>
              <a:ext uri="{FF2B5EF4-FFF2-40B4-BE49-F238E27FC236}">
                <a16:creationId xmlns:a16="http://schemas.microsoft.com/office/drawing/2014/main" id="{9E12B5CE-9926-4D57-8EF6-ED4D9D158AD0}"/>
              </a:ext>
            </a:extLst>
          </p:cNvPr>
          <p:cNvPicPr>
            <a:picLocks noChangeAspect="1"/>
          </p:cNvPicPr>
          <p:nvPr/>
        </p:nvPicPr>
        <p:blipFill>
          <a:blip r:embed="rId12" cstate="print"/>
          <a:stretch>
            <a:fillRect/>
          </a:stretch>
        </p:blipFill>
        <p:spPr>
          <a:xfrm>
            <a:off x="5489855" y="5134355"/>
            <a:ext cx="947800" cy="709555"/>
          </a:xfrm>
          <a:prstGeom prst="rect">
            <a:avLst/>
          </a:prstGeom>
        </p:spPr>
      </p:pic>
      <p:sp>
        <p:nvSpPr>
          <p:cNvPr id="20" name="Rectangle 19">
            <a:extLst>
              <a:ext uri="{FF2B5EF4-FFF2-40B4-BE49-F238E27FC236}">
                <a16:creationId xmlns:a16="http://schemas.microsoft.com/office/drawing/2014/main" id="{2F4B2989-B58F-4B3A-86E0-8D12C8B917EA}"/>
              </a:ext>
            </a:extLst>
          </p:cNvPr>
          <p:cNvSpPr/>
          <p:nvPr>
            <p:custDataLst>
              <p:tags r:id="rId1"/>
            </p:custDataLst>
          </p:nvPr>
        </p:nvSpPr>
        <p:spPr>
          <a:xfrm>
            <a:off x="480191" y="226497"/>
            <a:ext cx="2567809"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cap="all" dirty="0"/>
              <a:t>Dairy segment - Canada</a:t>
            </a:r>
          </a:p>
        </p:txBody>
      </p:sp>
    </p:spTree>
    <p:extLst>
      <p:ext uri="{BB962C8B-B14F-4D97-AF65-F5344CB8AC3E}">
        <p14:creationId xmlns:p14="http://schemas.microsoft.com/office/powerpoint/2010/main" val="4036148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57E073F-FC33-4B95-BE23-8C245C4C2D6E}"/>
              </a:ext>
            </a:extLst>
          </p:cNvPr>
          <p:cNvSpPr/>
          <p:nvPr/>
        </p:nvSpPr>
        <p:spPr>
          <a:xfrm>
            <a:off x="381000" y="3352800"/>
            <a:ext cx="3515796" cy="2438400"/>
          </a:xfrm>
          <a:prstGeom prst="rect">
            <a:avLst/>
          </a:prstGeom>
          <a:solidFill>
            <a:schemeClr val="accent3">
              <a:lumMod val="20000"/>
              <a:lumOff val="80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glow rad="127000">
                  <a:srgbClr val="4F81BD">
                    <a:alpha val="24000"/>
                  </a:srgbClr>
                </a:glow>
                <a:reflection endPos="0" dir="5400000" sy="-100000" algn="bl" rotWithShape="0"/>
              </a:effectLst>
              <a:uLnTx/>
              <a:uFillTx/>
              <a:latin typeface="Calibri" panose="020F0502020204030204" pitchFamily="34" charset="0"/>
              <a:ea typeface="+mn-ea"/>
              <a:cs typeface="+mn-cs"/>
            </a:endParaRPr>
          </a:p>
        </p:txBody>
      </p:sp>
      <p:sp>
        <p:nvSpPr>
          <p:cNvPr id="19" name="Rectangle 18">
            <a:extLst>
              <a:ext uri="{FF2B5EF4-FFF2-40B4-BE49-F238E27FC236}">
                <a16:creationId xmlns:a16="http://schemas.microsoft.com/office/drawing/2014/main" id="{D956BA36-7FAE-49E7-B3B5-84CB598299F2}"/>
              </a:ext>
            </a:extLst>
          </p:cNvPr>
          <p:cNvSpPr/>
          <p:nvPr/>
        </p:nvSpPr>
        <p:spPr>
          <a:xfrm>
            <a:off x="4281836" y="2280349"/>
            <a:ext cx="4280026" cy="3542464"/>
          </a:xfrm>
          <a:prstGeom prst="rect">
            <a:avLst/>
          </a:prstGeom>
          <a:solidFill>
            <a:schemeClr val="accent3">
              <a:lumMod val="20000"/>
              <a:lumOff val="80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glow rad="127000">
                  <a:srgbClr val="4F81BD">
                    <a:alpha val="24000"/>
                  </a:srgbClr>
                </a:glow>
                <a:reflection endPos="0" dir="5400000" sy="-100000" algn="bl" rotWithShape="0"/>
              </a:effectLst>
              <a:uLnTx/>
              <a:uFillTx/>
              <a:latin typeface="Calibri" panose="020F0502020204030204" pitchFamily="34" charset="0"/>
              <a:ea typeface="+mn-ea"/>
              <a:cs typeface="+mn-cs"/>
            </a:endParaRPr>
          </a:p>
        </p:txBody>
      </p:sp>
      <p:sp>
        <p:nvSpPr>
          <p:cNvPr id="15" name="Rectangle 14">
            <a:extLst>
              <a:ext uri="{FF2B5EF4-FFF2-40B4-BE49-F238E27FC236}">
                <a16:creationId xmlns:a16="http://schemas.microsoft.com/office/drawing/2014/main" id="{642D5B66-30CF-4508-80A9-1EEB8701FB8C}"/>
              </a:ext>
            </a:extLst>
          </p:cNvPr>
          <p:cNvSpPr/>
          <p:nvPr/>
        </p:nvSpPr>
        <p:spPr>
          <a:xfrm>
            <a:off x="401271" y="990600"/>
            <a:ext cx="3103929" cy="2180785"/>
          </a:xfrm>
          <a:prstGeom prst="rect">
            <a:avLst/>
          </a:prstGeom>
          <a:ln>
            <a:solidFill>
              <a:srgbClr val="00B050"/>
            </a:solidFill>
          </a:ln>
          <a:effectLst>
            <a:outerShdw blurRad="292100" dist="139700" dir="2700000" algn="tl" rotWithShape="0">
              <a:srgbClr val="333333">
                <a:alpha val="65000"/>
              </a:srgbClr>
            </a:outerShdw>
          </a:effectLst>
        </p:spPr>
        <p:txBody>
          <a:bodyPr wrap="square" lIns="0" tIns="0" rIns="0" bIns="91440" anchor="ctr">
            <a:noAutofit/>
            <a:sp3d extrusionH="57150">
              <a:bevelT w="82550" h="38100" prst="coolSlant"/>
            </a:sp3d>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glow rad="127000">
                  <a:srgbClr val="4F81BD">
                    <a:alpha val="24000"/>
                  </a:srgbClr>
                </a:glow>
                <a:reflection endPos="0" dir="5400000" sy="-100000" algn="bl" rotWithShape="0"/>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3390C4-20AF-45F8-A68A-325F03D452D8}" type="slidenum">
              <a:rPr kumimoji="0" lang="en-US" sz="1400" b="1"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Espace réservé du contenu 4"/>
          <p:cNvSpPr txBox="1">
            <a:spLocks/>
          </p:cNvSpPr>
          <p:nvPr/>
        </p:nvSpPr>
        <p:spPr>
          <a:xfrm>
            <a:off x="2074968" y="3644967"/>
            <a:ext cx="1594770" cy="1754326"/>
          </a:xfrm>
          <a:prstGeom prst="rect">
            <a:avLst/>
          </a:prstGeom>
          <a:solidFill>
            <a:schemeClr val="accent3">
              <a:lumMod val="20000"/>
              <a:lumOff val="80000"/>
            </a:schemeClr>
          </a:solidFill>
        </p:spPr>
        <p:txBody>
          <a:bodyPr>
            <a:no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CA" sz="900" b="0" i="1" u="none" strike="noStrike" kern="1200" cap="none" spc="0" normalizeH="0" baseline="0" noProof="0" dirty="0">
                <a:ln>
                  <a:noFill/>
                </a:ln>
                <a:solidFill>
                  <a:prstClr val="black"/>
                </a:solidFill>
                <a:effectLst/>
                <a:uLnTx/>
                <a:uFillTx/>
                <a:latin typeface="Calibri"/>
                <a:ea typeface="+mn-ea"/>
                <a:cs typeface="+mn-cs"/>
              </a:rPr>
              <a:t>“</a:t>
            </a:r>
            <a:r>
              <a:rPr kumimoji="0" lang="en-US" sz="900" b="0" i="1" u="none" strike="noStrike" kern="1200" cap="none" spc="0" normalizeH="0" baseline="0" noProof="0" dirty="0">
                <a:ln>
                  <a:noFill/>
                </a:ln>
                <a:solidFill>
                  <a:prstClr val="black"/>
                </a:solidFill>
                <a:effectLst/>
                <a:uLnTx/>
                <a:uFillTx/>
                <a:latin typeface="Calibri"/>
                <a:ea typeface="+mn-ea"/>
                <a:cs typeface="+mn-cs"/>
              </a:rPr>
              <a:t>We’ve been in the dairy footbath business for over 30 years, so we've seen firsthand the spread of digital dermatitis, and know that the current footbath methods are not sustainable. With THYMOX we are giving farmers a new, effective way to combat digital dermatitis without mortgaging the health and productivity of their fields or their health.</a:t>
            </a:r>
            <a:r>
              <a:rPr kumimoji="0" lang="en-CA" sz="900" b="0" i="1"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fr-CA" sz="9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12" name="Imag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80198" y="3644967"/>
            <a:ext cx="1594770" cy="1853593"/>
          </a:xfrm>
          <a:prstGeom prst="rect">
            <a:avLst/>
          </a:prstGeom>
        </p:spPr>
      </p:pic>
      <p:pic>
        <p:nvPicPr>
          <p:cNvPr id="11" name="Picture 10" descr="Footbath, Milking Parlour, Lagoon Treatment Solution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242" y="1158354"/>
            <a:ext cx="1119082" cy="685437"/>
          </a:xfrm>
          <a:prstGeom prst="rect">
            <a:avLst/>
          </a:prstGeom>
          <a:solidFill>
            <a:schemeClr val="bg1"/>
          </a:solidFill>
          <a:ln>
            <a:solidFill>
              <a:schemeClr val="accent1"/>
            </a:solidFill>
          </a:ln>
        </p:spPr>
      </p:pic>
      <p:sp>
        <p:nvSpPr>
          <p:cNvPr id="2" name="Rectangle 1"/>
          <p:cNvSpPr/>
          <p:nvPr/>
        </p:nvSpPr>
        <p:spPr>
          <a:xfrm>
            <a:off x="496264" y="5003919"/>
            <a:ext cx="2209800"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CA"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John Eakin,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CA"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Founder and President</a:t>
            </a:r>
            <a:endParaRPr kumimoji="0" lang="fr-CA"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4" name="Picture 4" descr="Image result for usa flag">
            <a:extLst>
              <a:ext uri="{FF2B5EF4-FFF2-40B4-BE49-F238E27FC236}">
                <a16:creationId xmlns:a16="http://schemas.microsoft.com/office/drawing/2014/main" id="{7D5E2D23-1D9E-4E94-B1FE-DCE0E498F5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702" b="16968"/>
          <a:stretch/>
        </p:blipFill>
        <p:spPr bwMode="auto">
          <a:xfrm>
            <a:off x="1977049" y="1118978"/>
            <a:ext cx="1147508" cy="7611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E933D1F-0707-413A-BD61-B48077593FB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11618" y="2353920"/>
            <a:ext cx="2368448" cy="172304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218561A0-AD2F-42CA-9666-357B7A246B04}"/>
              </a:ext>
            </a:extLst>
          </p:cNvPr>
          <p:cNvPicPr>
            <a:picLocks noChangeAspect="1"/>
          </p:cNvPicPr>
          <p:nvPr/>
        </p:nvPicPr>
        <p:blipFill>
          <a:blip r:embed="rId8" cstate="print">
            <a:extLst>
              <a:ext uri="{28A0092B-C50C-407E-A947-70E740481C1C}">
                <a14:useLocalDpi xmlns:a14="http://schemas.microsoft.com/office/drawing/2010/main"/>
              </a:ext>
            </a:extLst>
          </a:blip>
          <a:srcRect b="80399"/>
          <a:stretch>
            <a:fillRect/>
          </a:stretch>
        </p:blipFill>
        <p:spPr>
          <a:xfrm>
            <a:off x="5649103" y="4522130"/>
            <a:ext cx="2660428" cy="806769"/>
          </a:xfrm>
          <a:prstGeom prst="rect">
            <a:avLst/>
          </a:prstGeom>
        </p:spPr>
      </p:pic>
      <p:sp>
        <p:nvSpPr>
          <p:cNvPr id="21" name="TextBox 20">
            <a:extLst>
              <a:ext uri="{FF2B5EF4-FFF2-40B4-BE49-F238E27FC236}">
                <a16:creationId xmlns:a16="http://schemas.microsoft.com/office/drawing/2014/main" id="{6AE0FA49-D608-42A1-ADC2-809A67C8DEF2}"/>
              </a:ext>
            </a:extLst>
          </p:cNvPr>
          <p:cNvSpPr txBox="1"/>
          <p:nvPr/>
        </p:nvSpPr>
        <p:spPr>
          <a:xfrm>
            <a:off x="3687771" y="974042"/>
            <a:ext cx="5332701" cy="1207836"/>
          </a:xfrm>
          <a:prstGeom prst="rect">
            <a:avLst/>
          </a:prstGeom>
          <a:noFill/>
          <a:ln>
            <a:noFill/>
          </a:ln>
        </p:spPr>
        <p:txBody>
          <a:bodyPr wrap="square" rtlCol="0">
            <a:no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Converted 26 dairies with 130,000 cows</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Opened 16 new dairies with 24,000 cows</a:t>
            </a:r>
          </a:p>
        </p:txBody>
      </p:sp>
      <p:pic>
        <p:nvPicPr>
          <p:cNvPr id="5" name="Picture 4">
            <a:extLst>
              <a:ext uri="{FF2B5EF4-FFF2-40B4-BE49-F238E27FC236}">
                <a16:creationId xmlns:a16="http://schemas.microsoft.com/office/drawing/2014/main" id="{ECBE7999-E495-4D32-86C2-172452EAA50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4821" b="92103" l="14385" r="91154"/>
                    </a14:imgEffect>
                  </a14:imgLayer>
                </a14:imgProps>
              </a:ext>
              <a:ext uri="{28A0092B-C50C-407E-A947-70E740481C1C}">
                <a14:useLocalDpi xmlns:a14="http://schemas.microsoft.com/office/drawing/2010/main" val="0"/>
              </a:ext>
            </a:extLst>
          </a:blip>
          <a:srcRect l="12301" t="22150"/>
          <a:stretch/>
        </p:blipFill>
        <p:spPr>
          <a:xfrm>
            <a:off x="842276" y="1908474"/>
            <a:ext cx="1988135" cy="1323637"/>
          </a:xfrm>
          <a:prstGeom prst="rect">
            <a:avLst/>
          </a:prstGeom>
        </p:spPr>
      </p:pic>
      <p:sp>
        <p:nvSpPr>
          <p:cNvPr id="22" name="TextBox 21">
            <a:extLst>
              <a:ext uri="{FF2B5EF4-FFF2-40B4-BE49-F238E27FC236}">
                <a16:creationId xmlns:a16="http://schemas.microsoft.com/office/drawing/2014/main" id="{8275EE01-A233-4C4C-9FAB-658FDA743A62}"/>
              </a:ext>
            </a:extLst>
          </p:cNvPr>
          <p:cNvSpPr txBox="1"/>
          <p:nvPr/>
        </p:nvSpPr>
        <p:spPr>
          <a:xfrm>
            <a:off x="457237" y="2757321"/>
            <a:ext cx="1066800" cy="269863"/>
          </a:xfrm>
          <a:prstGeom prst="rect">
            <a:avLst/>
          </a:prstGeom>
          <a:noFill/>
          <a:ln>
            <a:noFill/>
          </a:ln>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USA</a:t>
            </a:r>
          </a:p>
        </p:txBody>
      </p:sp>
      <p:sp>
        <p:nvSpPr>
          <p:cNvPr id="24" name="Rectangle 23">
            <a:extLst>
              <a:ext uri="{FF2B5EF4-FFF2-40B4-BE49-F238E27FC236}">
                <a16:creationId xmlns:a16="http://schemas.microsoft.com/office/drawing/2014/main" id="{C4706EEB-B34A-4E09-9ED3-5F0C1026BC0C}"/>
              </a:ext>
            </a:extLst>
          </p:cNvPr>
          <p:cNvSpPr/>
          <p:nvPr>
            <p:custDataLst>
              <p:tags r:id="rId2"/>
            </p:custDataLst>
          </p:nvPr>
        </p:nvSpPr>
        <p:spPr>
          <a:xfrm>
            <a:off x="480192" y="226497"/>
            <a:ext cx="2132380"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cap="all" dirty="0"/>
              <a:t>Dairy segment- USA</a:t>
            </a:r>
          </a:p>
        </p:txBody>
      </p:sp>
      <p:pic>
        <p:nvPicPr>
          <p:cNvPr id="23" name="Image 3">
            <a:extLst>
              <a:ext uri="{FF2B5EF4-FFF2-40B4-BE49-F238E27FC236}">
                <a16:creationId xmlns:a16="http://schemas.microsoft.com/office/drawing/2014/main" id="{F80842F4-0D6F-45BF-84F1-9AD20C0B1C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83854" y="3810000"/>
            <a:ext cx="1106910" cy="1820890"/>
          </a:xfrm>
          <a:prstGeom prst="rect">
            <a:avLst/>
          </a:prstGeom>
        </p:spPr>
      </p:pic>
    </p:spTree>
    <p:extLst>
      <p:ext uri="{BB962C8B-B14F-4D97-AF65-F5344CB8AC3E}">
        <p14:creationId xmlns:p14="http://schemas.microsoft.com/office/powerpoint/2010/main" val="1062562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DC672A8-56B8-4D38-BD09-3111523658BC}"/>
              </a:ext>
            </a:extLst>
          </p:cNvPr>
          <p:cNvGrpSpPr/>
          <p:nvPr/>
        </p:nvGrpSpPr>
        <p:grpSpPr>
          <a:xfrm>
            <a:off x="5486399" y="1656169"/>
            <a:ext cx="3455209" cy="2034638"/>
            <a:chOff x="4683925" y="1126465"/>
            <a:chExt cx="3744017" cy="2434194"/>
          </a:xfrm>
        </p:grpSpPr>
        <p:pic>
          <p:nvPicPr>
            <p:cNvPr id="30" name="Picture 29">
              <a:extLst>
                <a:ext uri="{FF2B5EF4-FFF2-40B4-BE49-F238E27FC236}">
                  <a16:creationId xmlns:a16="http://schemas.microsoft.com/office/drawing/2014/main" id="{1CD30002-A7B2-423F-8511-F7F9E1D506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617"/>
            <a:stretch/>
          </p:blipFill>
          <p:spPr>
            <a:xfrm>
              <a:off x="4683925" y="1130116"/>
              <a:ext cx="3721319" cy="2430543"/>
            </a:xfrm>
            <a:prstGeom prst="rect">
              <a:avLst/>
            </a:prstGeom>
            <a:noFill/>
            <a:ln>
              <a:noFill/>
            </a:ln>
          </p:spPr>
        </p:pic>
        <p:sp>
          <p:nvSpPr>
            <p:cNvPr id="6" name="TextBox 5"/>
            <p:cNvSpPr txBox="1"/>
            <p:nvPr/>
          </p:nvSpPr>
          <p:spPr>
            <a:xfrm>
              <a:off x="7462138" y="1967692"/>
              <a:ext cx="914400" cy="914400"/>
            </a:xfrm>
            <a:prstGeom prst="rect">
              <a:avLst/>
            </a:prstGeom>
            <a:noFill/>
            <a:ln>
              <a:noFill/>
            </a:ln>
          </p:spPr>
          <p:txBody>
            <a:bodyPr wrap="non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ZoneTexte 9">
              <a:extLst>
                <a:ext uri="{FF2B5EF4-FFF2-40B4-BE49-F238E27FC236}">
                  <a16:creationId xmlns:a16="http://schemas.microsoft.com/office/drawing/2014/main" id="{0E944849-1AC7-418E-AE11-F022B2E53EEB}"/>
                </a:ext>
              </a:extLst>
            </p:cNvPr>
            <p:cNvSpPr txBox="1"/>
            <p:nvPr/>
          </p:nvSpPr>
          <p:spPr>
            <a:xfrm>
              <a:off x="7070293" y="1785805"/>
              <a:ext cx="1217164" cy="5155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Wenshang</a:t>
              </a:r>
              <a:endParaRPr kumimoji="0" lang="fr-FR" sz="1100" b="1"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Modern </a:t>
              </a:r>
              <a:r>
                <a:rPr kumimoji="0" lang="fr-FR"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Farm</a:t>
              </a:r>
              <a:endParaRPr kumimoji="0" lang="fr-C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3" name="ZoneTexte 13">
              <a:extLst>
                <a:ext uri="{FF2B5EF4-FFF2-40B4-BE49-F238E27FC236}">
                  <a16:creationId xmlns:a16="http://schemas.microsoft.com/office/drawing/2014/main" id="{05DD58AA-B320-4064-8EE6-0B10118EB37C}"/>
                </a:ext>
              </a:extLst>
            </p:cNvPr>
            <p:cNvSpPr txBox="1"/>
            <p:nvPr/>
          </p:nvSpPr>
          <p:spPr>
            <a:xfrm>
              <a:off x="5271769" y="1788610"/>
              <a:ext cx="174049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Yinchuan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Ningxia Agricultural</a:t>
              </a:r>
              <a:endParaRPr kumimoji="0" lang="fr-C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ZoneTexte 15">
              <a:extLst>
                <a:ext uri="{FF2B5EF4-FFF2-40B4-BE49-F238E27FC236}">
                  <a16:creationId xmlns:a16="http://schemas.microsoft.com/office/drawing/2014/main" id="{41655D13-9200-4A6C-BBEC-985A30DDF265}"/>
                </a:ext>
              </a:extLst>
            </p:cNvPr>
            <p:cNvSpPr txBox="1"/>
            <p:nvPr/>
          </p:nvSpPr>
          <p:spPr>
            <a:xfrm>
              <a:off x="6033198" y="2382495"/>
              <a:ext cx="94952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Hefei, </a:t>
              </a:r>
              <a:r>
                <a:rPr kumimoji="0" lang="fr-FR"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Yili</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Farm</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Chenliu</a:t>
              </a:r>
              <a:endParaRPr kumimoji="0" lang="fr-C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ZoneTexte 17">
              <a:extLst>
                <a:ext uri="{FF2B5EF4-FFF2-40B4-BE49-F238E27FC236}">
                  <a16:creationId xmlns:a16="http://schemas.microsoft.com/office/drawing/2014/main" id="{EAB4753A-192A-44CD-B8F8-14C77F23E6AC}"/>
                </a:ext>
              </a:extLst>
            </p:cNvPr>
            <p:cNvSpPr txBox="1"/>
            <p:nvPr/>
          </p:nvSpPr>
          <p:spPr>
            <a:xfrm>
              <a:off x="6463686" y="1199709"/>
              <a:ext cx="1911001" cy="515503"/>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Jixi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Heilongjiang Agricultural</a:t>
              </a:r>
            </a:p>
          </p:txBody>
        </p:sp>
        <p:sp>
          <p:nvSpPr>
            <p:cNvPr id="16" name="ZoneTexte 11">
              <a:extLst>
                <a:ext uri="{FF2B5EF4-FFF2-40B4-BE49-F238E27FC236}">
                  <a16:creationId xmlns:a16="http://schemas.microsoft.com/office/drawing/2014/main" id="{84C568B7-980B-4EA7-99DB-85D92512D4FD}"/>
                </a:ext>
              </a:extLst>
            </p:cNvPr>
            <p:cNvSpPr txBox="1"/>
            <p:nvPr/>
          </p:nvSpPr>
          <p:spPr>
            <a:xfrm>
              <a:off x="7070292" y="2530371"/>
              <a:ext cx="1357650"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Zhengzhou</a:t>
              </a:r>
              <a:endParaRPr kumimoji="0" lang="fr-FR" sz="1100" b="1"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Ruiya</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Farm</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Henan</a:t>
              </a:r>
              <a:endParaRPr kumimoji="0" lang="fr-C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7" name="Picture 10" descr="Image result for map pin icon">
              <a:extLst>
                <a:ext uri="{FF2B5EF4-FFF2-40B4-BE49-F238E27FC236}">
                  <a16:creationId xmlns:a16="http://schemas.microsoft.com/office/drawing/2014/main" id="{2AACAA33-DE56-42C8-AF33-EA73AAFE25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7462" y="1668370"/>
              <a:ext cx="427427" cy="335684"/>
            </a:xfrm>
            <a:prstGeom prst="rect">
              <a:avLst/>
            </a:prstGeom>
            <a:noFill/>
          </p:spPr>
        </p:pic>
        <p:pic>
          <p:nvPicPr>
            <p:cNvPr id="18" name="Picture 10" descr="Image result for map pin icon">
              <a:extLst>
                <a:ext uri="{FF2B5EF4-FFF2-40B4-BE49-F238E27FC236}">
                  <a16:creationId xmlns:a16="http://schemas.microsoft.com/office/drawing/2014/main" id="{5887172D-5832-4FA3-B574-4B40CD4D0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3523" y="1126465"/>
              <a:ext cx="427427" cy="363206"/>
            </a:xfrm>
            <a:prstGeom prst="rect">
              <a:avLst/>
            </a:prstGeom>
            <a:noFill/>
          </p:spPr>
        </p:pic>
        <p:pic>
          <p:nvPicPr>
            <p:cNvPr id="19" name="Picture 18" descr="Image result for map pin icon">
              <a:extLst>
                <a:ext uri="{FF2B5EF4-FFF2-40B4-BE49-F238E27FC236}">
                  <a16:creationId xmlns:a16="http://schemas.microsoft.com/office/drawing/2014/main" id="{C459CB49-C28D-4C48-9794-D55FC8043B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2188" y="2127862"/>
              <a:ext cx="435928" cy="342361"/>
            </a:xfrm>
            <a:prstGeom prst="rect">
              <a:avLst/>
            </a:prstGeom>
            <a:noFill/>
          </p:spPr>
        </p:pic>
        <p:pic>
          <p:nvPicPr>
            <p:cNvPr id="20" name="Picture 10" descr="Image result for map pin icon">
              <a:extLst>
                <a:ext uri="{FF2B5EF4-FFF2-40B4-BE49-F238E27FC236}">
                  <a16:creationId xmlns:a16="http://schemas.microsoft.com/office/drawing/2014/main" id="{7E5E614D-1BE3-4A8F-999B-A5163918F4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226" y="2229997"/>
              <a:ext cx="435928" cy="342361"/>
            </a:xfrm>
            <a:prstGeom prst="rect">
              <a:avLst/>
            </a:prstGeom>
            <a:noFill/>
          </p:spPr>
        </p:pic>
        <p:pic>
          <p:nvPicPr>
            <p:cNvPr id="21" name="Picture 10" descr="Image result for map pin icon">
              <a:extLst>
                <a:ext uri="{FF2B5EF4-FFF2-40B4-BE49-F238E27FC236}">
                  <a16:creationId xmlns:a16="http://schemas.microsoft.com/office/drawing/2014/main" id="{916FE033-469A-4149-BF53-3410103D1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5624" y="1668370"/>
              <a:ext cx="427427" cy="335684"/>
            </a:xfrm>
            <a:prstGeom prst="rect">
              <a:avLst/>
            </a:prstGeom>
            <a:noFill/>
          </p:spPr>
        </p:pic>
      </p:grpSp>
      <p:sp>
        <p:nvSpPr>
          <p:cNvPr id="33" name="Rectangle 32">
            <a:extLst>
              <a:ext uri="{FF2B5EF4-FFF2-40B4-BE49-F238E27FC236}">
                <a16:creationId xmlns:a16="http://schemas.microsoft.com/office/drawing/2014/main" id="{1C4187CC-C700-4A50-80BE-23259584FFBA}"/>
              </a:ext>
            </a:extLst>
          </p:cNvPr>
          <p:cNvSpPr/>
          <p:nvPr/>
        </p:nvSpPr>
        <p:spPr>
          <a:xfrm>
            <a:off x="304800" y="3657600"/>
            <a:ext cx="8473395" cy="2530108"/>
          </a:xfrm>
          <a:prstGeom prst="rect">
            <a:avLst/>
          </a:prstGeom>
          <a:solidFill>
            <a:schemeClr val="accent3">
              <a:lumMod val="40000"/>
              <a:lumOff val="60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glow rad="127000">
                  <a:srgbClr val="4F81BD">
                    <a:alpha val="24000"/>
                  </a:srgbClr>
                </a:glow>
                <a:reflection endPos="0" dir="5400000" sy="-100000" algn="bl" rotWithShape="0"/>
              </a:effectLst>
              <a:uLnTx/>
              <a:uFillTx/>
              <a:latin typeface="Calibri" panose="020F0502020204030204" pitchFamily="34" charset="0"/>
              <a:ea typeface="+mn-ea"/>
              <a:cs typeface="+mn-cs"/>
            </a:endParaRPr>
          </a:p>
        </p:txBody>
      </p:sp>
      <p:sp>
        <p:nvSpPr>
          <p:cNvPr id="29" name="Rectangle 28">
            <a:extLst>
              <a:ext uri="{FF2B5EF4-FFF2-40B4-BE49-F238E27FC236}">
                <a16:creationId xmlns:a16="http://schemas.microsoft.com/office/drawing/2014/main" id="{1E651042-FDED-4060-9892-38F884F61B2E}"/>
              </a:ext>
            </a:extLst>
          </p:cNvPr>
          <p:cNvSpPr/>
          <p:nvPr/>
        </p:nvSpPr>
        <p:spPr>
          <a:xfrm>
            <a:off x="401272" y="990600"/>
            <a:ext cx="3017328" cy="2438400"/>
          </a:xfrm>
          <a:prstGeom prst="rect">
            <a:avLst/>
          </a:prstGeom>
          <a:solidFill>
            <a:schemeClr val="bg1"/>
          </a:solidFill>
          <a:ln>
            <a:solidFill>
              <a:srgbClr val="00B050"/>
            </a:solidFill>
          </a:ln>
        </p:spPr>
        <p:txBody>
          <a:bodyPr wrap="square" lIns="0" tIns="0" rIns="0" bIns="91440" anchor="ctr">
            <a:noAutofit/>
            <a:sp3d extrusionH="57150">
              <a:bevelT w="82550" h="38100" prst="coolSlant"/>
            </a:sp3d>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glow rad="127000">
                  <a:srgbClr val="4F81BD">
                    <a:alpha val="24000"/>
                  </a:srgbClr>
                </a:glow>
                <a:reflection endPos="0" dir="5400000" sy="-100000" algn="bl" rotWithShape="0"/>
              </a:effectLst>
              <a:uLnTx/>
              <a:uFillTx/>
              <a:latin typeface="Calibri" panose="020F0502020204030204" pitchFamily="34" charset="0"/>
              <a:ea typeface="+mn-ea"/>
              <a:cs typeface="+mn-cs"/>
            </a:endParaRPr>
          </a:p>
        </p:txBody>
      </p:sp>
      <p:pic>
        <p:nvPicPr>
          <p:cNvPr id="31" name="Picture 30">
            <a:extLst>
              <a:ext uri="{FF2B5EF4-FFF2-40B4-BE49-F238E27FC236}">
                <a16:creationId xmlns:a16="http://schemas.microsoft.com/office/drawing/2014/main" id="{5A53CCAB-89AD-4F36-9189-8BFE2091DD8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938" b="80445" l="10000" r="90000"/>
                    </a14:imgEffect>
                  </a14:imgLayer>
                </a14:imgProps>
              </a:ext>
              <a:ext uri="{28A0092B-C50C-407E-A947-70E740481C1C}">
                <a14:useLocalDpi xmlns:a14="http://schemas.microsoft.com/office/drawing/2010/main" val="0"/>
              </a:ext>
            </a:extLst>
          </a:blip>
          <a:srcRect b="10617"/>
          <a:stretch/>
        </p:blipFill>
        <p:spPr>
          <a:xfrm>
            <a:off x="685800" y="1752600"/>
            <a:ext cx="2376347" cy="1552088"/>
          </a:xfrm>
          <a:prstGeom prst="rect">
            <a:avLst/>
          </a:prstGeom>
          <a:noFill/>
          <a:ln>
            <a:noFill/>
          </a:ln>
        </p:spPr>
      </p:pic>
      <p:sp>
        <p:nvSpPr>
          <p:cNvPr id="2" name="Espace réservé du numéro de diapositive 1">
            <a:extLst>
              <a:ext uri="{FF2B5EF4-FFF2-40B4-BE49-F238E27FC236}">
                <a16:creationId xmlns:a16="http://schemas.microsoft.com/office/drawing/2014/main" id="{49262598-45C2-48FA-8F01-8F68FE5C11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AC43D-16A8-45AA-8AA8-D6EA182057DF}" type="slidenum">
              <a:rPr kumimoji="0" lang="en-US"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142E9233-A9FB-42FA-A8E4-21F3AB3DCD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582" t="30768" r="5495" b="29671"/>
          <a:stretch/>
        </p:blipFill>
        <p:spPr>
          <a:xfrm>
            <a:off x="457200" y="3852208"/>
            <a:ext cx="8229600" cy="2232417"/>
          </a:xfrm>
          <a:prstGeom prst="rect">
            <a:avLst/>
          </a:prstGeom>
        </p:spPr>
      </p:pic>
      <p:sp>
        <p:nvSpPr>
          <p:cNvPr id="4" name="Rectangle 3">
            <a:extLst>
              <a:ext uri="{FF2B5EF4-FFF2-40B4-BE49-F238E27FC236}">
                <a16:creationId xmlns:a16="http://schemas.microsoft.com/office/drawing/2014/main" id="{B1EEEFD0-F2D8-421D-89F4-31BD3A5B3856}"/>
              </a:ext>
            </a:extLst>
          </p:cNvPr>
          <p:cNvSpPr/>
          <p:nvPr/>
        </p:nvSpPr>
        <p:spPr>
          <a:xfrm>
            <a:off x="430447" y="3793890"/>
            <a:ext cx="8229600" cy="369332"/>
          </a:xfrm>
          <a:prstGeom prst="rect">
            <a:avLst/>
          </a:prstGeom>
          <a:solidFill>
            <a:schemeClr val="bg1">
              <a:lumMod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Each year, Dr.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Clavet</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spent 20 days in China on scientific lectures and hoof training</a:t>
            </a:r>
          </a:p>
        </p:txBody>
      </p:sp>
      <p:sp>
        <p:nvSpPr>
          <p:cNvPr id="10" name="Rectangle 7">
            <a:extLst>
              <a:ext uri="{FF2B5EF4-FFF2-40B4-BE49-F238E27FC236}">
                <a16:creationId xmlns:a16="http://schemas.microsoft.com/office/drawing/2014/main" id="{F9ACF96D-C902-46E0-9560-D81CDCCC20D9}"/>
              </a:ext>
            </a:extLst>
          </p:cNvPr>
          <p:cNvSpPr>
            <a:spLocks noChangeArrowheads="1"/>
          </p:cNvSpPr>
          <p:nvPr/>
        </p:nvSpPr>
        <p:spPr bwMode="auto">
          <a:xfrm>
            <a:off x="3999840" y="512751"/>
            <a:ext cx="5200207" cy="19463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6" name="Picture 3">
            <a:extLst>
              <a:ext uri="{FF2B5EF4-FFF2-40B4-BE49-F238E27FC236}">
                <a16:creationId xmlns:a16="http://schemas.microsoft.com/office/drawing/2014/main" id="{9B8AB4E7-0C66-4176-948B-3ED494751E04}"/>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862210" y="928847"/>
            <a:ext cx="2969804" cy="47553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7" name="Picture 3">
            <a:extLst>
              <a:ext uri="{FF2B5EF4-FFF2-40B4-BE49-F238E27FC236}">
                <a16:creationId xmlns:a16="http://schemas.microsoft.com/office/drawing/2014/main" id="{D5AB49CF-4376-4864-AF34-82A1DEF0C966}"/>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48714" y="1142875"/>
            <a:ext cx="1010549" cy="6097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5" name="Picture 12" descr="Image result for china flag">
            <a:extLst>
              <a:ext uri="{FF2B5EF4-FFF2-40B4-BE49-F238E27FC236}">
                <a16:creationId xmlns:a16="http://schemas.microsoft.com/office/drawing/2014/main" id="{67BA3CD5-F19E-4C52-A638-7339C0D3A0F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4473" b="19748"/>
          <a:stretch/>
        </p:blipFill>
        <p:spPr bwMode="auto">
          <a:xfrm>
            <a:off x="1840662" y="1155280"/>
            <a:ext cx="1182155" cy="71514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6CBAF58-0564-4AB7-A715-1DA141CB0AF3}"/>
              </a:ext>
            </a:extLst>
          </p:cNvPr>
          <p:cNvSpPr txBox="1"/>
          <p:nvPr/>
        </p:nvSpPr>
        <p:spPr>
          <a:xfrm>
            <a:off x="3232915" y="1462317"/>
            <a:ext cx="3861821" cy="1784176"/>
          </a:xfrm>
          <a:prstGeom prst="rect">
            <a:avLst/>
          </a:prstGeom>
          <a:noFill/>
          <a:ln>
            <a:noFill/>
          </a:ln>
        </p:spPr>
        <p:txBody>
          <a:bodyPr wrap="square" rtlCol="0">
            <a:noAutofit/>
          </a:bodyPr>
          <a:lstStyle/>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Accepted at 85 dairies</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Represents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237,000 cows</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Very active in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local marketing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TextBox 33">
            <a:extLst>
              <a:ext uri="{FF2B5EF4-FFF2-40B4-BE49-F238E27FC236}">
                <a16:creationId xmlns:a16="http://schemas.microsoft.com/office/drawing/2014/main" id="{794AB033-9404-4432-B3CD-A550376E2EA4}"/>
              </a:ext>
            </a:extLst>
          </p:cNvPr>
          <p:cNvSpPr txBox="1"/>
          <p:nvPr/>
        </p:nvSpPr>
        <p:spPr>
          <a:xfrm>
            <a:off x="401272" y="2962050"/>
            <a:ext cx="1066800" cy="269863"/>
          </a:xfrm>
          <a:prstGeom prst="rect">
            <a:avLst/>
          </a:prstGeom>
          <a:noFill/>
          <a:ln>
            <a:noFill/>
          </a:ln>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China</a:t>
            </a:r>
          </a:p>
        </p:txBody>
      </p:sp>
      <p:sp>
        <p:nvSpPr>
          <p:cNvPr id="35" name="Rectangle 34">
            <a:extLst>
              <a:ext uri="{FF2B5EF4-FFF2-40B4-BE49-F238E27FC236}">
                <a16:creationId xmlns:a16="http://schemas.microsoft.com/office/drawing/2014/main" id="{A139B883-2BF7-4C37-B6F4-BBDF5450B9A3}"/>
              </a:ext>
            </a:extLst>
          </p:cNvPr>
          <p:cNvSpPr/>
          <p:nvPr>
            <p:custDataLst>
              <p:tags r:id="rId1"/>
            </p:custDataLst>
          </p:nvPr>
        </p:nvSpPr>
        <p:spPr>
          <a:xfrm>
            <a:off x="480192" y="226497"/>
            <a:ext cx="2542626"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cap="all" dirty="0"/>
              <a:t>Dairy segment – China</a:t>
            </a:r>
          </a:p>
        </p:txBody>
      </p:sp>
    </p:spTree>
    <p:extLst>
      <p:ext uri="{BB962C8B-B14F-4D97-AF65-F5344CB8AC3E}">
        <p14:creationId xmlns:p14="http://schemas.microsoft.com/office/powerpoint/2010/main" val="2291172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B76AC43D-16A8-45AA-8AA8-D6EA182057DF}" type="slidenum">
              <a:rPr lang="en-US" smtClean="0"/>
              <a:pPr/>
              <a:t>36</a:t>
            </a:fld>
            <a:endParaRPr lang="en-US" dirty="0"/>
          </a:p>
        </p:txBody>
      </p:sp>
      <p:sp>
        <p:nvSpPr>
          <p:cNvPr id="20" name="TextBox 12"/>
          <p:cNvSpPr txBox="1"/>
          <p:nvPr>
            <p:custDataLst>
              <p:tags r:id="rId2"/>
            </p:custDataLst>
          </p:nvPr>
        </p:nvSpPr>
        <p:spPr>
          <a:xfrm>
            <a:off x="304799" y="228600"/>
            <a:ext cx="2512291"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defPPr>
              <a:defRPr lang="en-US"/>
            </a:defPPr>
            <a:lvl1pPr algn="ctr" defTabSz="914400">
              <a:lnSpc>
                <a:spcPct val="150000"/>
              </a:lnSpc>
              <a:defRPr sz="1700" b="1" cap="all"/>
            </a:lvl1pPr>
          </a:lstStyle>
          <a:p>
            <a:r>
              <a:rPr lang="en-US" dirty="0"/>
              <a:t>Dairy segment– Japan</a:t>
            </a:r>
          </a:p>
        </p:txBody>
      </p:sp>
      <p:sp>
        <p:nvSpPr>
          <p:cNvPr id="17" name="AutoShape 2" descr="Sheldon Prescher"/>
          <p:cNvSpPr>
            <a:spLocks noChangeAspect="1" noChangeArrowheads="1"/>
          </p:cNvSpPr>
          <p:nvPr/>
        </p:nvSpPr>
        <p:spPr bwMode="auto">
          <a:xfrm>
            <a:off x="723900" y="5086350"/>
            <a:ext cx="304800" cy="304800"/>
          </a:xfrm>
          <a:prstGeom prst="rect">
            <a:avLst/>
          </a:prstGeom>
          <a:noFill/>
        </p:spPr>
      </p:sp>
      <p:pic>
        <p:nvPicPr>
          <p:cNvPr id="2" name="Picture 1">
            <a:extLst>
              <a:ext uri="{FF2B5EF4-FFF2-40B4-BE49-F238E27FC236}">
                <a16:creationId xmlns:a16="http://schemas.microsoft.com/office/drawing/2014/main" id="{E79E3E39-9A16-43F2-9FB4-7AB8EB135445}"/>
              </a:ext>
            </a:extLst>
          </p:cNvPr>
          <p:cNvPicPr>
            <a:picLocks noChangeAspect="1"/>
          </p:cNvPicPr>
          <p:nvPr/>
        </p:nvPicPr>
        <p:blipFill>
          <a:blip r:embed="rId5"/>
          <a:stretch>
            <a:fillRect/>
          </a:stretch>
        </p:blipFill>
        <p:spPr>
          <a:xfrm>
            <a:off x="5943600" y="1066800"/>
            <a:ext cx="2193999" cy="2250497"/>
          </a:xfrm>
          <a:prstGeom prst="rect">
            <a:avLst/>
          </a:prstGeom>
        </p:spPr>
      </p:pic>
      <p:pic>
        <p:nvPicPr>
          <p:cNvPr id="1028" name="Picture 4" descr="RÃ©sultats de recherche d'images pour Â«Â zenoaqÂ Â»">
            <a:extLst>
              <a:ext uri="{FF2B5EF4-FFF2-40B4-BE49-F238E27FC236}">
                <a16:creationId xmlns:a16="http://schemas.microsoft.com/office/drawing/2014/main" id="{13C40976-BEC7-4A10-84A3-E59FEC8021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792" y="1490177"/>
            <a:ext cx="1866900" cy="16217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s de recherche d'images pour Â«Â japan flagÂ Â»">
            <a:extLst>
              <a:ext uri="{FF2B5EF4-FFF2-40B4-BE49-F238E27FC236}">
                <a16:creationId xmlns:a16="http://schemas.microsoft.com/office/drawing/2014/main" id="{7D50E0ED-E522-4A45-9FEF-2B700C4CC8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066799"/>
            <a:ext cx="220027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370188-15FD-4A4D-8397-835A19C16B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900" y="3541163"/>
            <a:ext cx="1598877" cy="2407298"/>
          </a:xfrm>
          <a:prstGeom prst="rect">
            <a:avLst/>
          </a:prstGeom>
        </p:spPr>
      </p:pic>
      <p:sp>
        <p:nvSpPr>
          <p:cNvPr id="6" name="Rectangle 5">
            <a:extLst>
              <a:ext uri="{FF2B5EF4-FFF2-40B4-BE49-F238E27FC236}">
                <a16:creationId xmlns:a16="http://schemas.microsoft.com/office/drawing/2014/main" id="{D415E06B-3CED-444E-834A-3DAB1C48B417}"/>
              </a:ext>
            </a:extLst>
          </p:cNvPr>
          <p:cNvSpPr/>
          <p:nvPr/>
        </p:nvSpPr>
        <p:spPr>
          <a:xfrm>
            <a:off x="228600" y="990600"/>
            <a:ext cx="8610600" cy="2352675"/>
          </a:xfrm>
          <a:prstGeom prst="rect">
            <a:avLst/>
          </a:prstGeom>
          <a:ln>
            <a:solidFill>
              <a:schemeClr val="tx1"/>
            </a:solidFill>
          </a:ln>
        </p:spPr>
        <p:txBody>
          <a:bodyPr wrap="square" rtlCol="0" anchor="ctr">
            <a:noAutofit/>
          </a:bodyPr>
          <a:lstStyle/>
          <a:p>
            <a:pPr algn="ctr" defTabSz="457200" fontAlgn="base">
              <a:spcBef>
                <a:spcPct val="20000"/>
              </a:spcBef>
              <a:spcAft>
                <a:spcPct val="0"/>
              </a:spcAft>
            </a:pPr>
            <a:endParaRPr lang="en-US" sz="1100" b="1" dirty="0">
              <a:solidFill>
                <a:prstClr val="black"/>
              </a:solidFill>
              <a:latin typeface="Calibri" pitchFamily="34" charset="0"/>
              <a:cs typeface="Arial" pitchFamily="34" charset="0"/>
            </a:endParaRPr>
          </a:p>
        </p:txBody>
      </p:sp>
      <p:sp>
        <p:nvSpPr>
          <p:cNvPr id="9" name="Rectangle 8">
            <a:extLst>
              <a:ext uri="{FF2B5EF4-FFF2-40B4-BE49-F238E27FC236}">
                <a16:creationId xmlns:a16="http://schemas.microsoft.com/office/drawing/2014/main" id="{960C2204-5F4A-44D7-B036-52C67587D1A6}"/>
              </a:ext>
            </a:extLst>
          </p:cNvPr>
          <p:cNvSpPr/>
          <p:nvPr/>
        </p:nvSpPr>
        <p:spPr>
          <a:xfrm>
            <a:off x="228600" y="3429000"/>
            <a:ext cx="8610600" cy="2590800"/>
          </a:xfrm>
          <a:prstGeom prst="rect">
            <a:avLst/>
          </a:prstGeom>
          <a:ln>
            <a:solidFill>
              <a:schemeClr val="tx1"/>
            </a:solidFill>
          </a:ln>
        </p:spPr>
        <p:txBody>
          <a:bodyPr wrap="square" rtlCol="0" anchor="ctr">
            <a:noAutofit/>
          </a:bodyPr>
          <a:lstStyle/>
          <a:p>
            <a:pPr algn="ctr" defTabSz="457200" fontAlgn="base">
              <a:spcBef>
                <a:spcPct val="20000"/>
              </a:spcBef>
              <a:spcAft>
                <a:spcPct val="0"/>
              </a:spcAft>
            </a:pPr>
            <a:endParaRPr lang="en-US" sz="1100" b="1" dirty="0">
              <a:solidFill>
                <a:prstClr val="black"/>
              </a:solidFill>
              <a:latin typeface="Calibri" pitchFamily="34" charset="0"/>
              <a:cs typeface="Arial" pitchFamily="34" charset="0"/>
            </a:endParaRPr>
          </a:p>
        </p:txBody>
      </p:sp>
      <p:sp>
        <p:nvSpPr>
          <p:cNvPr id="15" name="TextBox 14">
            <a:extLst>
              <a:ext uri="{FF2B5EF4-FFF2-40B4-BE49-F238E27FC236}">
                <a16:creationId xmlns:a16="http://schemas.microsoft.com/office/drawing/2014/main" id="{8EF6F3DD-81A0-4838-95E7-2C1F78678083}"/>
              </a:ext>
            </a:extLst>
          </p:cNvPr>
          <p:cNvSpPr txBox="1"/>
          <p:nvPr/>
        </p:nvSpPr>
        <p:spPr>
          <a:xfrm>
            <a:off x="2498799" y="3697838"/>
            <a:ext cx="6019800" cy="2138334"/>
          </a:xfrm>
          <a:prstGeom prst="rect">
            <a:avLst/>
          </a:prstGeom>
          <a:noFill/>
          <a:ln>
            <a:noFill/>
          </a:ln>
        </p:spPr>
        <p:txBody>
          <a:bodyPr wrap="square" rtlCol="0">
            <a:noAutofit/>
          </a:bodyPr>
          <a:lstStyle/>
          <a:p>
            <a:pPr marL="285750" indent="-285750" algn="l">
              <a:buFont typeface="Arial" panose="020B0604020202020204" pitchFamily="34" charset="0"/>
              <a:buChar char="•"/>
            </a:pPr>
            <a:r>
              <a:rPr lang="en-US" b="1" dirty="0"/>
              <a:t>We have been partners with </a:t>
            </a:r>
            <a:r>
              <a:rPr lang="en-US" b="1" dirty="0" err="1"/>
              <a:t>Zenoaq</a:t>
            </a:r>
            <a:r>
              <a:rPr lang="en-US" b="1" dirty="0"/>
              <a:t> in Japan since 2015.</a:t>
            </a:r>
          </a:p>
          <a:p>
            <a:pPr marL="285750" indent="-285750" algn="l">
              <a:buFont typeface="Arial" panose="020B0604020202020204" pitchFamily="34" charset="0"/>
              <a:buChar char="•"/>
            </a:pPr>
            <a:endParaRPr lang="en-US" b="1" dirty="0"/>
          </a:p>
          <a:p>
            <a:pPr marL="285750" indent="-285750">
              <a:buFont typeface="Arial" panose="020B0604020202020204" pitchFamily="34" charset="0"/>
              <a:buChar char="•"/>
            </a:pPr>
            <a:r>
              <a:rPr lang="en-US" b="1" dirty="0"/>
              <a:t>They sell Thymox Footbath under the “Hoof-Thyme” brand</a:t>
            </a:r>
          </a:p>
          <a:p>
            <a:pPr marL="285750" indent="-285750" algn="l">
              <a:buFont typeface="Arial" panose="020B0604020202020204" pitchFamily="34" charset="0"/>
              <a:buChar char="•"/>
            </a:pPr>
            <a:endParaRPr lang="en-US" b="1" dirty="0"/>
          </a:p>
          <a:p>
            <a:pPr marL="285750" indent="-285750" algn="l">
              <a:buFont typeface="Arial" panose="020B0604020202020204" pitchFamily="34" charset="0"/>
              <a:buChar char="•"/>
            </a:pPr>
            <a:r>
              <a:rPr lang="en-US" b="1" dirty="0"/>
              <a:t>Their sales in the field have been steady over the years.</a:t>
            </a:r>
          </a:p>
          <a:p>
            <a:pPr marL="285750" indent="-285750" algn="l">
              <a:buFont typeface="Arial" panose="020B0604020202020204" pitchFamily="34" charset="0"/>
              <a:buChar char="•"/>
            </a:pPr>
            <a:endParaRPr lang="en-US" b="1" dirty="0"/>
          </a:p>
          <a:p>
            <a:pPr marL="285750" indent="-285750" algn="l">
              <a:buFont typeface="Arial" panose="020B0604020202020204" pitchFamily="34" charset="0"/>
              <a:buChar char="•"/>
            </a:pPr>
            <a:r>
              <a:rPr lang="en-US" b="1" dirty="0"/>
              <a:t>They are now adopting Thymox Hoof Defender as well.</a:t>
            </a:r>
          </a:p>
        </p:txBody>
      </p:sp>
    </p:spTree>
    <p:extLst>
      <p:ext uri="{BB962C8B-B14F-4D97-AF65-F5344CB8AC3E}">
        <p14:creationId xmlns:p14="http://schemas.microsoft.com/office/powerpoint/2010/main" val="3563528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919AD-57A8-49E9-8ABB-2090F8D1A039}"/>
              </a:ext>
            </a:extLst>
          </p:cNvPr>
          <p:cNvSpPr/>
          <p:nvPr>
            <p:custDataLst>
              <p:tags r:id="rId1"/>
            </p:custDataLst>
          </p:nvPr>
        </p:nvSpPr>
        <p:spPr>
          <a:xfrm>
            <a:off x="640607" y="325574"/>
            <a:ext cx="2434019"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fr-CA" sz="1700" b="1" cap="all" dirty="0" err="1"/>
              <a:t>Swine-poultry</a:t>
            </a:r>
            <a:r>
              <a:rPr lang="fr-CA" sz="1700" b="1" cap="all" dirty="0"/>
              <a:t> segment </a:t>
            </a:r>
          </a:p>
        </p:txBody>
      </p:sp>
      <p:sp>
        <p:nvSpPr>
          <p:cNvPr id="2" name="Rectangle 1">
            <a:extLst>
              <a:ext uri="{FF2B5EF4-FFF2-40B4-BE49-F238E27FC236}">
                <a16:creationId xmlns:a16="http://schemas.microsoft.com/office/drawing/2014/main" id="{5F001C9B-11FF-4EEB-93F0-9363568B18E6}"/>
              </a:ext>
            </a:extLst>
          </p:cNvPr>
          <p:cNvSpPr/>
          <p:nvPr/>
        </p:nvSpPr>
        <p:spPr>
          <a:xfrm>
            <a:off x="2457450" y="1147636"/>
            <a:ext cx="5784850" cy="1077218"/>
          </a:xfrm>
          <a:prstGeom prst="rect">
            <a:avLst/>
          </a:prstGeom>
        </p:spPr>
        <p:txBody>
          <a:bodyPr wrap="square">
            <a:spAutoFit/>
          </a:bodyPr>
          <a:lstStyle/>
          <a:p>
            <a:pPr lvl="0" defTabSz="914400">
              <a:defRPr/>
            </a:pPr>
            <a:r>
              <a:rPr lang="en-US" sz="1600" b="1" dirty="0">
                <a:solidFill>
                  <a:srgbClr val="404040"/>
                </a:solidFill>
                <a:cs typeface="Arial" pitchFamily="34" charset="0"/>
              </a:rPr>
              <a:t>THYMOX AG</a:t>
            </a:r>
            <a:r>
              <a:rPr lang="en-US" sz="1100" b="1" baseline="30000" dirty="0">
                <a:solidFill>
                  <a:srgbClr val="404040"/>
                </a:solidFill>
                <a:cs typeface="Arial" pitchFamily="34" charset="0"/>
              </a:rPr>
              <a:t>® </a:t>
            </a:r>
            <a:r>
              <a:rPr lang="en-US" sz="1600" dirty="0">
                <a:solidFill>
                  <a:srgbClr val="404040"/>
                </a:solidFill>
                <a:cs typeface="Arial" pitchFamily="34" charset="0"/>
              </a:rPr>
              <a:t>Broad Spectrum (</a:t>
            </a:r>
            <a:r>
              <a:rPr lang="en-US" sz="1600" dirty="0" err="1">
                <a:solidFill>
                  <a:srgbClr val="404040"/>
                </a:solidFill>
                <a:cs typeface="Arial" pitchFamily="34" charset="0"/>
              </a:rPr>
              <a:t>Virucidal</a:t>
            </a:r>
            <a:r>
              <a:rPr lang="en-US" sz="1600" dirty="0">
                <a:solidFill>
                  <a:srgbClr val="404040"/>
                </a:solidFill>
                <a:cs typeface="Arial" pitchFamily="34" charset="0"/>
              </a:rPr>
              <a:t>* Bactericidal, Fungicidal, Tuberculocidal Disinfectant) </a:t>
            </a:r>
            <a:r>
              <a:rPr lang="en-US" sz="1600" b="1" dirty="0"/>
              <a:t>Hard Surface Disinfectant concentrate </a:t>
            </a:r>
            <a:r>
              <a:rPr lang="en-US" sz="1600" dirty="0"/>
              <a:t>for barns, animal husbandry, farms buildings and equipment.</a:t>
            </a:r>
          </a:p>
          <a:p>
            <a:pPr marL="0" lvl="1"/>
            <a:r>
              <a:rPr lang="en-US" sz="1600" dirty="0">
                <a:solidFill>
                  <a:srgbClr val="404040"/>
                </a:solidFill>
                <a:latin typeface="Arial" pitchFamily="34" charset="0"/>
                <a:cs typeface="Arial" pitchFamily="34" charset="0"/>
              </a:rPr>
              <a:t> </a:t>
            </a:r>
            <a:endParaRPr lang="en-US" sz="1600" dirty="0">
              <a:solidFill>
                <a:srgbClr val="202020"/>
              </a:solidFill>
              <a:latin typeface="Arial" pitchFamily="34" charset="0"/>
              <a:cs typeface="Arial" pitchFamily="34" charset="0"/>
            </a:endParaRPr>
          </a:p>
        </p:txBody>
      </p:sp>
      <p:pic>
        <p:nvPicPr>
          <p:cNvPr id="5" name="Image 4" descr="Une image contenant objet, horloge&#10;&#10;Description générée automatiquement">
            <a:extLst>
              <a:ext uri="{FF2B5EF4-FFF2-40B4-BE49-F238E27FC236}">
                <a16:creationId xmlns:a16="http://schemas.microsoft.com/office/drawing/2014/main" id="{62032222-376F-4934-8043-4833159107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845" y="1216348"/>
            <a:ext cx="1535723" cy="447352"/>
          </a:xfrm>
          <a:prstGeom prst="rect">
            <a:avLst/>
          </a:prstGeom>
        </p:spPr>
      </p:pic>
      <p:sp>
        <p:nvSpPr>
          <p:cNvPr id="4" name="Rectangle 3">
            <a:extLst>
              <a:ext uri="{FF2B5EF4-FFF2-40B4-BE49-F238E27FC236}">
                <a16:creationId xmlns:a16="http://schemas.microsoft.com/office/drawing/2014/main" id="{FA60A915-7765-49BA-BC2B-1355EE338C28}"/>
              </a:ext>
            </a:extLst>
          </p:cNvPr>
          <p:cNvSpPr/>
          <p:nvPr/>
        </p:nvSpPr>
        <p:spPr>
          <a:xfrm>
            <a:off x="3829050" y="2256229"/>
            <a:ext cx="4572000" cy="2462213"/>
          </a:xfrm>
          <a:prstGeom prst="rect">
            <a:avLst/>
          </a:prstGeom>
        </p:spPr>
        <p:txBody>
          <a:bodyPr>
            <a:spAutoFit/>
          </a:bodyPr>
          <a:lstStyle/>
          <a:p>
            <a:pPr marL="171450" indent="-171450">
              <a:buFont typeface="Wingdings" panose="05000000000000000000" pitchFamily="2" charset="2"/>
              <a:buChar char="§"/>
            </a:pPr>
            <a:r>
              <a:rPr lang="en-CA" sz="1400" dirty="0"/>
              <a:t>Cleaning your barn without having to worry about your health, your employees’ health AND your animals’ health.</a:t>
            </a:r>
          </a:p>
          <a:p>
            <a:pPr marL="171450" indent="-171450">
              <a:buFont typeface="Wingdings" panose="05000000000000000000" pitchFamily="2" charset="2"/>
              <a:buChar char="§"/>
            </a:pPr>
            <a:endParaRPr lang="en-CA" sz="1400" dirty="0"/>
          </a:p>
          <a:p>
            <a:endParaRPr lang="en-CA" sz="1400" dirty="0"/>
          </a:p>
          <a:p>
            <a:pPr marL="171450" indent="-171450">
              <a:buFont typeface="Wingdings" panose="05000000000000000000" pitchFamily="2" charset="2"/>
              <a:buChar char="§"/>
            </a:pPr>
            <a:r>
              <a:rPr lang="en-CA" sz="1400" b="1" dirty="0"/>
              <a:t>Non-corrosive:</a:t>
            </a:r>
            <a:r>
              <a:rPr lang="en-CA" sz="1400" dirty="0"/>
              <a:t> saves replacing heaters, door locks &amp; other metal parts within barn that aren’t high grade stainless steel</a:t>
            </a:r>
          </a:p>
          <a:p>
            <a:pPr marL="171450" indent="-171450">
              <a:buFont typeface="Wingdings" panose="05000000000000000000" pitchFamily="2" charset="2"/>
              <a:buChar char="§"/>
            </a:pPr>
            <a:endParaRPr lang="en-CA" sz="1400" dirty="0"/>
          </a:p>
          <a:p>
            <a:pPr marL="171450" indent="-171450">
              <a:buFont typeface="Wingdings" panose="05000000000000000000" pitchFamily="2" charset="2"/>
              <a:buChar char="§"/>
            </a:pPr>
            <a:r>
              <a:rPr lang="en-CA" sz="1400" dirty="0"/>
              <a:t>Fully biodegradable in less than 2 weeks and certified UL </a:t>
            </a:r>
            <a:r>
              <a:rPr lang="en-CA" sz="1400" dirty="0" err="1"/>
              <a:t>EcoLogo</a:t>
            </a:r>
            <a:endParaRPr lang="en-CA" sz="1400" dirty="0"/>
          </a:p>
          <a:p>
            <a:pPr marL="171450" indent="-171450">
              <a:buFont typeface="Wingdings" panose="05000000000000000000" pitchFamily="2" charset="2"/>
              <a:buChar char="§"/>
            </a:pPr>
            <a:endParaRPr lang="en-US" sz="1400" dirty="0"/>
          </a:p>
        </p:txBody>
      </p:sp>
      <p:pic>
        <p:nvPicPr>
          <p:cNvPr id="7" name="Image 6" descr="Une image contenant bleu, assis, conteneur, extérieur&#10;&#10;Description générée automatiquement">
            <a:extLst>
              <a:ext uri="{FF2B5EF4-FFF2-40B4-BE49-F238E27FC236}">
                <a16:creationId xmlns:a16="http://schemas.microsoft.com/office/drawing/2014/main" id="{99988AC0-3F1F-48AD-B603-27915FC04D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373" y="2520916"/>
            <a:ext cx="1846485" cy="3120736"/>
          </a:xfrm>
          <a:prstGeom prst="rect">
            <a:avLst/>
          </a:prstGeom>
        </p:spPr>
      </p:pic>
    </p:spTree>
    <p:extLst>
      <p:ext uri="{BB962C8B-B14F-4D97-AF65-F5344CB8AC3E}">
        <p14:creationId xmlns:p14="http://schemas.microsoft.com/office/powerpoint/2010/main" val="970490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61EB4DC-B031-42B7-B264-D7C63818D078}"/>
              </a:ext>
            </a:extLst>
          </p:cNvPr>
          <p:cNvPicPr>
            <a:picLocks noChangeAspect="1"/>
          </p:cNvPicPr>
          <p:nvPr/>
        </p:nvPicPr>
        <p:blipFill>
          <a:blip r:embed="rId3" cstate="print"/>
          <a:stretch>
            <a:fillRect/>
          </a:stretch>
        </p:blipFill>
        <p:spPr>
          <a:xfrm>
            <a:off x="2461755" y="3072384"/>
            <a:ext cx="1778149" cy="2396087"/>
          </a:xfrm>
          <a:prstGeom prst="rect">
            <a:avLst/>
          </a:prstGeom>
          <a:ln>
            <a:solidFill>
              <a:schemeClr val="tx1"/>
            </a:solidFill>
          </a:ln>
          <a:effectLst>
            <a:outerShdw blurRad="50800" dist="38100" dir="5400000" algn="t" rotWithShape="0">
              <a:prstClr val="black">
                <a:alpha val="40000"/>
              </a:prstClr>
            </a:outerShdw>
          </a:effectLst>
        </p:spPr>
      </p:pic>
      <p:pic>
        <p:nvPicPr>
          <p:cNvPr id="7" name="Image 6">
            <a:extLst>
              <a:ext uri="{FF2B5EF4-FFF2-40B4-BE49-F238E27FC236}">
                <a16:creationId xmlns:a16="http://schemas.microsoft.com/office/drawing/2014/main" id="{E2D46E2B-D372-47DC-86D8-3BC68C8D9F6C}"/>
              </a:ext>
            </a:extLst>
          </p:cNvPr>
          <p:cNvPicPr>
            <a:picLocks noChangeAspect="1"/>
          </p:cNvPicPr>
          <p:nvPr/>
        </p:nvPicPr>
        <p:blipFill>
          <a:blip r:embed="rId4" cstate="print"/>
          <a:stretch>
            <a:fillRect/>
          </a:stretch>
        </p:blipFill>
        <p:spPr>
          <a:xfrm>
            <a:off x="5289176" y="983411"/>
            <a:ext cx="3566956" cy="4485060"/>
          </a:xfrm>
          <a:prstGeom prst="rect">
            <a:avLst/>
          </a:prstGeom>
          <a:ln>
            <a:solidFill>
              <a:schemeClr val="tx1"/>
            </a:solidFill>
          </a:ln>
        </p:spPr>
      </p:pic>
      <p:sp>
        <p:nvSpPr>
          <p:cNvPr id="8" name="ZoneTexte 7">
            <a:extLst>
              <a:ext uri="{FF2B5EF4-FFF2-40B4-BE49-F238E27FC236}">
                <a16:creationId xmlns:a16="http://schemas.microsoft.com/office/drawing/2014/main" id="{D6097C42-ABEC-4716-AC89-CB7C5A8851EB}"/>
              </a:ext>
            </a:extLst>
          </p:cNvPr>
          <p:cNvSpPr txBox="1"/>
          <p:nvPr/>
        </p:nvSpPr>
        <p:spPr>
          <a:xfrm>
            <a:off x="600635" y="1497106"/>
            <a:ext cx="914400" cy="914400"/>
          </a:xfrm>
          <a:prstGeom prst="rect">
            <a:avLst/>
          </a:prstGeom>
          <a:noFill/>
          <a:ln>
            <a:noFill/>
          </a:ln>
        </p:spPr>
        <p:txBody>
          <a:bodyPr wrap="none" rtlCol="0">
            <a:noAutofit/>
          </a:bodyPr>
          <a:lstStyle/>
          <a:p>
            <a:endParaRPr lang="fr-CA" b="1"/>
          </a:p>
        </p:txBody>
      </p:sp>
      <p:pic>
        <p:nvPicPr>
          <p:cNvPr id="9" name="Image 8">
            <a:extLst>
              <a:ext uri="{FF2B5EF4-FFF2-40B4-BE49-F238E27FC236}">
                <a16:creationId xmlns:a16="http://schemas.microsoft.com/office/drawing/2014/main" id="{037E7B01-2BA7-4B7A-A4E5-BC5657EE2379}"/>
              </a:ext>
            </a:extLst>
          </p:cNvPr>
          <p:cNvPicPr>
            <a:picLocks noChangeAspect="1"/>
          </p:cNvPicPr>
          <p:nvPr/>
        </p:nvPicPr>
        <p:blipFill>
          <a:blip r:embed="rId5" cstate="print"/>
          <a:stretch>
            <a:fillRect/>
          </a:stretch>
        </p:blipFill>
        <p:spPr>
          <a:xfrm>
            <a:off x="410250" y="3073928"/>
            <a:ext cx="1553499" cy="2394543"/>
          </a:xfrm>
          <a:prstGeom prst="rect">
            <a:avLst/>
          </a:prstGeom>
          <a:ln>
            <a:solidFill>
              <a:schemeClr val="tx1"/>
            </a:solidFill>
          </a:ln>
          <a:effectLst>
            <a:outerShdw blurRad="50800" dist="38100" dir="2700000" algn="tl" rotWithShape="0">
              <a:prstClr val="black">
                <a:alpha val="40000"/>
              </a:prstClr>
            </a:outerShdw>
          </a:effectLst>
        </p:spPr>
      </p:pic>
      <p:sp>
        <p:nvSpPr>
          <p:cNvPr id="10" name="ZoneTexte 9">
            <a:extLst>
              <a:ext uri="{FF2B5EF4-FFF2-40B4-BE49-F238E27FC236}">
                <a16:creationId xmlns:a16="http://schemas.microsoft.com/office/drawing/2014/main" id="{5B679C2E-995D-4996-8327-ED1F999EDBA1}"/>
              </a:ext>
            </a:extLst>
          </p:cNvPr>
          <p:cNvSpPr txBox="1">
            <a:spLocks noChangeAspect="1"/>
          </p:cNvSpPr>
          <p:nvPr/>
        </p:nvSpPr>
        <p:spPr>
          <a:xfrm>
            <a:off x="304800" y="1954306"/>
            <a:ext cx="4831080" cy="830997"/>
          </a:xfrm>
          <a:prstGeom prst="rect">
            <a:avLst/>
          </a:prstGeom>
          <a:noFill/>
          <a:ln>
            <a:noFill/>
          </a:ln>
        </p:spPr>
        <p:txBody>
          <a:bodyPr wrap="square" rtlCol="0">
            <a:spAutoFit/>
          </a:bodyPr>
          <a:lstStyle/>
          <a:p>
            <a:r>
              <a:rPr lang="en-CA" sz="1600" dirty="0"/>
              <a:t>LM2 has provided biosecurity guides for the disinfection of swine trucks, barns and equipment for all the swine industry in Canada. </a:t>
            </a:r>
          </a:p>
        </p:txBody>
      </p:sp>
      <p:sp>
        <p:nvSpPr>
          <p:cNvPr id="12" name="ZoneTexte 11">
            <a:extLst>
              <a:ext uri="{FF2B5EF4-FFF2-40B4-BE49-F238E27FC236}">
                <a16:creationId xmlns:a16="http://schemas.microsoft.com/office/drawing/2014/main" id="{91C44340-B1B6-4920-B0D6-17C25E7760A9}"/>
              </a:ext>
            </a:extLst>
          </p:cNvPr>
          <p:cNvSpPr txBox="1"/>
          <p:nvPr/>
        </p:nvSpPr>
        <p:spPr>
          <a:xfrm>
            <a:off x="5833872" y="2157984"/>
            <a:ext cx="914400" cy="914400"/>
          </a:xfrm>
          <a:prstGeom prst="rect">
            <a:avLst/>
          </a:prstGeom>
          <a:noFill/>
          <a:ln>
            <a:noFill/>
          </a:ln>
        </p:spPr>
        <p:txBody>
          <a:bodyPr wrap="none" rtlCol="0">
            <a:noAutofit/>
          </a:bodyPr>
          <a:lstStyle/>
          <a:p>
            <a:endParaRPr lang="fr-CA" b="1"/>
          </a:p>
        </p:txBody>
      </p:sp>
      <p:sp>
        <p:nvSpPr>
          <p:cNvPr id="5" name="Espace réservé du numéro de diapositive 4">
            <a:extLst>
              <a:ext uri="{FF2B5EF4-FFF2-40B4-BE49-F238E27FC236}">
                <a16:creationId xmlns:a16="http://schemas.microsoft.com/office/drawing/2014/main" id="{FB942F45-4456-4B8C-8B25-E340126E5D81}"/>
              </a:ext>
            </a:extLst>
          </p:cNvPr>
          <p:cNvSpPr>
            <a:spLocks noGrp="1"/>
          </p:cNvSpPr>
          <p:nvPr>
            <p:ph type="sldNum" sz="quarter" idx="12"/>
          </p:nvPr>
        </p:nvSpPr>
        <p:spPr/>
        <p:txBody>
          <a:bodyPr/>
          <a:lstStyle/>
          <a:p>
            <a:fld id="{B76AC43D-16A8-45AA-8AA8-D6EA182057DF}" type="slidenum">
              <a:rPr lang="en-US" smtClean="0"/>
              <a:pPr/>
              <a:t>38</a:t>
            </a:fld>
            <a:endParaRPr lang="en-US"/>
          </a:p>
        </p:txBody>
      </p:sp>
      <p:sp>
        <p:nvSpPr>
          <p:cNvPr id="2" name="ZoneTexte 1">
            <a:extLst>
              <a:ext uri="{FF2B5EF4-FFF2-40B4-BE49-F238E27FC236}">
                <a16:creationId xmlns:a16="http://schemas.microsoft.com/office/drawing/2014/main" id="{DB46CC4A-5150-4E49-9CC2-C547476E268F}"/>
              </a:ext>
            </a:extLst>
          </p:cNvPr>
          <p:cNvSpPr txBox="1"/>
          <p:nvPr/>
        </p:nvSpPr>
        <p:spPr>
          <a:xfrm>
            <a:off x="228152" y="1050383"/>
            <a:ext cx="4984376" cy="830997"/>
          </a:xfrm>
          <a:prstGeom prst="rect">
            <a:avLst/>
          </a:prstGeom>
          <a:noFill/>
          <a:ln>
            <a:noFill/>
          </a:ln>
        </p:spPr>
        <p:txBody>
          <a:bodyPr wrap="square" rtlCol="0">
            <a:noAutofit/>
          </a:bodyPr>
          <a:lstStyle/>
          <a:p>
            <a:r>
              <a:rPr lang="en-CA" sz="2000" b="1" dirty="0"/>
              <a:t>We provide a complete protocol to support our products. </a:t>
            </a:r>
          </a:p>
        </p:txBody>
      </p:sp>
      <p:sp>
        <p:nvSpPr>
          <p:cNvPr id="11" name="Rectangle 10">
            <a:extLst>
              <a:ext uri="{FF2B5EF4-FFF2-40B4-BE49-F238E27FC236}">
                <a16:creationId xmlns:a16="http://schemas.microsoft.com/office/drawing/2014/main" id="{86FAB813-A7F0-4686-BEC0-890C04453621}"/>
              </a:ext>
            </a:extLst>
          </p:cNvPr>
          <p:cNvSpPr/>
          <p:nvPr>
            <p:custDataLst>
              <p:tags r:id="rId1"/>
            </p:custDataLst>
          </p:nvPr>
        </p:nvSpPr>
        <p:spPr>
          <a:xfrm>
            <a:off x="410250" y="258617"/>
            <a:ext cx="2702405" cy="378691"/>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cap="all" dirty="0"/>
              <a:t>biosecurity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0259B0-7358-4879-8974-23AD7AFC0392}"/>
              </a:ext>
            </a:extLst>
          </p:cNvPr>
          <p:cNvSpPr txBox="1"/>
          <p:nvPr/>
        </p:nvSpPr>
        <p:spPr>
          <a:xfrm>
            <a:off x="1863500" y="2600211"/>
            <a:ext cx="5747264" cy="646331"/>
          </a:xfrm>
          <a:prstGeom prst="rect">
            <a:avLst/>
          </a:prstGeom>
          <a:noFill/>
        </p:spPr>
        <p:txBody>
          <a:bodyPr wrap="square" rtlCol="0">
            <a:spAutoFit/>
          </a:bodyPr>
          <a:lstStyle/>
          <a:p>
            <a:r>
              <a:rPr lang="fr-CA" sz="3600" cap="all" dirty="0" err="1">
                <a:solidFill>
                  <a:schemeClr val="tx1">
                    <a:lumMod val="65000"/>
                    <a:lumOff val="35000"/>
                  </a:schemeClr>
                </a:solidFill>
              </a:rPr>
              <a:t>Corporate</a:t>
            </a:r>
            <a:r>
              <a:rPr lang="fr-CA" sz="3600" cap="all" dirty="0">
                <a:solidFill>
                  <a:schemeClr val="tx1">
                    <a:lumMod val="65000"/>
                    <a:lumOff val="35000"/>
                  </a:schemeClr>
                </a:solidFill>
              </a:rPr>
              <a:t> </a:t>
            </a:r>
            <a:r>
              <a:rPr lang="fr-CA" sz="3600" cap="all" dirty="0" err="1">
                <a:solidFill>
                  <a:schemeClr val="tx1">
                    <a:lumMod val="65000"/>
                    <a:lumOff val="35000"/>
                  </a:schemeClr>
                </a:solidFill>
              </a:rPr>
              <a:t>presentation</a:t>
            </a:r>
            <a:endParaRPr lang="en-CA" sz="3600" cap="all" dirty="0">
              <a:solidFill>
                <a:schemeClr val="tx1">
                  <a:lumMod val="65000"/>
                  <a:lumOff val="35000"/>
                </a:schemeClr>
              </a:solidFill>
            </a:endParaRPr>
          </a:p>
        </p:txBody>
      </p:sp>
      <p:sp>
        <p:nvSpPr>
          <p:cNvPr id="2" name="Rectangle 1">
            <a:extLst>
              <a:ext uri="{FF2B5EF4-FFF2-40B4-BE49-F238E27FC236}">
                <a16:creationId xmlns:a16="http://schemas.microsoft.com/office/drawing/2014/main" id="{CEEF407C-2AEE-4154-9470-34ABFED40B4C}"/>
              </a:ext>
            </a:extLst>
          </p:cNvPr>
          <p:cNvSpPr/>
          <p:nvPr/>
        </p:nvSpPr>
        <p:spPr>
          <a:xfrm>
            <a:off x="1690255" y="2417755"/>
            <a:ext cx="5920509" cy="1011245"/>
          </a:xfrm>
          <a:prstGeom prst="rect">
            <a:avLst/>
          </a:prstGeom>
          <a:noFill/>
          <a:ln w="57150">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52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ChangeArrowheads="1"/>
          </p:cNvSpPr>
          <p:nvPr>
            <p:custDataLst>
              <p:tags r:id="rId1"/>
            </p:custDataLst>
          </p:nvPr>
        </p:nvSpPr>
        <p:spPr bwMode="auto">
          <a:xfrm>
            <a:off x="0" y="-127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 name="Rectangle 9"/>
          <p:cNvSpPr/>
          <p:nvPr>
            <p:custDataLst>
              <p:tags r:id="rId2"/>
            </p:custDataLst>
          </p:nvPr>
        </p:nvSpPr>
        <p:spPr>
          <a:xfrm>
            <a:off x="639021" y="273054"/>
            <a:ext cx="1339070" cy="3683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dirty="0"/>
              <a:t>SUMMARY</a:t>
            </a:r>
            <a:endParaRPr lang="en-US" sz="1700" b="1" dirty="0">
              <a:effectLst>
                <a:glow rad="127000">
                  <a:schemeClr val="accent1">
                    <a:alpha val="24000"/>
                  </a:schemeClr>
                </a:glow>
                <a:reflection endPos="0" dir="5400000" sy="-100000" algn="bl" rotWithShape="0"/>
              </a:effectLst>
            </a:endParaRPr>
          </a:p>
        </p:txBody>
      </p:sp>
      <p:sp>
        <p:nvSpPr>
          <p:cNvPr id="7169" name="Rectangle 1"/>
          <p:cNvSpPr>
            <a:spLocks noChangeArrowheads="1"/>
          </p:cNvSpPr>
          <p:nvPr/>
        </p:nvSpPr>
        <p:spPr bwMode="auto">
          <a:xfrm>
            <a:off x="562446" y="2289874"/>
            <a:ext cx="8019107"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CA" sz="1600" dirty="0"/>
              <a:t> </a:t>
            </a:r>
            <a:r>
              <a:rPr lang="en-US" sz="1600" b="1" u="sng" dirty="0"/>
              <a:t>Company Background</a:t>
            </a:r>
            <a:endParaRPr lang="en-US" sz="1600" dirty="0"/>
          </a:p>
          <a:p>
            <a:pPr algn="just"/>
            <a:r>
              <a:rPr lang="en-CA" sz="1200" dirty="0"/>
              <a:t>Laboratory M2 (LM2)  based in Quebec, Canada, develops and markets a botanically derived,  breakthrough disinfecting technology. </a:t>
            </a:r>
            <a:r>
              <a:rPr lang="en-US" sz="1200" i="1" dirty="0"/>
              <a:t>Its mission is: To provide alternative, breakthrough, disinfecting technologies  to reduce exposure to toxic chemicals and  development of antibiotic resistance to meet our customers’ needs in solving today’s toughest biosecurity and pathogenic problems</a:t>
            </a:r>
          </a:p>
          <a:p>
            <a:pPr algn="just"/>
            <a:endParaRPr lang="en-US" sz="1200" i="1" dirty="0"/>
          </a:p>
          <a:p>
            <a:pPr algn="just"/>
            <a:r>
              <a:rPr lang="en-CA" sz="1200" dirty="0"/>
              <a:t>Company is revenue generating, largely de-risked, and now in the excecutional phase of growth, with commercial success through key distribution contracts: Canada</a:t>
            </a:r>
            <a:r>
              <a:rPr lang="en-US" sz="1200" dirty="0"/>
              <a:t>, </a:t>
            </a:r>
            <a:r>
              <a:rPr lang="en-CA" sz="1200" dirty="0"/>
              <a:t>United States, China, Japan, Eastern Europe (via Opus distribution partners)</a:t>
            </a:r>
            <a:r>
              <a:rPr lang="en-US" sz="1200" dirty="0"/>
              <a:t>, and </a:t>
            </a:r>
            <a:r>
              <a:rPr lang="en-CA" sz="1200" dirty="0"/>
              <a:t>Mexico . Products containing the LM2's proprietary formulations are trademarked as Thymox® and all provide highly effective, EPA registered, disinfecting and cleaning efficacy</a:t>
            </a:r>
            <a:r>
              <a:rPr lang="en-US" sz="1200" dirty="0"/>
              <a:t>. </a:t>
            </a:r>
            <a:r>
              <a:rPr lang="en-CA" sz="1200" dirty="0"/>
              <a:t>LM2’s unique selling points are avoidance of a) exposure to toxic chemicals and b) development of antibiotic resistance</a:t>
            </a:r>
            <a:r>
              <a:rPr lang="en-US" sz="1200" dirty="0"/>
              <a:t>. </a:t>
            </a:r>
            <a:r>
              <a:rPr lang="en-CA" sz="1200" dirty="0"/>
              <a:t>The patented, core formulation is based on thymol, which has natural antimicrobial properties</a:t>
            </a:r>
            <a:r>
              <a:rPr lang="en-US" sz="1200" dirty="0"/>
              <a:t>. </a:t>
            </a:r>
            <a:r>
              <a:rPr lang="en-CA" sz="1200" dirty="0"/>
              <a:t>Use case have been developed for a variety pathogenic problems in Animal Health, Crop Science and Surface Disinfecting, specifically segmented into 4 markets and 3 business units.</a:t>
            </a:r>
            <a:endParaRPr lang="en-US" sz="1200" dirty="0"/>
          </a:p>
          <a:p>
            <a:pPr lvl="1" algn="just">
              <a:buFont typeface="Arial" pitchFamily="34" charset="0"/>
              <a:buChar char="•"/>
            </a:pPr>
            <a:endParaRPr lang="en-US" sz="1600" dirty="0"/>
          </a:p>
        </p:txBody>
      </p:sp>
      <p:sp>
        <p:nvSpPr>
          <p:cNvPr id="3" name="Espace réservé du numéro de diapositive 2">
            <a:extLst>
              <a:ext uri="{FF2B5EF4-FFF2-40B4-BE49-F238E27FC236}">
                <a16:creationId xmlns:a16="http://schemas.microsoft.com/office/drawing/2014/main" id="{F2D28F8A-1F66-4CE6-A419-733CB184164B}"/>
              </a:ext>
            </a:extLst>
          </p:cNvPr>
          <p:cNvSpPr>
            <a:spLocks noGrp="1"/>
          </p:cNvSpPr>
          <p:nvPr>
            <p:ph type="sldNum" sz="quarter" idx="12"/>
          </p:nvPr>
        </p:nvSpPr>
        <p:spPr/>
        <p:txBody>
          <a:bodyPr/>
          <a:lstStyle/>
          <a:p>
            <a:fld id="{B76AC43D-16A8-45AA-8AA8-D6EA182057DF}" type="slidenum">
              <a:rPr lang="en-US" smtClean="0"/>
              <a:pPr/>
              <a:t>5</a:t>
            </a:fld>
            <a:endParaRPr lang="en-US"/>
          </a:p>
        </p:txBody>
      </p:sp>
      <p:sp>
        <p:nvSpPr>
          <p:cNvPr id="2" name="Rectangle 1">
            <a:extLst>
              <a:ext uri="{FF2B5EF4-FFF2-40B4-BE49-F238E27FC236}">
                <a16:creationId xmlns:a16="http://schemas.microsoft.com/office/drawing/2014/main" id="{9FF6785F-8318-4AFE-B1FC-6A07A7F36AC4}"/>
              </a:ext>
            </a:extLst>
          </p:cNvPr>
          <p:cNvSpPr/>
          <p:nvPr/>
        </p:nvSpPr>
        <p:spPr>
          <a:xfrm>
            <a:off x="562446" y="1322253"/>
            <a:ext cx="7634122" cy="584775"/>
          </a:xfrm>
          <a:prstGeom prst="rect">
            <a:avLst/>
          </a:prstGeom>
        </p:spPr>
        <p:txBody>
          <a:bodyPr wrap="square">
            <a:spAutoFit/>
          </a:bodyPr>
          <a:lstStyle/>
          <a:p>
            <a:pPr lvl="0" algn="just"/>
            <a:r>
              <a:rPr lang="en-CA" sz="1600" b="1" dirty="0"/>
              <a:t>Laboratory M2 (LM2)</a:t>
            </a:r>
            <a:r>
              <a:rPr lang="en-US" sz="1600" b="1" dirty="0">
                <a:ea typeface="Calibri" pitchFamily="34" charset="0"/>
                <a:cs typeface="Times New Roman" pitchFamily="18" charset="0"/>
              </a:rPr>
              <a:t> wishes to divest certain assets of the company, hereafter collectively called the Animal Health Business Unit (AHDU)</a:t>
            </a:r>
          </a:p>
        </p:txBody>
      </p:sp>
    </p:spTree>
    <p:extLst>
      <p:ext uri="{BB962C8B-B14F-4D97-AF65-F5344CB8AC3E}">
        <p14:creationId xmlns:p14="http://schemas.microsoft.com/office/powerpoint/2010/main" val="258076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custDataLst>
              <p:tags r:id="rId1"/>
            </p:custDataLst>
          </p:nvPr>
        </p:nvSpPr>
        <p:spPr/>
        <p:txBody>
          <a:bodyPr/>
          <a:lstStyle/>
          <a:p>
            <a:pPr>
              <a:defRPr/>
            </a:pPr>
            <a:fld id="{093390C4-20AF-45F8-A68A-325F03D452D8}" type="slidenum">
              <a:rPr lang="en-US"/>
              <a:pPr>
                <a:defRPr/>
              </a:pPr>
              <a:t>6</a:t>
            </a:fld>
            <a:endParaRPr lang="en-US" dirty="0"/>
          </a:p>
        </p:txBody>
      </p:sp>
      <p:sp>
        <p:nvSpPr>
          <p:cNvPr id="10" name="Rectangle 9"/>
          <p:cNvSpPr/>
          <p:nvPr>
            <p:custDataLst>
              <p:tags r:id="rId2"/>
            </p:custDataLst>
          </p:nvPr>
        </p:nvSpPr>
        <p:spPr>
          <a:xfrm>
            <a:off x="640800" y="273600"/>
            <a:ext cx="2018181"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dirty="0"/>
              <a:t>COMPANY PROFILE</a:t>
            </a:r>
          </a:p>
        </p:txBody>
      </p:sp>
      <p:sp>
        <p:nvSpPr>
          <p:cNvPr id="6" name="Content Placeholder 2"/>
          <p:cNvSpPr txBox="1">
            <a:spLocks/>
          </p:cNvSpPr>
          <p:nvPr/>
        </p:nvSpPr>
        <p:spPr>
          <a:xfrm>
            <a:off x="609600" y="1079296"/>
            <a:ext cx="84582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9725" indent="-339725">
              <a:lnSpc>
                <a:spcPct val="160000"/>
              </a:lnSpc>
              <a:spcBef>
                <a:spcPts val="0"/>
              </a:spcBef>
              <a:buFont typeface="Wingdings" pitchFamily="2" charset="2"/>
              <a:buChar char="§"/>
              <a:defRPr/>
            </a:pPr>
            <a:r>
              <a:rPr lang="en-CA" sz="1500" dirty="0">
                <a:solidFill>
                  <a:prstClr val="black"/>
                </a:solidFill>
              </a:rPr>
              <a:t>Laboratory M2, is a green technology,  life sciences company, and  maker of THYMOX® </a:t>
            </a:r>
          </a:p>
          <a:p>
            <a:pPr marL="339725" indent="-339725">
              <a:lnSpc>
                <a:spcPct val="160000"/>
              </a:lnSpc>
              <a:spcBef>
                <a:spcPts val="0"/>
              </a:spcBef>
              <a:buFont typeface="Wingdings" pitchFamily="2" charset="2"/>
              <a:buChar char="§"/>
              <a:defRPr/>
            </a:pPr>
            <a:r>
              <a:rPr lang="en-CA" sz="1500" dirty="0">
                <a:solidFill>
                  <a:prstClr val="black"/>
                </a:solidFill>
              </a:rPr>
              <a:t>Headquartered in Sherbrooke, Quebec</a:t>
            </a:r>
          </a:p>
          <a:p>
            <a:pPr marL="339725" indent="-339725">
              <a:lnSpc>
                <a:spcPct val="160000"/>
              </a:lnSpc>
              <a:spcBef>
                <a:spcPts val="0"/>
              </a:spcBef>
              <a:buFont typeface="Wingdings" pitchFamily="2" charset="2"/>
              <a:buChar char="§"/>
              <a:defRPr/>
            </a:pPr>
            <a:r>
              <a:rPr lang="en-CA" sz="1500" dirty="0">
                <a:solidFill>
                  <a:prstClr val="black"/>
                </a:solidFill>
              </a:rPr>
              <a:t>Focused on botanically derived disinfecting</a:t>
            </a:r>
          </a:p>
          <a:p>
            <a:pPr marL="339725" indent="-339725">
              <a:lnSpc>
                <a:spcPct val="160000"/>
              </a:lnSpc>
              <a:spcBef>
                <a:spcPts val="0"/>
              </a:spcBef>
              <a:buFont typeface="Wingdings" pitchFamily="2" charset="2"/>
              <a:buChar char="§"/>
              <a:defRPr/>
            </a:pPr>
            <a:r>
              <a:rPr lang="en-CA" sz="1500" dirty="0">
                <a:solidFill>
                  <a:prstClr val="black"/>
                </a:solidFill>
              </a:rPr>
              <a:t>Core formulation/technology can be applied to a variety of microbial pathogens problems</a:t>
            </a:r>
          </a:p>
          <a:p>
            <a:pPr marL="339725" indent="-339725">
              <a:lnSpc>
                <a:spcPct val="160000"/>
              </a:lnSpc>
              <a:spcBef>
                <a:spcPts val="0"/>
              </a:spcBef>
              <a:buFont typeface="Wingdings" pitchFamily="2" charset="2"/>
              <a:buChar char="§"/>
              <a:defRPr/>
            </a:pPr>
            <a:r>
              <a:rPr lang="en-CA" sz="1500" dirty="0">
                <a:solidFill>
                  <a:prstClr val="black"/>
                </a:solidFill>
              </a:rPr>
              <a:t>Commercial use cases in multiple markets</a:t>
            </a:r>
          </a:p>
          <a:p>
            <a:pPr marL="339725" indent="-339725">
              <a:lnSpc>
                <a:spcPct val="160000"/>
              </a:lnSpc>
              <a:spcBef>
                <a:spcPts val="0"/>
              </a:spcBef>
              <a:buFont typeface="Wingdings" pitchFamily="2" charset="2"/>
              <a:buChar char="§"/>
              <a:defRPr/>
            </a:pPr>
            <a:r>
              <a:rPr lang="en-CA" sz="1500" dirty="0">
                <a:solidFill>
                  <a:prstClr val="black"/>
                </a:solidFill>
              </a:rPr>
              <a:t>Sales and distribution on 3 continents, 5 countries</a:t>
            </a:r>
          </a:p>
          <a:p>
            <a:pPr marL="339725" indent="-339725">
              <a:lnSpc>
                <a:spcPct val="160000"/>
              </a:lnSpc>
              <a:spcBef>
                <a:spcPts val="0"/>
              </a:spcBef>
              <a:buFont typeface="Wingdings" pitchFamily="2" charset="2"/>
              <a:buChar char="§"/>
              <a:defRPr/>
            </a:pPr>
            <a:r>
              <a:rPr lang="en-CA" sz="1500" dirty="0">
                <a:solidFill>
                  <a:prstClr val="black"/>
                </a:solidFill>
              </a:rPr>
              <a:t>Company and technology is de-risked, over 5 years of in market experience</a:t>
            </a:r>
          </a:p>
          <a:p>
            <a:pPr marL="339725" indent="-339725">
              <a:lnSpc>
                <a:spcPct val="160000"/>
              </a:lnSpc>
              <a:spcBef>
                <a:spcPts val="0"/>
              </a:spcBef>
              <a:buFont typeface="Wingdings" pitchFamily="2" charset="2"/>
              <a:buChar char="§"/>
              <a:defRPr/>
            </a:pPr>
            <a:r>
              <a:rPr lang="en-CA" sz="1500" dirty="0">
                <a:solidFill>
                  <a:prstClr val="black"/>
                </a:solidFill>
              </a:rPr>
              <a:t>State-of-the-art laboratory and professional staff to support research and development</a:t>
            </a:r>
          </a:p>
          <a:p>
            <a:pPr marL="339725" indent="-339725">
              <a:lnSpc>
                <a:spcPct val="160000"/>
              </a:lnSpc>
              <a:spcBef>
                <a:spcPts val="0"/>
              </a:spcBef>
              <a:buFont typeface="Wingdings" pitchFamily="2" charset="2"/>
              <a:buChar char="§"/>
              <a:defRPr/>
            </a:pPr>
            <a:r>
              <a:rPr lang="en-CA" sz="1500" dirty="0">
                <a:solidFill>
                  <a:prstClr val="black"/>
                </a:solidFill>
              </a:rPr>
              <a:t>Strong intellectual properties strategy	</a:t>
            </a:r>
          </a:p>
          <a:p>
            <a:pPr marL="339725" indent="-339725">
              <a:lnSpc>
                <a:spcPct val="160000"/>
              </a:lnSpc>
              <a:spcBef>
                <a:spcPts val="0"/>
              </a:spcBef>
              <a:buFont typeface="Wingdings" pitchFamily="2" charset="2"/>
              <a:buChar char="§"/>
              <a:defRPr/>
            </a:pPr>
            <a:r>
              <a:rPr lang="en-CA" sz="1500" dirty="0">
                <a:solidFill>
                  <a:prstClr val="black"/>
                </a:solidFill>
              </a:rPr>
              <a:t>Scale up of manufacturing completed, international footprint</a:t>
            </a:r>
          </a:p>
          <a:p>
            <a:pPr marL="339725" indent="-339725">
              <a:lnSpc>
                <a:spcPct val="160000"/>
              </a:lnSpc>
              <a:spcBef>
                <a:spcPts val="0"/>
              </a:spcBef>
              <a:buFont typeface="Wingdings" pitchFamily="2" charset="2"/>
              <a:buChar char="§"/>
              <a:defRPr/>
            </a:pPr>
            <a:r>
              <a:rPr lang="en-CA" sz="1500" dirty="0">
                <a:solidFill>
                  <a:prstClr val="black"/>
                </a:solidFill>
              </a:rPr>
              <a:t>Unlimited supply of raw materials and capacity of finished product</a:t>
            </a:r>
          </a:p>
          <a:p>
            <a:pPr marL="339725" indent="-339725">
              <a:lnSpc>
                <a:spcPct val="160000"/>
              </a:lnSpc>
              <a:spcBef>
                <a:spcPts val="0"/>
              </a:spcBef>
              <a:buFont typeface="Wingdings" pitchFamily="2" charset="2"/>
              <a:buChar char="§"/>
              <a:defRPr/>
            </a:pPr>
            <a:r>
              <a:rPr lang="en-CA" sz="1500" dirty="0">
                <a:solidFill>
                  <a:prstClr val="black"/>
                </a:solidFill>
              </a:rPr>
              <a:t>Fully in commercial expansion phase</a:t>
            </a:r>
          </a:p>
        </p:txBody>
      </p:sp>
    </p:spTree>
    <p:extLst>
      <p:ext uri="{BB962C8B-B14F-4D97-AF65-F5344CB8AC3E}">
        <p14:creationId xmlns:p14="http://schemas.microsoft.com/office/powerpoint/2010/main" val="210714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3390C4-20AF-45F8-A68A-325F03D452D8}" type="slidenum">
              <a:rPr kumimoji="0" lang="en-US" sz="1400" b="1"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Rectangle 9"/>
          <p:cNvSpPr/>
          <p:nvPr>
            <p:custDataLst>
              <p:tags r:id="rId2"/>
            </p:custDataLst>
          </p:nvPr>
        </p:nvSpPr>
        <p:spPr>
          <a:xfrm>
            <a:off x="640800" y="273600"/>
            <a:ext cx="3276153" cy="369332"/>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dirty="0"/>
              <a:t>ADVANTAGES AND CAPABILITIES</a:t>
            </a:r>
          </a:p>
        </p:txBody>
      </p:sp>
      <p:sp>
        <p:nvSpPr>
          <p:cNvPr id="6" name="TextBox 5"/>
          <p:cNvSpPr txBox="1"/>
          <p:nvPr/>
        </p:nvSpPr>
        <p:spPr>
          <a:xfrm>
            <a:off x="921571" y="1140751"/>
            <a:ext cx="8077200" cy="4493538"/>
          </a:xfrm>
          <a:prstGeom prst="rect">
            <a:avLst/>
          </a:prstGeom>
          <a:noFill/>
        </p:spPr>
        <p:txBody>
          <a:bodyPr wrap="square" rtlCol="0">
            <a:spAutoFit/>
          </a:bodyPr>
          <a:lstStyle/>
          <a:p>
            <a:pPr marL="287338" marR="0" lvl="0" indent="-287338" algn="l" defTabSz="914400" rtl="0" eaLnBrk="0" fontAlgn="base" latinLnBrk="0" hangingPunct="0">
              <a:lnSpc>
                <a:spcPct val="150000"/>
              </a:lnSpc>
              <a:spcBef>
                <a:spcPct val="0"/>
              </a:spcBef>
              <a:spcAft>
                <a:spcPct val="0"/>
              </a:spcAft>
              <a:buClrTx/>
              <a:buSzPct val="80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On trend technology</a:t>
            </a:r>
          </a:p>
          <a:p>
            <a:pPr marL="287338" marR="0" lvl="0" indent="-287338" algn="l" defTabSz="914400" rtl="0" eaLnBrk="0" fontAlgn="base" latinLnBrk="0" hangingPunct="0">
              <a:lnSpc>
                <a:spcPct val="150000"/>
              </a:lnSpc>
              <a:spcBef>
                <a:spcPct val="0"/>
              </a:spcBef>
              <a:spcAft>
                <a:spcPct val="0"/>
              </a:spcAft>
              <a:buClrTx/>
              <a:buSzPct val="80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Growing markets</a:t>
            </a:r>
          </a:p>
          <a:p>
            <a:pPr marL="287338" marR="0" lvl="0" indent="-287338" algn="l" defTabSz="914400" rtl="0" eaLnBrk="0" fontAlgn="base" latinLnBrk="0" hangingPunct="0">
              <a:lnSpc>
                <a:spcPct val="150000"/>
              </a:lnSpc>
              <a:spcBef>
                <a:spcPct val="0"/>
              </a:spcBef>
              <a:spcAft>
                <a:spcPct val="0"/>
              </a:spcAft>
              <a:buClrTx/>
              <a:buSzPct val="80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Large body of institutional knowledge </a:t>
            </a:r>
          </a:p>
          <a:p>
            <a:pPr marL="287338" marR="0" lvl="0" indent="-287338" algn="l" defTabSz="914400" rtl="0" eaLnBrk="0" fontAlgn="base" latinLnBrk="0" hangingPunct="0">
              <a:lnSpc>
                <a:spcPct val="150000"/>
              </a:lnSpc>
              <a:spcBef>
                <a:spcPct val="0"/>
              </a:spcBef>
              <a:spcAft>
                <a:spcPct val="0"/>
              </a:spcAft>
              <a:buClrTx/>
              <a:buSzPct val="80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Base IP protected and registered</a:t>
            </a:r>
          </a:p>
          <a:p>
            <a:pPr marL="287338" marR="0" lvl="0" indent="-287338" algn="l" defTabSz="914400" rtl="0" eaLnBrk="0" fontAlgn="base" latinLnBrk="0" hangingPunct="0">
              <a:lnSpc>
                <a:spcPct val="150000"/>
              </a:lnSpc>
              <a:spcBef>
                <a:spcPct val="0"/>
              </a:spcBef>
              <a:spcAft>
                <a:spcPct val="0"/>
              </a:spcAft>
              <a:buClrTx/>
              <a:buSzPct val="80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Innovative, commercialized products</a:t>
            </a:r>
          </a:p>
          <a:p>
            <a:pPr marL="287338" marR="0" lvl="0" indent="-287338" algn="l" defTabSz="914400" rtl="0" eaLnBrk="0" fontAlgn="base" latinLnBrk="0" hangingPunct="0">
              <a:lnSpc>
                <a:spcPct val="150000"/>
              </a:lnSpc>
              <a:spcBef>
                <a:spcPct val="0"/>
              </a:spcBef>
              <a:spcAft>
                <a:spcPct val="0"/>
              </a:spcAft>
              <a:buClrTx/>
              <a:buSzPct val="80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high growth commercialization phase</a:t>
            </a:r>
          </a:p>
          <a:p>
            <a:pPr marL="287338" marR="0" lvl="0" indent="-287338" algn="l" defTabSz="914400" rtl="0" eaLnBrk="0" fontAlgn="base" latinLnBrk="0" hangingPunct="0">
              <a:lnSpc>
                <a:spcPct val="150000"/>
              </a:lnSpc>
              <a:spcBef>
                <a:spcPct val="0"/>
              </a:spcBef>
              <a:spcAft>
                <a:spcPct val="0"/>
              </a:spcAft>
              <a:buClrTx/>
              <a:buSzPct val="80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Scalable manufacturing capabilities, low CAPEX</a:t>
            </a:r>
          </a:p>
          <a:p>
            <a:pPr marL="287338" marR="0" lvl="0" indent="-287338" algn="l" defTabSz="914400" rtl="0" eaLnBrk="0" fontAlgn="base" latinLnBrk="0" hangingPunct="0">
              <a:lnSpc>
                <a:spcPct val="150000"/>
              </a:lnSpc>
              <a:spcBef>
                <a:spcPct val="0"/>
              </a:spcBef>
              <a:spcAft>
                <a:spcPct val="0"/>
              </a:spcAft>
              <a:buClrTx/>
              <a:buSzPct val="80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Portfolio of strategic innovation in pipeline</a:t>
            </a:r>
          </a:p>
          <a:p>
            <a:pPr marL="0" marR="0" lvl="0" indent="0" algn="l" defTabSz="914400" rtl="0" eaLnBrk="0" fontAlgn="base" latinLnBrk="0" hangingPunct="0">
              <a:lnSpc>
                <a:spcPct val="100000"/>
              </a:lnSpc>
              <a:spcBef>
                <a:spcPct val="0"/>
              </a:spcBef>
              <a:spcAft>
                <a:spcPct val="0"/>
              </a:spcAft>
              <a:buClrTx/>
              <a:buSzPct val="80000"/>
              <a:buFontTx/>
              <a:buNone/>
              <a:tabLst/>
              <a:defRPr/>
            </a:pPr>
            <a:endParaRPr kumimoji="0" lang="en-CA"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959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custDataLst>
              <p:tags r:id="rId1"/>
            </p:custDataLst>
          </p:nvPr>
        </p:nvSpPr>
        <p:spPr/>
        <p:txBody>
          <a:bodyPr/>
          <a:lstStyle/>
          <a:p>
            <a:pPr defTabSz="685800">
              <a:defRPr/>
            </a:pPr>
            <a:fld id="{093390C4-20AF-45F8-A68A-325F03D452D8}" type="slidenum">
              <a:rPr lang="en-US">
                <a:solidFill>
                  <a:prstClr val="black">
                    <a:tint val="75000"/>
                  </a:prstClr>
                </a:solidFill>
                <a:latin typeface="Calibri" panose="020F0502020204030204"/>
              </a:rPr>
              <a:pPr defTabSz="685800">
                <a:defRPr/>
              </a:pPr>
              <a:t>8</a:t>
            </a:fld>
            <a:endParaRPr lang="en-US">
              <a:solidFill>
                <a:prstClr val="black">
                  <a:tint val="75000"/>
                </a:prstClr>
              </a:solidFill>
              <a:latin typeface="Calibri" panose="020F0502020204030204"/>
            </a:endParaRPr>
          </a:p>
        </p:txBody>
      </p:sp>
      <p:sp>
        <p:nvSpPr>
          <p:cNvPr id="3" name="Rectangle 2">
            <a:extLst>
              <a:ext uri="{FF2B5EF4-FFF2-40B4-BE49-F238E27FC236}">
                <a16:creationId xmlns:a16="http://schemas.microsoft.com/office/drawing/2014/main" id="{E05F0CDC-D6DC-4A6D-9047-D6F56909FA61}"/>
              </a:ext>
            </a:extLst>
          </p:cNvPr>
          <p:cNvSpPr/>
          <p:nvPr/>
        </p:nvSpPr>
        <p:spPr>
          <a:xfrm>
            <a:off x="6110983" y="3310028"/>
            <a:ext cx="2738935" cy="1708160"/>
          </a:xfrm>
          <a:prstGeom prst="rect">
            <a:avLst/>
          </a:prstGeom>
        </p:spPr>
        <p:txBody>
          <a:bodyPr wrap="square">
            <a:spAutoFit/>
          </a:bodyPr>
          <a:lstStyle/>
          <a:p>
            <a:pPr marL="282575" lvl="1" indent="-171450">
              <a:spcAft>
                <a:spcPts val="600"/>
              </a:spcAft>
              <a:buFont typeface="Wingdings" panose="05000000000000000000" pitchFamily="2" charset="2"/>
              <a:buChar char="§"/>
            </a:pPr>
            <a:r>
              <a:rPr lang="en-CA" sz="1000" dirty="0"/>
              <a:t>A line of general purpose disinfectant for building and remediation, branded </a:t>
            </a:r>
            <a:r>
              <a:rPr lang="en-CA" sz="1000" dirty="0" err="1"/>
              <a:t>Bioesque</a:t>
            </a:r>
            <a:r>
              <a:rPr lang="en-CA" sz="1000" dirty="0"/>
              <a:t>™, powered by </a:t>
            </a:r>
            <a:r>
              <a:rPr lang="en-CA" sz="1000" dirty="0" err="1"/>
              <a:t>Thymox</a:t>
            </a:r>
            <a:r>
              <a:rPr lang="en-CA" sz="1000" dirty="0"/>
              <a:t>®</a:t>
            </a:r>
          </a:p>
          <a:p>
            <a:pPr marL="282575" lvl="1" indent="-171450">
              <a:spcAft>
                <a:spcPts val="600"/>
              </a:spcAft>
              <a:buFont typeface="Wingdings" panose="05000000000000000000" pitchFamily="2" charset="2"/>
              <a:buChar char="§"/>
            </a:pPr>
            <a:r>
              <a:rPr lang="en-CA" sz="1000" dirty="0"/>
              <a:t>Consumer product, a ready-to-use spray for home use, Branded “Miracle Clean®”</a:t>
            </a:r>
          </a:p>
          <a:p>
            <a:pPr marL="282575" lvl="1" indent="-171450">
              <a:spcAft>
                <a:spcPts val="600"/>
              </a:spcAft>
              <a:buFont typeface="Wingdings" panose="05000000000000000000" pitchFamily="2" charset="2"/>
              <a:buChar char="§"/>
            </a:pPr>
            <a:r>
              <a:rPr lang="en-CA" sz="1000" dirty="0"/>
              <a:t>Wipes and laundry, dishwashing applications under development</a:t>
            </a:r>
          </a:p>
          <a:p>
            <a:pPr marL="282575" lvl="1" indent="-171450">
              <a:spcAft>
                <a:spcPts val="600"/>
              </a:spcAft>
              <a:buFont typeface="Wingdings" panose="05000000000000000000" pitchFamily="2" charset="2"/>
              <a:buChar char="§"/>
            </a:pPr>
            <a:r>
              <a:rPr lang="en-CA" sz="1000" dirty="0"/>
              <a:t>Bio-security applications for pork and poultry</a:t>
            </a:r>
          </a:p>
        </p:txBody>
      </p:sp>
      <p:sp>
        <p:nvSpPr>
          <p:cNvPr id="4" name="Rectangle 3">
            <a:extLst>
              <a:ext uri="{FF2B5EF4-FFF2-40B4-BE49-F238E27FC236}">
                <a16:creationId xmlns:a16="http://schemas.microsoft.com/office/drawing/2014/main" id="{20760335-8118-447B-9B1E-820B00870ACB}"/>
              </a:ext>
            </a:extLst>
          </p:cNvPr>
          <p:cNvSpPr/>
          <p:nvPr/>
        </p:nvSpPr>
        <p:spPr>
          <a:xfrm>
            <a:off x="294083" y="3312268"/>
            <a:ext cx="2738935" cy="2169825"/>
          </a:xfrm>
          <a:prstGeom prst="rect">
            <a:avLst/>
          </a:prstGeom>
        </p:spPr>
        <p:txBody>
          <a:bodyPr wrap="square">
            <a:spAutoFit/>
          </a:bodyPr>
          <a:lstStyle/>
          <a:p>
            <a:pPr marL="227013" lvl="1" indent="-171450">
              <a:spcAft>
                <a:spcPts val="600"/>
              </a:spcAft>
              <a:buFont typeface="Wingdings" pitchFamily="2" charset="2"/>
              <a:buChar char="§"/>
            </a:pPr>
            <a:r>
              <a:rPr lang="en-CA" sz="1000" dirty="0"/>
              <a:t>Footbath solution for dairy cows (approved as veterinary drug in Canada) </a:t>
            </a:r>
          </a:p>
          <a:p>
            <a:pPr marL="227013" lvl="1" indent="-171450">
              <a:spcAft>
                <a:spcPts val="600"/>
              </a:spcAft>
              <a:buFont typeface="Wingdings" pitchFamily="2" charset="2"/>
              <a:buChar char="§"/>
            </a:pPr>
            <a:r>
              <a:rPr lang="en-CA" sz="1000" dirty="0"/>
              <a:t>Topical wound dressing to combat hoof disease with broad applications in antibiotic stewardship; now seeking INADA approval to prosecute as an antibiotic alternative for lesions</a:t>
            </a:r>
          </a:p>
          <a:p>
            <a:pPr marL="227013" lvl="1" indent="-171450">
              <a:spcAft>
                <a:spcPts val="600"/>
              </a:spcAft>
              <a:buFont typeface="Wingdings" pitchFamily="2" charset="2"/>
              <a:buChar char="§"/>
            </a:pPr>
            <a:r>
              <a:rPr lang="en-CA" sz="1000" dirty="0"/>
              <a:t>New formulations for pork and poultry viruses</a:t>
            </a:r>
            <a:endParaRPr lang="en-US" sz="1000" dirty="0"/>
          </a:p>
          <a:p>
            <a:pPr marL="227013" lvl="1" indent="-171450">
              <a:spcAft>
                <a:spcPts val="600"/>
              </a:spcAft>
              <a:buFont typeface="Wingdings" pitchFamily="2" charset="2"/>
              <a:buChar char="§"/>
            </a:pPr>
            <a:r>
              <a:rPr lang="en-CA" sz="1000" dirty="0"/>
              <a:t>Various companion animal applications, including shampoos, antifungals and parasite repellents</a:t>
            </a:r>
            <a:endParaRPr lang="en-US" sz="1000" dirty="0"/>
          </a:p>
        </p:txBody>
      </p:sp>
      <p:sp>
        <p:nvSpPr>
          <p:cNvPr id="5" name="Rectangle 4">
            <a:extLst>
              <a:ext uri="{FF2B5EF4-FFF2-40B4-BE49-F238E27FC236}">
                <a16:creationId xmlns:a16="http://schemas.microsoft.com/office/drawing/2014/main" id="{C478761C-C7EC-4ECC-99B1-E5B9A24DCE89}"/>
              </a:ext>
            </a:extLst>
          </p:cNvPr>
          <p:cNvSpPr/>
          <p:nvPr/>
        </p:nvSpPr>
        <p:spPr>
          <a:xfrm>
            <a:off x="3159275" y="3262487"/>
            <a:ext cx="2643359" cy="1092607"/>
          </a:xfrm>
          <a:prstGeom prst="rect">
            <a:avLst/>
          </a:prstGeom>
        </p:spPr>
        <p:txBody>
          <a:bodyPr wrap="square">
            <a:spAutoFit/>
          </a:bodyPr>
          <a:lstStyle/>
          <a:p>
            <a:pPr marL="227013" lvl="1" indent="-171450">
              <a:spcAft>
                <a:spcPts val="600"/>
              </a:spcAft>
              <a:buFont typeface="Wingdings" panose="05000000000000000000" pitchFamily="2" charset="2"/>
              <a:buChar char="§"/>
            </a:pPr>
            <a:r>
              <a:rPr lang="en-CA" sz="1000" dirty="0"/>
              <a:t>Antimicrobial, antifungal and insect repellent for crops/plants</a:t>
            </a:r>
          </a:p>
          <a:p>
            <a:pPr marL="227013" lvl="1" indent="-171450">
              <a:spcAft>
                <a:spcPts val="600"/>
              </a:spcAft>
              <a:buFont typeface="Wingdings" panose="05000000000000000000" pitchFamily="2" charset="2"/>
              <a:buChar char="§"/>
            </a:pPr>
            <a:r>
              <a:rPr lang="en-CA" sz="1000" dirty="0"/>
              <a:t>Next generation 25b product (which does not require EPA registration) for crop protection, to eventually include an organic product</a:t>
            </a:r>
            <a:endParaRPr lang="en-US" sz="1000" dirty="0"/>
          </a:p>
        </p:txBody>
      </p:sp>
      <p:sp>
        <p:nvSpPr>
          <p:cNvPr id="27" name="Rectangle 26">
            <a:extLst>
              <a:ext uri="{FF2B5EF4-FFF2-40B4-BE49-F238E27FC236}">
                <a16:creationId xmlns:a16="http://schemas.microsoft.com/office/drawing/2014/main" id="{ED48693D-87EA-46A9-9510-86C9E72A7E71}"/>
              </a:ext>
            </a:extLst>
          </p:cNvPr>
          <p:cNvSpPr/>
          <p:nvPr>
            <p:custDataLst>
              <p:tags r:id="rId2"/>
            </p:custDataLst>
          </p:nvPr>
        </p:nvSpPr>
        <p:spPr>
          <a:xfrm>
            <a:off x="640800" y="273600"/>
            <a:ext cx="1888490" cy="3683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dirty="0"/>
              <a:t>BUSINESS UNITS</a:t>
            </a:r>
          </a:p>
        </p:txBody>
      </p:sp>
      <p:sp>
        <p:nvSpPr>
          <p:cNvPr id="15" name="Rectangle 14">
            <a:extLst>
              <a:ext uri="{FF2B5EF4-FFF2-40B4-BE49-F238E27FC236}">
                <a16:creationId xmlns:a16="http://schemas.microsoft.com/office/drawing/2014/main" id="{82AA516F-B7B8-448E-A146-12036092E981}"/>
              </a:ext>
            </a:extLst>
          </p:cNvPr>
          <p:cNvSpPr/>
          <p:nvPr>
            <p:custDataLst>
              <p:tags r:id="rId3"/>
            </p:custDataLst>
          </p:nvPr>
        </p:nvSpPr>
        <p:spPr>
          <a:xfrm>
            <a:off x="407160" y="2718188"/>
            <a:ext cx="2409650" cy="381000"/>
          </a:xfrm>
          <a:prstGeom prst="rect">
            <a:avLst/>
          </a:prstGeom>
          <a:solidFill>
            <a:schemeClr val="bg1">
              <a:lumMod val="95000"/>
            </a:schemeClr>
          </a:solidFill>
        </p:spPr>
        <p:txBody>
          <a:bodyPr anchor="ctr"/>
          <a:lstStyle/>
          <a:p>
            <a:pPr algn="ctr" fontAlgn="base">
              <a:spcBef>
                <a:spcPct val="20000"/>
              </a:spcBef>
              <a:spcAft>
                <a:spcPct val="0"/>
              </a:spcAft>
            </a:pPr>
            <a:r>
              <a:rPr lang="en-US" b="1" dirty="0">
                <a:solidFill>
                  <a:prstClr val="black"/>
                </a:solidFill>
                <a:latin typeface="Calibri" panose="020F0502020204030204" pitchFamily="34" charset="0"/>
                <a:cs typeface="Arial" pitchFamily="34" charset="0"/>
              </a:rPr>
              <a:t>Animal Health</a:t>
            </a:r>
          </a:p>
        </p:txBody>
      </p:sp>
      <p:sp>
        <p:nvSpPr>
          <p:cNvPr id="16" name="Rectangle 15">
            <a:extLst>
              <a:ext uri="{FF2B5EF4-FFF2-40B4-BE49-F238E27FC236}">
                <a16:creationId xmlns:a16="http://schemas.microsoft.com/office/drawing/2014/main" id="{58E72DFE-AD05-49E4-B15E-BCDCB41FA7C6}"/>
              </a:ext>
            </a:extLst>
          </p:cNvPr>
          <p:cNvSpPr/>
          <p:nvPr>
            <p:custDataLst>
              <p:tags r:id="rId4"/>
            </p:custDataLst>
          </p:nvPr>
        </p:nvSpPr>
        <p:spPr>
          <a:xfrm>
            <a:off x="3384375" y="2733509"/>
            <a:ext cx="2248642" cy="381000"/>
          </a:xfrm>
          <a:prstGeom prst="rect">
            <a:avLst/>
          </a:prstGeom>
          <a:solidFill>
            <a:schemeClr val="bg1">
              <a:lumMod val="95000"/>
            </a:schemeClr>
          </a:solidFill>
        </p:spPr>
        <p:txBody>
          <a:bodyPr anchor="ct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Crop Protection</a:t>
            </a:r>
          </a:p>
        </p:txBody>
      </p:sp>
      <p:grpSp>
        <p:nvGrpSpPr>
          <p:cNvPr id="17" name="Group 30">
            <a:extLst>
              <a:ext uri="{FF2B5EF4-FFF2-40B4-BE49-F238E27FC236}">
                <a16:creationId xmlns:a16="http://schemas.microsoft.com/office/drawing/2014/main" id="{3100CF43-2B79-47CA-9442-0E6EC7392AAB}"/>
              </a:ext>
            </a:extLst>
          </p:cNvPr>
          <p:cNvGrpSpPr>
            <a:grpSpLocks/>
          </p:cNvGrpSpPr>
          <p:nvPr>
            <p:custDataLst>
              <p:tags r:id="rId5"/>
            </p:custDataLst>
          </p:nvPr>
        </p:nvGrpSpPr>
        <p:grpSpPr bwMode="auto">
          <a:xfrm>
            <a:off x="415549" y="2052031"/>
            <a:ext cx="863665" cy="512377"/>
            <a:chOff x="4038600" y="4267200"/>
            <a:chExt cx="1183249" cy="545444"/>
          </a:xfrm>
        </p:grpSpPr>
        <p:pic>
          <p:nvPicPr>
            <p:cNvPr id="18" name="Picture 4">
              <a:extLst>
                <a:ext uri="{FF2B5EF4-FFF2-40B4-BE49-F238E27FC236}">
                  <a16:creationId xmlns:a16="http://schemas.microsoft.com/office/drawing/2014/main" id="{D704BDD2-7995-4386-B1E3-DB012CA4D15C}"/>
                </a:ext>
              </a:extLst>
            </p:cNvPr>
            <p:cNvPicPr>
              <a:picLocks noChangeAspect="1" noChangeArrowheads="1"/>
            </p:cNvPicPr>
            <p:nvPr/>
          </p:nvPicPr>
          <p:blipFill>
            <a:blip r:embed="rId10" cstate="print">
              <a:clrChange>
                <a:clrFrom>
                  <a:srgbClr val="F7F6F1"/>
                </a:clrFrom>
                <a:clrTo>
                  <a:srgbClr val="F7F6F1">
                    <a:alpha val="0"/>
                  </a:srgbClr>
                </a:clrTo>
              </a:clrChange>
              <a:extLst>
                <a:ext uri="{28A0092B-C50C-407E-A947-70E740481C1C}">
                  <a14:useLocalDpi xmlns:a14="http://schemas.microsoft.com/office/drawing/2010/main" val="0"/>
                </a:ext>
              </a:extLst>
            </a:blip>
            <a:srcRect/>
            <a:stretch>
              <a:fillRect/>
            </a:stretch>
          </p:blipFill>
          <p:spPr bwMode="auto">
            <a:xfrm>
              <a:off x="4041263" y="4268921"/>
              <a:ext cx="1178255" cy="5422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a16="http://schemas.microsoft.com/office/drawing/2014/main" id="{1B5CF152-CEFE-48A7-A3A8-02DC3C7E4AA2}"/>
                </a:ext>
              </a:extLst>
            </p:cNvPr>
            <p:cNvSpPr>
              <a:spLocks noChangeArrowheads="1"/>
            </p:cNvSpPr>
            <p:nvPr/>
          </p:nvSpPr>
          <p:spPr bwMode="auto">
            <a:xfrm>
              <a:off x="4038600" y="4267200"/>
              <a:ext cx="1183249" cy="54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pic>
        <p:nvPicPr>
          <p:cNvPr id="22" name="Picture 8" descr="Related image">
            <a:extLst>
              <a:ext uri="{FF2B5EF4-FFF2-40B4-BE49-F238E27FC236}">
                <a16:creationId xmlns:a16="http://schemas.microsoft.com/office/drawing/2014/main" id="{81D24A8C-11D1-4C47-9F70-CEEF6F29FCF2}"/>
              </a:ext>
            </a:extLst>
          </p:cNvPr>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760020" y="1870814"/>
            <a:ext cx="1231259" cy="7524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63F43546-2EB2-4E42-BD50-9F40F1D4549C}"/>
              </a:ext>
            </a:extLst>
          </p:cNvPr>
          <p:cNvSpPr/>
          <p:nvPr>
            <p:custDataLst>
              <p:tags r:id="rId7"/>
            </p:custDataLst>
          </p:nvPr>
        </p:nvSpPr>
        <p:spPr>
          <a:xfrm>
            <a:off x="6227291" y="2725540"/>
            <a:ext cx="2409650" cy="381000"/>
          </a:xfrm>
          <a:prstGeom prst="rect">
            <a:avLst/>
          </a:prstGeom>
          <a:solidFill>
            <a:schemeClr val="bg1">
              <a:lumMod val="95000"/>
            </a:schemeClr>
          </a:solidFill>
        </p:spPr>
        <p:txBody>
          <a:bodyPr anchor="ctr"/>
          <a:lstStyle/>
          <a:p>
            <a:pPr algn="ctr" fontAlgn="base">
              <a:spcBef>
                <a:spcPct val="20000"/>
              </a:spcBef>
              <a:spcAft>
                <a:spcPct val="0"/>
              </a:spcAft>
            </a:pPr>
            <a:r>
              <a:rPr lang="en-US" b="1" dirty="0">
                <a:solidFill>
                  <a:prstClr val="black"/>
                </a:solidFill>
                <a:latin typeface="Calibri" panose="020F0502020204030204" pitchFamily="34" charset="0"/>
                <a:cs typeface="Arial" pitchFamily="34" charset="0"/>
              </a:rPr>
              <a:t>Surface Disinfecting</a:t>
            </a:r>
          </a:p>
        </p:txBody>
      </p:sp>
      <p:grpSp>
        <p:nvGrpSpPr>
          <p:cNvPr id="24" name="Group 31">
            <a:extLst>
              <a:ext uri="{FF2B5EF4-FFF2-40B4-BE49-F238E27FC236}">
                <a16:creationId xmlns:a16="http://schemas.microsoft.com/office/drawing/2014/main" id="{C0478867-32B2-499E-A5D5-AA5886E56729}"/>
              </a:ext>
            </a:extLst>
          </p:cNvPr>
          <p:cNvGrpSpPr>
            <a:grpSpLocks/>
          </p:cNvGrpSpPr>
          <p:nvPr>
            <p:custDataLst>
              <p:tags r:id="rId8"/>
            </p:custDataLst>
          </p:nvPr>
        </p:nvGrpSpPr>
        <p:grpSpPr bwMode="auto">
          <a:xfrm>
            <a:off x="1259075" y="2128023"/>
            <a:ext cx="723900" cy="434971"/>
            <a:chOff x="6172200" y="4343400"/>
            <a:chExt cx="1106008" cy="494665"/>
          </a:xfrm>
        </p:grpSpPr>
        <p:pic>
          <p:nvPicPr>
            <p:cNvPr id="28" name="Picture 2">
              <a:extLst>
                <a:ext uri="{FF2B5EF4-FFF2-40B4-BE49-F238E27FC236}">
                  <a16:creationId xmlns:a16="http://schemas.microsoft.com/office/drawing/2014/main" id="{D6E42D26-3565-4F50-82BB-9712AD07015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4863" y="4345121"/>
              <a:ext cx="1101014" cy="4914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9" name="Rectangle 3">
              <a:extLst>
                <a:ext uri="{FF2B5EF4-FFF2-40B4-BE49-F238E27FC236}">
                  <a16:creationId xmlns:a16="http://schemas.microsoft.com/office/drawing/2014/main" id="{A3A1A39D-A500-4743-8CE1-32DCA609CB24}"/>
                </a:ext>
              </a:extLst>
            </p:cNvPr>
            <p:cNvSpPr>
              <a:spLocks noChangeArrowheads="1"/>
            </p:cNvSpPr>
            <p:nvPr/>
          </p:nvSpPr>
          <p:spPr bwMode="auto">
            <a:xfrm>
              <a:off x="6172200" y="4343400"/>
              <a:ext cx="1106008" cy="494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pic>
        <p:nvPicPr>
          <p:cNvPr id="30" name="Image 29">
            <a:extLst>
              <a:ext uri="{FF2B5EF4-FFF2-40B4-BE49-F238E27FC236}">
                <a16:creationId xmlns:a16="http://schemas.microsoft.com/office/drawing/2014/main" id="{0DDAC6A7-A14B-44E3-B98A-86674D099B60}"/>
              </a:ext>
            </a:extLst>
          </p:cNvPr>
          <p:cNvPicPr>
            <a:picLocks noChangeAspect="1"/>
          </p:cNvPicPr>
          <p:nvPr/>
        </p:nvPicPr>
        <p:blipFill rotWithShape="1">
          <a:blip r:embed="rId13"/>
          <a:srcRect l="2970" t="2538" r="36207" b="78666"/>
          <a:stretch/>
        </p:blipFill>
        <p:spPr>
          <a:xfrm>
            <a:off x="6227291" y="1852916"/>
            <a:ext cx="1073422" cy="777686"/>
          </a:xfrm>
          <a:prstGeom prst="rect">
            <a:avLst/>
          </a:prstGeom>
        </p:spPr>
      </p:pic>
      <p:pic>
        <p:nvPicPr>
          <p:cNvPr id="31" name="Image 30">
            <a:extLst>
              <a:ext uri="{FF2B5EF4-FFF2-40B4-BE49-F238E27FC236}">
                <a16:creationId xmlns:a16="http://schemas.microsoft.com/office/drawing/2014/main" id="{C1BA56B5-B3C8-4838-91EC-089D43771984}"/>
              </a:ext>
            </a:extLst>
          </p:cNvPr>
          <p:cNvPicPr>
            <a:picLocks noChangeAspect="1"/>
          </p:cNvPicPr>
          <p:nvPr/>
        </p:nvPicPr>
        <p:blipFill rotWithShape="1">
          <a:blip r:embed="rId14"/>
          <a:srcRect l="11835" r="8519" b="78666"/>
          <a:stretch/>
        </p:blipFill>
        <p:spPr>
          <a:xfrm>
            <a:off x="7376187" y="1865363"/>
            <a:ext cx="1231259" cy="773208"/>
          </a:xfrm>
          <a:prstGeom prst="rect">
            <a:avLst/>
          </a:prstGeom>
        </p:spPr>
      </p:pic>
      <p:pic>
        <p:nvPicPr>
          <p:cNvPr id="32" name="Image 31">
            <a:extLst>
              <a:ext uri="{FF2B5EF4-FFF2-40B4-BE49-F238E27FC236}">
                <a16:creationId xmlns:a16="http://schemas.microsoft.com/office/drawing/2014/main" id="{1970BB3E-9AA8-4BEE-A1F7-F021B33F41ED}"/>
              </a:ext>
            </a:extLst>
          </p:cNvPr>
          <p:cNvPicPr>
            <a:picLocks noChangeAspect="1"/>
          </p:cNvPicPr>
          <p:nvPr/>
        </p:nvPicPr>
        <p:blipFill rotWithShape="1">
          <a:blip r:embed="rId15"/>
          <a:srcRect t="22282"/>
          <a:stretch/>
        </p:blipFill>
        <p:spPr>
          <a:xfrm>
            <a:off x="3384375" y="1737646"/>
            <a:ext cx="2248641" cy="915614"/>
          </a:xfrm>
          <a:prstGeom prst="rect">
            <a:avLst/>
          </a:prstGeom>
        </p:spPr>
      </p:pic>
      <p:sp>
        <p:nvSpPr>
          <p:cNvPr id="37" name="Rectangle 36">
            <a:extLst>
              <a:ext uri="{FF2B5EF4-FFF2-40B4-BE49-F238E27FC236}">
                <a16:creationId xmlns:a16="http://schemas.microsoft.com/office/drawing/2014/main" id="{253B221F-FA62-4F11-8D66-C03EAC4819D4}"/>
              </a:ext>
            </a:extLst>
          </p:cNvPr>
          <p:cNvSpPr/>
          <p:nvPr/>
        </p:nvSpPr>
        <p:spPr>
          <a:xfrm>
            <a:off x="6110983" y="1649428"/>
            <a:ext cx="2634143" cy="1457112"/>
          </a:xfrm>
          <a:prstGeom prst="rect">
            <a:avLst/>
          </a:prstGeom>
          <a:ln w="12700">
            <a:solidFill>
              <a:srgbClr val="274D3F"/>
            </a:solidFill>
          </a:ln>
        </p:spPr>
        <p:txBody>
          <a:bodyPr wrap="square" rtlCol="0" anchor="ctr">
            <a:noAutofit/>
          </a:bodyPr>
          <a:lstStyle/>
          <a:p>
            <a:pPr marL="0" marR="0" lvl="0" indent="0" algn="ctr" defTabSz="457200" rtl="0" eaLnBrk="1" fontAlgn="base" latinLnBrk="0" hangingPunct="1">
              <a:lnSpc>
                <a:spcPct val="100000"/>
              </a:lnSpc>
              <a:spcBef>
                <a:spcPct val="20000"/>
              </a:spcBef>
              <a:spcAft>
                <a:spcPct val="0"/>
              </a:spcAft>
              <a:buClrTx/>
              <a:buSzTx/>
              <a:buFontTx/>
              <a:buNone/>
              <a:tabLst/>
              <a:defRPr/>
            </a:pPr>
            <a:endParaRPr kumimoji="0" lang="fr-CA" sz="11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38" name="Rectangle 37">
            <a:extLst>
              <a:ext uri="{FF2B5EF4-FFF2-40B4-BE49-F238E27FC236}">
                <a16:creationId xmlns:a16="http://schemas.microsoft.com/office/drawing/2014/main" id="{CD5D9901-0AA5-4EA1-B970-1AF2E696D8DD}"/>
              </a:ext>
            </a:extLst>
          </p:cNvPr>
          <p:cNvSpPr/>
          <p:nvPr/>
        </p:nvSpPr>
        <p:spPr>
          <a:xfrm>
            <a:off x="291454" y="1649428"/>
            <a:ext cx="2634143" cy="1457112"/>
          </a:xfrm>
          <a:prstGeom prst="rect">
            <a:avLst/>
          </a:prstGeom>
          <a:ln w="12700">
            <a:solidFill>
              <a:srgbClr val="274D3F"/>
            </a:solidFill>
          </a:ln>
        </p:spPr>
        <p:txBody>
          <a:bodyPr wrap="square" rtlCol="0" anchor="ctr">
            <a:noAutofit/>
          </a:bodyPr>
          <a:lstStyle/>
          <a:p>
            <a:pPr marL="0" marR="0" lvl="0" indent="0" algn="ctr" defTabSz="457200" rtl="0" eaLnBrk="1" fontAlgn="base" latinLnBrk="0" hangingPunct="1">
              <a:lnSpc>
                <a:spcPct val="100000"/>
              </a:lnSpc>
              <a:spcBef>
                <a:spcPct val="20000"/>
              </a:spcBef>
              <a:spcAft>
                <a:spcPct val="0"/>
              </a:spcAft>
              <a:buClrTx/>
              <a:buSzTx/>
              <a:buFontTx/>
              <a:buNone/>
              <a:tabLst/>
              <a:defRPr/>
            </a:pPr>
            <a:endParaRPr kumimoji="0" lang="fr-CA" sz="11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39" name="Rectangle 38">
            <a:extLst>
              <a:ext uri="{FF2B5EF4-FFF2-40B4-BE49-F238E27FC236}">
                <a16:creationId xmlns:a16="http://schemas.microsoft.com/office/drawing/2014/main" id="{B446361D-2FB1-4222-8833-9EA6DA16954B}"/>
              </a:ext>
            </a:extLst>
          </p:cNvPr>
          <p:cNvSpPr/>
          <p:nvPr/>
        </p:nvSpPr>
        <p:spPr>
          <a:xfrm>
            <a:off x="3201218" y="1657397"/>
            <a:ext cx="2634143" cy="1457112"/>
          </a:xfrm>
          <a:prstGeom prst="rect">
            <a:avLst/>
          </a:prstGeom>
          <a:ln w="12700">
            <a:solidFill>
              <a:srgbClr val="274D3F"/>
            </a:solidFill>
          </a:ln>
        </p:spPr>
        <p:txBody>
          <a:bodyPr wrap="square" rtlCol="0" anchor="ctr">
            <a:noAutofit/>
          </a:bodyPr>
          <a:lstStyle/>
          <a:p>
            <a:pPr marL="0" marR="0" lvl="0" indent="0" algn="ctr" defTabSz="457200" rtl="0" eaLnBrk="1" fontAlgn="base" latinLnBrk="0" hangingPunct="1">
              <a:lnSpc>
                <a:spcPct val="100000"/>
              </a:lnSpc>
              <a:spcBef>
                <a:spcPct val="20000"/>
              </a:spcBef>
              <a:spcAft>
                <a:spcPct val="0"/>
              </a:spcAft>
              <a:buClrTx/>
              <a:buSzTx/>
              <a:buFontTx/>
              <a:buNone/>
              <a:tabLst/>
              <a:defRPr/>
            </a:pPr>
            <a:endParaRPr kumimoji="0" lang="fr-CA" sz="11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4808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B3A1F6F-38EE-4E5A-A7ED-427238AE1FC0}"/>
              </a:ext>
            </a:extLst>
          </p:cNvPr>
          <p:cNvSpPr>
            <a:spLocks noGrp="1"/>
          </p:cNvSpPr>
          <p:nvPr>
            <p:ph type="sldNum" sz="quarter" idx="12"/>
          </p:nvPr>
        </p:nvSpPr>
        <p:spPr/>
        <p:txBody>
          <a:bodyPr/>
          <a:lstStyle/>
          <a:p>
            <a:fld id="{6A796060-5895-423B-BC78-F5C7BE5483A8}" type="slidenum">
              <a:rPr lang="en-US" smtClean="0"/>
              <a:t>9</a:t>
            </a:fld>
            <a:endParaRPr lang="en-US"/>
          </a:p>
        </p:txBody>
      </p:sp>
      <p:sp>
        <p:nvSpPr>
          <p:cNvPr id="2" name="Espace réservé de la date 1">
            <a:extLst>
              <a:ext uri="{FF2B5EF4-FFF2-40B4-BE49-F238E27FC236}">
                <a16:creationId xmlns:a16="http://schemas.microsoft.com/office/drawing/2014/main" id="{D83E2C37-8D2E-4B20-A307-658F81857C7F}"/>
              </a:ext>
            </a:extLst>
          </p:cNvPr>
          <p:cNvSpPr>
            <a:spLocks noGrp="1"/>
          </p:cNvSpPr>
          <p:nvPr>
            <p:ph type="dt" sz="half" idx="13"/>
          </p:nvPr>
        </p:nvSpPr>
        <p:spPr/>
        <p:txBody>
          <a:bodyPr/>
          <a:lstStyle/>
          <a:p>
            <a:fld id="{3C57D15A-654E-40C3-82F5-370A3CE0FD2F}" type="datetime5">
              <a:rPr lang="en-US" smtClean="0"/>
              <a:t>30-Apr-20</a:t>
            </a:fld>
            <a:endParaRPr lang="en-US"/>
          </a:p>
        </p:txBody>
      </p:sp>
      <p:sp>
        <p:nvSpPr>
          <p:cNvPr id="3" name="Espace réservé du pied de page 2">
            <a:extLst>
              <a:ext uri="{FF2B5EF4-FFF2-40B4-BE49-F238E27FC236}">
                <a16:creationId xmlns:a16="http://schemas.microsoft.com/office/drawing/2014/main" id="{C8D4001B-2963-4A43-80B0-A4B87B8328F8}"/>
              </a:ext>
            </a:extLst>
          </p:cNvPr>
          <p:cNvSpPr>
            <a:spLocks noGrp="1"/>
          </p:cNvSpPr>
          <p:nvPr>
            <p:ph type="ftr" sz="quarter" idx="14"/>
          </p:nvPr>
        </p:nvSpPr>
        <p:spPr/>
        <p:txBody>
          <a:bodyPr/>
          <a:lstStyle/>
          <a:p>
            <a:r>
              <a:rPr lang="en-US"/>
              <a:t>Strictly Confidential, for working and discussion purposes only</a:t>
            </a:r>
          </a:p>
        </p:txBody>
      </p:sp>
      <p:sp>
        <p:nvSpPr>
          <p:cNvPr id="6" name="Rectangle 5">
            <a:extLst>
              <a:ext uri="{FF2B5EF4-FFF2-40B4-BE49-F238E27FC236}">
                <a16:creationId xmlns:a16="http://schemas.microsoft.com/office/drawing/2014/main" id="{39085957-B0D2-40A3-8E5A-02468DC68689}"/>
              </a:ext>
            </a:extLst>
          </p:cNvPr>
          <p:cNvSpPr/>
          <p:nvPr/>
        </p:nvSpPr>
        <p:spPr>
          <a:xfrm>
            <a:off x="3203040" y="1424800"/>
            <a:ext cx="2574388" cy="464234"/>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b="1" dirty="0">
                <a:solidFill>
                  <a:schemeClr val="tx1"/>
                </a:solidFill>
              </a:rPr>
              <a:t>Animal </a:t>
            </a:r>
            <a:r>
              <a:rPr lang="fr-CA" sz="1350" b="1" dirty="0" err="1">
                <a:solidFill>
                  <a:schemeClr val="tx1"/>
                </a:solidFill>
              </a:rPr>
              <a:t>Health</a:t>
            </a:r>
            <a:endParaRPr lang="en-CA" sz="1350" b="1" dirty="0">
              <a:solidFill>
                <a:schemeClr val="tx1"/>
              </a:solidFill>
            </a:endParaRPr>
          </a:p>
        </p:txBody>
      </p:sp>
      <p:sp>
        <p:nvSpPr>
          <p:cNvPr id="8" name="Rectangle 7">
            <a:extLst>
              <a:ext uri="{FF2B5EF4-FFF2-40B4-BE49-F238E27FC236}">
                <a16:creationId xmlns:a16="http://schemas.microsoft.com/office/drawing/2014/main" id="{AD5E800A-F8E9-42D7-BB61-5DB3492D2BA0}"/>
              </a:ext>
            </a:extLst>
          </p:cNvPr>
          <p:cNvSpPr/>
          <p:nvPr/>
        </p:nvSpPr>
        <p:spPr>
          <a:xfrm>
            <a:off x="465117" y="1424800"/>
            <a:ext cx="2574388" cy="464234"/>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b="1" dirty="0">
                <a:solidFill>
                  <a:schemeClr val="tx1"/>
                </a:solidFill>
              </a:rPr>
              <a:t>Surface </a:t>
            </a:r>
            <a:r>
              <a:rPr lang="fr-CA" sz="1350" b="1" dirty="0" err="1">
                <a:solidFill>
                  <a:schemeClr val="tx1"/>
                </a:solidFill>
              </a:rPr>
              <a:t>Disinfecting</a:t>
            </a:r>
            <a:endParaRPr lang="en-CA" sz="1350" b="1" dirty="0">
              <a:solidFill>
                <a:schemeClr val="tx1"/>
              </a:solidFill>
            </a:endParaRPr>
          </a:p>
        </p:txBody>
      </p:sp>
      <p:sp>
        <p:nvSpPr>
          <p:cNvPr id="9" name="Rectangle 8">
            <a:extLst>
              <a:ext uri="{FF2B5EF4-FFF2-40B4-BE49-F238E27FC236}">
                <a16:creationId xmlns:a16="http://schemas.microsoft.com/office/drawing/2014/main" id="{634B3C07-E59D-4EFF-BAF7-F0EA9C602630}"/>
              </a:ext>
            </a:extLst>
          </p:cNvPr>
          <p:cNvSpPr/>
          <p:nvPr/>
        </p:nvSpPr>
        <p:spPr>
          <a:xfrm>
            <a:off x="5940962" y="1407215"/>
            <a:ext cx="2574388" cy="464234"/>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b="1" dirty="0" err="1">
                <a:solidFill>
                  <a:schemeClr val="tx1"/>
                </a:solidFill>
              </a:rPr>
              <a:t>Crop</a:t>
            </a:r>
            <a:r>
              <a:rPr lang="fr-CA" sz="1350" b="1" dirty="0">
                <a:solidFill>
                  <a:schemeClr val="tx1"/>
                </a:solidFill>
              </a:rPr>
              <a:t> Protection</a:t>
            </a:r>
            <a:endParaRPr lang="en-CA" sz="1350" b="1" dirty="0">
              <a:solidFill>
                <a:schemeClr val="tx1"/>
              </a:solidFill>
            </a:endParaRPr>
          </a:p>
        </p:txBody>
      </p:sp>
      <p:pic>
        <p:nvPicPr>
          <p:cNvPr id="10" name="Image 9">
            <a:extLst>
              <a:ext uri="{FF2B5EF4-FFF2-40B4-BE49-F238E27FC236}">
                <a16:creationId xmlns:a16="http://schemas.microsoft.com/office/drawing/2014/main" id="{AEC9143F-324D-49EA-A003-A2DEE427F6C7}"/>
              </a:ext>
            </a:extLst>
          </p:cNvPr>
          <p:cNvPicPr>
            <a:picLocks noChangeAspect="1"/>
          </p:cNvPicPr>
          <p:nvPr/>
        </p:nvPicPr>
        <p:blipFill>
          <a:blip r:embed="rId4"/>
          <a:stretch>
            <a:fillRect/>
          </a:stretch>
        </p:blipFill>
        <p:spPr>
          <a:xfrm>
            <a:off x="3418263" y="2922733"/>
            <a:ext cx="2359164" cy="1238561"/>
          </a:xfrm>
          <a:prstGeom prst="rect">
            <a:avLst/>
          </a:prstGeom>
        </p:spPr>
      </p:pic>
      <p:pic>
        <p:nvPicPr>
          <p:cNvPr id="11" name="Image 10">
            <a:extLst>
              <a:ext uri="{FF2B5EF4-FFF2-40B4-BE49-F238E27FC236}">
                <a16:creationId xmlns:a16="http://schemas.microsoft.com/office/drawing/2014/main" id="{1AB6455A-422D-4C2E-9D7B-890B7EDFE0B4}"/>
              </a:ext>
            </a:extLst>
          </p:cNvPr>
          <p:cNvPicPr>
            <a:picLocks noChangeAspect="1"/>
          </p:cNvPicPr>
          <p:nvPr/>
        </p:nvPicPr>
        <p:blipFill>
          <a:blip r:embed="rId5"/>
          <a:stretch>
            <a:fillRect/>
          </a:stretch>
        </p:blipFill>
        <p:spPr>
          <a:xfrm>
            <a:off x="676631" y="2738966"/>
            <a:ext cx="2151359" cy="1666091"/>
          </a:xfrm>
          <a:prstGeom prst="rect">
            <a:avLst/>
          </a:prstGeom>
        </p:spPr>
      </p:pic>
      <p:pic>
        <p:nvPicPr>
          <p:cNvPr id="12" name="Image 11">
            <a:extLst>
              <a:ext uri="{FF2B5EF4-FFF2-40B4-BE49-F238E27FC236}">
                <a16:creationId xmlns:a16="http://schemas.microsoft.com/office/drawing/2014/main" id="{DE74D63D-CFA4-4E47-B637-D1A4A9484035}"/>
              </a:ext>
            </a:extLst>
          </p:cNvPr>
          <p:cNvPicPr>
            <a:picLocks noChangeAspect="1"/>
          </p:cNvPicPr>
          <p:nvPr/>
        </p:nvPicPr>
        <p:blipFill>
          <a:blip r:embed="rId6"/>
          <a:stretch>
            <a:fillRect/>
          </a:stretch>
        </p:blipFill>
        <p:spPr>
          <a:xfrm>
            <a:off x="6711201" y="2587113"/>
            <a:ext cx="830421" cy="1688215"/>
          </a:xfrm>
          <a:prstGeom prst="rect">
            <a:avLst/>
          </a:prstGeom>
        </p:spPr>
      </p:pic>
      <p:sp>
        <p:nvSpPr>
          <p:cNvPr id="13" name="Rectangle 12">
            <a:extLst>
              <a:ext uri="{FF2B5EF4-FFF2-40B4-BE49-F238E27FC236}">
                <a16:creationId xmlns:a16="http://schemas.microsoft.com/office/drawing/2014/main" id="{0BFC58FD-1D17-4B66-A596-610CEA4F4B4A}"/>
              </a:ext>
            </a:extLst>
          </p:cNvPr>
          <p:cNvSpPr/>
          <p:nvPr>
            <p:custDataLst>
              <p:tags r:id="rId1"/>
            </p:custDataLst>
          </p:nvPr>
        </p:nvSpPr>
        <p:spPr>
          <a:xfrm>
            <a:off x="640800" y="273601"/>
            <a:ext cx="3031407" cy="370800"/>
          </a:xfrm>
          <a:prstGeom prst="rect">
            <a:avLst/>
          </a:prstGeom>
          <a:solidFill>
            <a:schemeClr val="bg1">
              <a:lumMod val="85000"/>
            </a:schemeClr>
          </a:solidFill>
          <a:scene3d>
            <a:camera prst="orthographicFront"/>
            <a:lightRig rig="threePt" dir="t"/>
          </a:scene3d>
          <a:sp3d>
            <a:bevelT/>
          </a:sp3d>
        </p:spPr>
        <p:txBody>
          <a:bodyPr wrap="square" lIns="0" tIns="0" rIns="0" bIns="91440" anchor="ctr">
            <a:noAutofit/>
            <a:sp3d extrusionH="57150">
              <a:bevelT w="82550" h="38100" prst="coolSlant"/>
            </a:sp3d>
          </a:bodyPr>
          <a:lstStyle/>
          <a:p>
            <a:pPr algn="ctr" defTabSz="914400">
              <a:lnSpc>
                <a:spcPct val="150000"/>
              </a:lnSpc>
            </a:pPr>
            <a:r>
              <a:rPr lang="en-US" sz="1700" b="1" dirty="0"/>
              <a:t>BRANDS PER BUSINESS UNITS</a:t>
            </a:r>
          </a:p>
        </p:txBody>
      </p:sp>
      <p:pic>
        <p:nvPicPr>
          <p:cNvPr id="14" name="Image 13" descr="Une image contenant objet, horloge&#10;&#10;Description générée automatiquement">
            <a:extLst>
              <a:ext uri="{FF2B5EF4-FFF2-40B4-BE49-F238E27FC236}">
                <a16:creationId xmlns:a16="http://schemas.microsoft.com/office/drawing/2014/main" id="{C7C91D5F-77CB-4217-861F-27CCA29F06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2908" y="2176787"/>
            <a:ext cx="1670495" cy="532179"/>
          </a:xfrm>
          <a:prstGeom prst="rect">
            <a:avLst/>
          </a:prstGeom>
        </p:spPr>
      </p:pic>
      <p:pic>
        <p:nvPicPr>
          <p:cNvPr id="16" name="Image 15" descr="Une image contenant objet, horloge&#10;&#10;Description générée automatiquement">
            <a:extLst>
              <a:ext uri="{FF2B5EF4-FFF2-40B4-BE49-F238E27FC236}">
                <a16:creationId xmlns:a16="http://schemas.microsoft.com/office/drawing/2014/main" id="{58C505B8-AF34-4C29-AFAA-3C4EC09DB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0798" y="2176788"/>
            <a:ext cx="1593682" cy="464234"/>
          </a:xfrm>
          <a:prstGeom prst="rect">
            <a:avLst/>
          </a:prstGeom>
        </p:spPr>
      </p:pic>
      <p:pic>
        <p:nvPicPr>
          <p:cNvPr id="17" name="Image 16">
            <a:extLst>
              <a:ext uri="{FF2B5EF4-FFF2-40B4-BE49-F238E27FC236}">
                <a16:creationId xmlns:a16="http://schemas.microsoft.com/office/drawing/2014/main" id="{AC2B1539-A3F6-4A0F-9DB8-B7E34C713465}"/>
              </a:ext>
            </a:extLst>
          </p:cNvPr>
          <p:cNvPicPr>
            <a:picLocks noChangeAspect="1"/>
          </p:cNvPicPr>
          <p:nvPr/>
        </p:nvPicPr>
        <p:blipFill>
          <a:blip r:embed="rId9"/>
          <a:stretch>
            <a:fillRect/>
          </a:stretch>
        </p:blipFill>
        <p:spPr>
          <a:xfrm>
            <a:off x="812228" y="2108843"/>
            <a:ext cx="1773930" cy="532179"/>
          </a:xfrm>
          <a:prstGeom prst="rect">
            <a:avLst/>
          </a:prstGeom>
        </p:spPr>
      </p:pic>
    </p:spTree>
    <p:extLst>
      <p:ext uri="{BB962C8B-B14F-4D97-AF65-F5344CB8AC3E}">
        <p14:creationId xmlns:p14="http://schemas.microsoft.com/office/powerpoint/2010/main" val="5588597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wrap="square" rtlCol="0" anchor="ctr">
        <a:noAutofit/>
      </a:bodyPr>
      <a:lstStyle>
        <a:defPPr algn="ctr" defTabSz="457200" fontAlgn="base">
          <a:spcBef>
            <a:spcPct val="20000"/>
          </a:spcBef>
          <a:spcAft>
            <a:spcPct val="0"/>
          </a:spcAft>
          <a:defRPr sz="1100" b="1" dirty="0" smtClean="0">
            <a:solidFill>
              <a:prstClr val="black"/>
            </a:solidFill>
            <a:latin typeface="Calibri" pitchFamily="34" charset="0"/>
            <a:cs typeface="Arial" pitchFamily="34" charset="0"/>
          </a:defRPr>
        </a:defPPr>
      </a:lstStyle>
    </a:spDef>
    <a:txDef>
      <a:spPr>
        <a:noFill/>
        <a:ln>
          <a:noFill/>
        </a:ln>
      </a:spPr>
      <a:bodyPr wrap="square" rtlCol="0">
        <a:noAutofit/>
      </a:bodyPr>
      <a:lstStyle>
        <a:defPPr>
          <a:defRPr b="1" dirty="0" smtClean="0"/>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8072</TotalTime>
  <Words>2642</Words>
  <Application>Microsoft Office PowerPoint</Application>
  <PresentationFormat>On-screen Show (4:3)</PresentationFormat>
  <Paragraphs>599</Paragraphs>
  <Slides>38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proxima-nova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OUTSTANDING EFFICACY - KILLS 99.99% OF PATHOGENIC MICROBES (EPA Registered RTU)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St-Pierre</dc:creator>
  <cp:lastModifiedBy>Ulysse D. Dandurand</cp:lastModifiedBy>
  <cp:revision>506</cp:revision>
  <dcterms:created xsi:type="dcterms:W3CDTF">2018-11-27T15:35:33Z</dcterms:created>
  <dcterms:modified xsi:type="dcterms:W3CDTF">2020-05-01T00:24:47Z</dcterms:modified>
</cp:coreProperties>
</file>