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8" r:id="rId2"/>
    <p:sldId id="279" r:id="rId3"/>
    <p:sldId id="283" r:id="rId4"/>
    <p:sldId id="286" r:id="rId5"/>
    <p:sldId id="287" r:id="rId6"/>
    <p:sldId id="288" r:id="rId7"/>
    <p:sldId id="289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D2C9"/>
    <a:srgbClr val="00263A"/>
    <a:srgbClr val="385CAD"/>
    <a:srgbClr val="3A5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57" autoAdjust="0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4176A-E209-FA4D-841F-FD787F955B52}" type="datetimeFigureOut">
              <a:rPr lang="en-US" smtClean="0"/>
              <a:t>2/10/21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DB9EF-A329-7740-B733-BDD01E729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866171090b_2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5;g866171090b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6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b8bf800c47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27;gb8bf800c47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991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b8bf800c47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27;gb8bf800c47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663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b8bf800c47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27;gb8bf800c47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826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b8bf800c47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27;gb8bf800c47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0261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b8bf800c47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27;gb8bf800c47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628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b8bf800c47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27;gb8bf800c47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8732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b8bf800c47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27;gb8bf800c47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5591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b8bf800c47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27;gb8bf800c47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729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4BC0-0034-0D4F-859C-CD09BDA8B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1AB81-58CB-0D4A-9910-8833D2EE9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7908C-DD52-A843-A9FA-299C40BCF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48E4-50B1-AB4C-8349-54F5649003A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47ED3-A2B2-7E4A-9C82-84BF831C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927F0-FF75-974F-B963-4A847019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EA9A-605F-C243-B5B0-89DDE3F84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3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F7E32-DCED-1B42-8BFB-42FC0D16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C7A78-5C29-3C45-BB56-85368283E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5BFBE-8823-FC4C-A098-9E356482F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48E4-50B1-AB4C-8349-54F5649003A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01788-A078-4E4B-8DA4-B4625940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C7840-4829-5C4B-90A3-0801932CD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EA9A-605F-C243-B5B0-89DDE3F84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81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7D8EA6-D18E-DD4F-808B-FFE3C5BAC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3BB8A-2D20-0842-B135-7E6FB09D9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4D4A0-7B4D-3040-89FD-A151160B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48E4-50B1-AB4C-8349-54F5649003A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3E4A8-1228-FA43-8AE6-575AE5CB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29D09-C5CD-7349-9370-18043235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EA9A-605F-C243-B5B0-89DDE3F84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AB02D-2E8B-5741-9851-CE7E056EB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45917-2365-844E-8AD0-6D2F74C87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2173-21F3-4645-8236-4A397252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48E4-50B1-AB4C-8349-54F5649003A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73978-3521-A847-A778-0A5DC53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DC7E7-5BBA-6042-B6B0-BF2555E77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EA9A-605F-C243-B5B0-89DDE3F84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0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0AB71-0B12-0746-9694-051637CAA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EE511-DDD6-CE47-A474-051B2DEA9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59E35-C41C-4641-86E8-99C54CE1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48E4-50B1-AB4C-8349-54F5649003A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F3E10-6089-AA45-82DF-D2378347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EE307-2B43-E34C-BF29-02A9A1F3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EA9A-605F-C243-B5B0-89DDE3F84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4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B44F-0AA2-7945-9589-B45254C74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7B048-BCC1-4D42-8626-7988A09667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51C8A-6E56-5F4E-8979-E2C74A549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351CA-3B43-3D46-8DAA-31BD30CE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48E4-50B1-AB4C-8349-54F5649003A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34C71-DB70-6C4D-9303-B6191E3C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AC136-F7FA-D340-838B-89D711A8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EA9A-605F-C243-B5B0-89DDE3F84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9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5AA5-3F95-0E4E-9C8E-7999FA17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F4B56-B7D2-1F47-9344-F598FB24B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13B84-2CE7-7449-BB59-74D0AAC95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2B642-30BD-9043-A91C-E9238DA7F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DDC68-A851-1043-84AB-369A8F6631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AA7CC9-BE04-F24D-BAE5-5835FFA0E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48E4-50B1-AB4C-8349-54F5649003A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23C3BC-0255-B047-ADEE-A4D1C70C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FAFA1-BEBD-374D-AD2C-C1E126B4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EA9A-605F-C243-B5B0-89DDE3F84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2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2690-3CF7-2B46-A2CB-D0B5FD4F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D5B58-0932-CC44-8C91-7DD730BA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48E4-50B1-AB4C-8349-54F5649003A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ED958-97ED-B847-9828-ECE9604B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D381E-0B62-AC4C-9BCF-82D5C3BB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EA9A-605F-C243-B5B0-89DDE3F84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6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CBF54-86D9-844E-A09E-15BAAD346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48E4-50B1-AB4C-8349-54F5649003A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8FCA2-7C40-C640-B313-DB4EE7CA9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E0E3D-E573-A84D-BD18-D9F7FAADD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EA9A-605F-C243-B5B0-89DDE3F84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1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6BAA-85C8-7245-BC0B-1EB581BD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4CC8D-519F-A549-9B0C-6608D02E4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49C15-8F46-8A4D-A055-5E6FB9DCB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72B33E-4BF5-324C-8AAC-DBD1D5B2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48E4-50B1-AB4C-8349-54F5649003A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AED04-73DF-7C45-9081-B46F2FD3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76D96-1189-EC44-BD6B-0DB34458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EA9A-605F-C243-B5B0-89DDE3F84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232B-412A-6A49-AFAC-CE8D1C7C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FA16F3-C4DB-7E46-9749-B7B3FBCC9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659AB-83D7-284B-9877-966126EB7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3C6CC9-ABF0-FA40-A96E-6411B280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448E4-50B1-AB4C-8349-54F5649003A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BFF760-2EB7-C94A-AC9A-3083561BD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9459A-ADD2-C347-9C0A-5E1C3A0F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EA9A-605F-C243-B5B0-89DDE3F84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7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A0227E-E8EA-754F-A9DF-ADAE155B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184DC-3BC7-F64D-9AAC-7F44630A5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45CEB-6650-104B-A65C-454DC00351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448E4-50B1-AB4C-8349-54F5649003A8}" type="datetimeFigureOut">
              <a:rPr lang="en-US" smtClean="0"/>
              <a:t>2/10/21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EEAEC-1632-874E-BE8B-BA6A1A2AC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93EF0-F887-CD40-9B19-37DA37620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EA9A-605F-C243-B5B0-89DDE3F84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0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41049/download" TargetMode="External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biomeme.com/" TargetMode="Externa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38062/download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onehealthlabs.com/" TargetMode="Externa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nfo.biomeme.com/dna-rna-purification" TargetMode="External"/><Relationship Id="rId3" Type="http://schemas.openxmlformats.org/officeDocument/2006/relationships/slide" Target="slide9.xml"/><Relationship Id="rId7" Type="http://schemas.openxmlformats.org/officeDocument/2006/relationships/hyperlink" Target="https://info.biomeme.com/real-time-pcr-tes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.biomeme.com/pcr-mobile-apps" TargetMode="External"/><Relationship Id="rId5" Type="http://schemas.openxmlformats.org/officeDocument/2006/relationships/hyperlink" Target="https://info.biomeme.com/mobile-qpcr-thermocyclers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hare.hsforms.com/1JB3v9o8NRTaZ9m9ZrhFkRA2ybwn?__hstc=184995254.1f137381755eba2c316dab176a6f13f6.1544633991799.1595352719257.1595359175904.381&amp;__hssc=184995254.8.1595359175904&amp;__hsfp=2448812667" TargetMode="External"/><Relationship Id="rId13" Type="http://schemas.openxmlformats.org/officeDocument/2006/relationships/image" Target="../media/image16.png"/><Relationship Id="rId3" Type="http://schemas.openxmlformats.org/officeDocument/2006/relationships/hyperlink" Target="https://shop.biomeme.com/" TargetMode="External"/><Relationship Id="rId7" Type="http://schemas.openxmlformats.org/officeDocument/2006/relationships/hyperlink" Target="https://vimeo.com/showcase/7240014" TargetMode="External"/><Relationship Id="rId12" Type="http://schemas.openxmlformats.org/officeDocument/2006/relationships/image" Target="../media/image15.png"/><Relationship Id="rId17" Type="http://schemas.openxmlformats.org/officeDocument/2006/relationships/slide" Target="slide9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.biomeme.com/dna-rna-purification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info.biomeme.com/mobile-qpcr-thermocyclers" TargetMode="External"/><Relationship Id="rId15" Type="http://schemas.openxmlformats.org/officeDocument/2006/relationships/image" Target="../media/image18.png"/><Relationship Id="rId10" Type="http://schemas.openxmlformats.org/officeDocument/2006/relationships/hyperlink" Target="http://onehealthlabs.com/" TargetMode="External"/><Relationship Id="rId4" Type="http://schemas.openxmlformats.org/officeDocument/2006/relationships/hyperlink" Target="https://help.biomeme.com/" TargetMode="External"/><Relationship Id="rId9" Type="http://schemas.openxmlformats.org/officeDocument/2006/relationships/hyperlink" Target="https://info.biomeme.com/covid-19" TargetMode="Externa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3">
            <a:alphaModFix/>
          </a:blip>
          <a:srcRect r="25865" b="65570"/>
          <a:stretch/>
        </p:blipFill>
        <p:spPr>
          <a:xfrm>
            <a:off x="1573" y="0"/>
            <a:ext cx="12188853" cy="572069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1575" y="5143502"/>
            <a:ext cx="12188850" cy="1714500"/>
          </a:xfrm>
          <a:prstGeom prst="rect">
            <a:avLst/>
          </a:prstGeom>
          <a:solidFill>
            <a:srgbClr val="2AD2C9"/>
          </a:solidFill>
          <a:ln>
            <a:noFill/>
          </a:ln>
        </p:spPr>
        <p:txBody>
          <a:bodyPr spcFirstLastPara="1" wrap="square" lIns="45713" tIns="22850" rIns="45713" bIns="22850" anchor="ctr" anchorCtr="0">
            <a:noAutofit/>
          </a:bodyPr>
          <a:lstStyle/>
          <a:p>
            <a:pPr algn="ctr"/>
            <a:endParaRPr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7588" y="540313"/>
            <a:ext cx="1901825" cy="55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936313" y="1865828"/>
            <a:ext cx="10053600" cy="2136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r>
              <a:rPr lang="en-US" sz="4800" b="1" dirty="0">
                <a:solidFill>
                  <a:srgbClr val="FFFFFF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Preventing the Spread of </a:t>
            </a:r>
          </a:p>
          <a:p>
            <a:r>
              <a:rPr lang="en-US" sz="4800" b="1" dirty="0">
                <a:solidFill>
                  <a:srgbClr val="FFFFFF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COVID-19 On &amp; Off </a:t>
            </a:r>
          </a:p>
          <a:p>
            <a:r>
              <a:rPr lang="en-US" sz="4800" b="1" dirty="0">
                <a:solidFill>
                  <a:srgbClr val="FFFFFF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Cruise Ships</a:t>
            </a:r>
            <a:endParaRPr lang="en-US" sz="4800" b="1" dirty="0"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936313" y="1440728"/>
            <a:ext cx="100536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r>
              <a:rPr lang="en-US" sz="1400" dirty="0">
                <a:solidFill>
                  <a:srgbClr val="BFBFB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BIOMEME, INC. PRESENTS</a:t>
            </a:r>
            <a:endParaRPr sz="1400" dirty="0">
              <a:solidFill>
                <a:srgbClr val="BFBFB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6" name="Google Shape;24;p3">
            <a:extLst>
              <a:ext uri="{FF2B5EF4-FFF2-40B4-BE49-F238E27FC236}">
                <a16:creationId xmlns:a16="http://schemas.microsoft.com/office/drawing/2014/main" id="{08E34C4E-9AF5-8A4D-9D74-99E2175DA72A}"/>
              </a:ext>
            </a:extLst>
          </p:cNvPr>
          <p:cNvSpPr txBox="1"/>
          <p:nvPr/>
        </p:nvSpPr>
        <p:spPr>
          <a:xfrm>
            <a:off x="936313" y="5702218"/>
            <a:ext cx="100536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dirty="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SARS-CoV-2 (COVID-19) Testing Options for the Cruise Industry</a:t>
            </a:r>
            <a:endParaRPr dirty="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27" name="Google Shape;24;p3">
            <a:extLst>
              <a:ext uri="{FF2B5EF4-FFF2-40B4-BE49-F238E27FC236}">
                <a16:creationId xmlns:a16="http://schemas.microsoft.com/office/drawing/2014/main" id="{4BA50FB8-66DC-9E4F-B0E8-6754140C67BC}"/>
              </a:ext>
            </a:extLst>
          </p:cNvPr>
          <p:cNvSpPr txBox="1"/>
          <p:nvPr/>
        </p:nvSpPr>
        <p:spPr>
          <a:xfrm>
            <a:off x="936313" y="6043392"/>
            <a:ext cx="100536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SemiBold"/>
              </a:rPr>
              <a:t>February 10, </a:t>
            </a:r>
            <a:r>
              <a:rPr lang="en-US" dirty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SemiBold"/>
              </a:rPr>
              <a:t>2020</a:t>
            </a:r>
            <a:endParaRPr b="1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0285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642675" y="2673964"/>
            <a:ext cx="597000" cy="597000"/>
          </a:xfrm>
          <a:prstGeom prst="ellipse">
            <a:avLst/>
          </a:prstGeom>
          <a:solidFill>
            <a:srgbClr val="2AD2C9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oppins"/>
              </a:rPr>
              <a:t>2</a:t>
            </a:r>
            <a:endParaRPr sz="1400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645950" y="1355752"/>
            <a:ext cx="597000" cy="597000"/>
          </a:xfrm>
          <a:prstGeom prst="ellipse">
            <a:avLst/>
          </a:prstGeom>
          <a:solidFill>
            <a:srgbClr val="2AD2C9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oppins"/>
              </a:rPr>
              <a:t>1</a:t>
            </a:r>
            <a:endParaRPr sz="1400" b="1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Poppins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535051" y="1697393"/>
            <a:ext cx="40170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About Biomeme and it’s subsidiary CLIA laboratory, One Health Labs</a:t>
            </a:r>
            <a:endParaRPr sz="140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4" name="Google Shape;34;p4">
            <a:hlinkClick r:id="rId3" action="ppaction://hlinksldjump"/>
          </p:cNvPr>
          <p:cNvSpPr/>
          <p:nvPr/>
        </p:nvSpPr>
        <p:spPr>
          <a:xfrm>
            <a:off x="1535055" y="1364693"/>
            <a:ext cx="2973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Companies Overview</a:t>
            </a:r>
            <a:endParaRPr sz="900" dirty="0">
              <a:solidFill>
                <a:srgbClr val="0026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Proxima Nova Semibold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1535051" y="3010730"/>
            <a:ext cx="40170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Overview of our shelf-stable, pre-mixed, and pre-aliquoted SARS-CoV-2 test + variant detection</a:t>
            </a:r>
          </a:p>
        </p:txBody>
      </p:sp>
      <p:sp>
        <p:nvSpPr>
          <p:cNvPr id="36" name="Google Shape;36;p4">
            <a:hlinkClick r:id="rId4" action="ppaction://hlinksldjump"/>
          </p:cNvPr>
          <p:cNvSpPr/>
          <p:nvPr/>
        </p:nvSpPr>
        <p:spPr>
          <a:xfrm>
            <a:off x="1535056" y="2678037"/>
            <a:ext cx="34716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Biomeme’s SARS-CoV-2 Test</a:t>
            </a:r>
            <a:endParaRPr lang="en-US" sz="900" dirty="0">
              <a:solidFill>
                <a:srgbClr val="0026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Proxima Nova Semibold"/>
            </a:endParaRPr>
          </a:p>
        </p:txBody>
      </p:sp>
      <p:sp>
        <p:nvSpPr>
          <p:cNvPr id="41" name="Google Shape;41;p4"/>
          <p:cNvSpPr txBox="1"/>
          <p:nvPr/>
        </p:nvSpPr>
        <p:spPr>
          <a:xfrm>
            <a:off x="640761" y="338656"/>
            <a:ext cx="54864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00263A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Contents</a:t>
            </a:r>
            <a:endParaRPr sz="3600" dirty="0">
              <a:solidFill>
                <a:srgbClr val="00263A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645950" y="4000320"/>
            <a:ext cx="597000" cy="597000"/>
          </a:xfrm>
          <a:prstGeom prst="ellipse">
            <a:avLst/>
          </a:prstGeom>
          <a:solidFill>
            <a:srgbClr val="2AD2C9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oppins"/>
              </a:rPr>
              <a:t>3</a:t>
            </a:r>
            <a:endParaRPr sz="1400" b="1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Poppins"/>
            </a:endParaRPr>
          </a:p>
        </p:txBody>
      </p:sp>
      <p:sp>
        <p:nvSpPr>
          <p:cNvPr id="44" name="Google Shape;44;p4"/>
          <p:cNvSpPr txBox="1"/>
          <p:nvPr/>
        </p:nvSpPr>
        <p:spPr>
          <a:xfrm>
            <a:off x="1535051" y="4341962"/>
            <a:ext cx="40170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How Biomeme’s test can be administered anywhere (off-site, port of call, or onboard)</a:t>
            </a:r>
            <a:endParaRPr sz="140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45" name="Google Shape;45;p4">
            <a:hlinkClick r:id="rId5" action="ppaction://hlinksldjump"/>
          </p:cNvPr>
          <p:cNvSpPr/>
          <p:nvPr/>
        </p:nvSpPr>
        <p:spPr>
          <a:xfrm>
            <a:off x="1535054" y="4009262"/>
            <a:ext cx="3132739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3 Testing Options Explained</a:t>
            </a:r>
            <a:endParaRPr sz="900" dirty="0">
              <a:solidFill>
                <a:srgbClr val="0026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Proxima Nova Semibold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645950" y="5336410"/>
            <a:ext cx="597000" cy="597000"/>
          </a:xfrm>
          <a:prstGeom prst="ellipse">
            <a:avLst/>
          </a:prstGeom>
          <a:solidFill>
            <a:srgbClr val="2AD2C9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oppins"/>
              </a:rPr>
              <a:t>4</a:t>
            </a:r>
            <a:endParaRPr sz="1400" b="1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Poppins"/>
            </a:endParaRPr>
          </a:p>
        </p:txBody>
      </p:sp>
      <p:sp>
        <p:nvSpPr>
          <p:cNvPr id="50" name="Google Shape;50;p4"/>
          <p:cNvSpPr txBox="1"/>
          <p:nvPr/>
        </p:nvSpPr>
        <p:spPr>
          <a:xfrm>
            <a:off x="1535051" y="5678052"/>
            <a:ext cx="40170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Watch product demo videos, visit our help desk, or browse our online store</a:t>
            </a:r>
          </a:p>
        </p:txBody>
      </p:sp>
      <p:sp>
        <p:nvSpPr>
          <p:cNvPr id="51" name="Google Shape;51;p4">
            <a:hlinkClick r:id="" action="ppaction://noaction"/>
          </p:cNvPr>
          <p:cNvSpPr/>
          <p:nvPr/>
        </p:nvSpPr>
        <p:spPr>
          <a:xfrm>
            <a:off x="1535055" y="5345352"/>
            <a:ext cx="2973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Additional Resources</a:t>
            </a:r>
          </a:p>
        </p:txBody>
      </p:sp>
      <p:pic>
        <p:nvPicPr>
          <p:cNvPr id="5" name="Picture 4" descr="A ship in the water&#10;&#10;Description automatically generated with medium confidence">
            <a:extLst>
              <a:ext uri="{FF2B5EF4-FFF2-40B4-BE49-F238E27FC236}">
                <a16:creationId xmlns:a16="http://schemas.microsoft.com/office/drawing/2014/main" id="{FFB384DC-6390-4BD0-8BB3-7B3F01D0EB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6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2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114EF4-1562-45F3-9C06-1A9CC2129C0C}"/>
              </a:ext>
            </a:extLst>
          </p:cNvPr>
          <p:cNvSpPr/>
          <p:nvPr/>
        </p:nvSpPr>
        <p:spPr>
          <a:xfrm>
            <a:off x="6705595" y="0"/>
            <a:ext cx="5486405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33;p4"/>
          <p:cNvSpPr txBox="1"/>
          <p:nvPr/>
        </p:nvSpPr>
        <p:spPr>
          <a:xfrm>
            <a:off x="640756" y="3199772"/>
            <a:ext cx="5455239" cy="289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Established 10/2012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250 full-time staff, across 4 states 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8 global patent families (devices, software, plastics, tests)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Vertically Integrated (HW/SW/Biology R&amp;D, HW &amp; consumables manufacturing, diagnostic testing services)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100+ tests, including </a:t>
            </a:r>
            <a:r>
              <a:rPr lang="en-US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3"/>
              </a:rPr>
              <a:t>FDA and Health Canada EUA SARS-CoV-2 RT-PCR test</a:t>
            </a:r>
            <a:endParaRPr lang="en-US" sz="160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Shipping 50,000 SARS-CoV-2 tests per week (ramping to 100,000 per week in Q1 2021)</a:t>
            </a:r>
          </a:p>
        </p:txBody>
      </p:sp>
      <p:sp>
        <p:nvSpPr>
          <p:cNvPr id="34" name="Google Shape;34;p4">
            <a:hlinkClick r:id="rId4" action="ppaction://hlinksldjump"/>
          </p:cNvPr>
          <p:cNvSpPr/>
          <p:nvPr/>
        </p:nvSpPr>
        <p:spPr>
          <a:xfrm>
            <a:off x="640760" y="1477820"/>
            <a:ext cx="5455239" cy="158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  <a:hlinkClick r:id="rId5"/>
              </a:rPr>
              <a:t>Biomeme</a:t>
            </a:r>
            <a:r>
              <a:rPr lang="en-US" dirty="0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 is about democratizing healthcare diagnostics. We create technologies to empower anyone, anywhere with the capabilities of a gold standard molecular lab in the palm of their hands regardless of experience.</a:t>
            </a:r>
          </a:p>
        </p:txBody>
      </p:sp>
      <p:sp>
        <p:nvSpPr>
          <p:cNvPr id="41" name="Google Shape;41;p4"/>
          <p:cNvSpPr txBox="1"/>
          <p:nvPr/>
        </p:nvSpPr>
        <p:spPr>
          <a:xfrm>
            <a:off x="640761" y="338656"/>
            <a:ext cx="54864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00263A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Biomeme</a:t>
            </a:r>
            <a:endParaRPr sz="3600" dirty="0">
              <a:solidFill>
                <a:srgbClr val="00263A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1" name="Google Shape;145;p13">
            <a:extLst>
              <a:ext uri="{FF2B5EF4-FFF2-40B4-BE49-F238E27FC236}">
                <a16:creationId xmlns:a16="http://schemas.microsoft.com/office/drawing/2014/main" id="{E9FF896C-E05F-4488-AA9A-2B9A6CF5A8BD}"/>
              </a:ext>
            </a:extLst>
          </p:cNvPr>
          <p:cNvSpPr/>
          <p:nvPr/>
        </p:nvSpPr>
        <p:spPr>
          <a:xfrm>
            <a:off x="3390240" y="458182"/>
            <a:ext cx="2705755" cy="341400"/>
          </a:xfrm>
          <a:prstGeom prst="rect">
            <a:avLst/>
          </a:prstGeom>
          <a:noFill/>
          <a:ln w="38100" cap="flat" cmpd="sng">
            <a:solidFill>
              <a:srgbClr val="2AD2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22" name="Google Shape;146;p13">
            <a:extLst>
              <a:ext uri="{FF2B5EF4-FFF2-40B4-BE49-F238E27FC236}">
                <a16:creationId xmlns:a16="http://schemas.microsoft.com/office/drawing/2014/main" id="{10FFC58C-9908-42F7-94DD-7C120643990B}"/>
              </a:ext>
            </a:extLst>
          </p:cNvPr>
          <p:cNvSpPr txBox="1"/>
          <p:nvPr/>
        </p:nvSpPr>
        <p:spPr>
          <a:xfrm>
            <a:off x="3390241" y="508873"/>
            <a:ext cx="2705754" cy="24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 algn="ctr"/>
            <a:r>
              <a:rPr lang="en-US" sz="1000" b="1" dirty="0">
                <a:solidFill>
                  <a:srgbClr val="2AD2C9"/>
                </a:solidFill>
                <a:latin typeface="Open Sans"/>
                <a:ea typeface="Open Sans"/>
                <a:cs typeface="Open Sans"/>
                <a:sym typeface="Open Sans"/>
              </a:rPr>
              <a:t>BIOTECHNOLOGY MANUFACTURER</a:t>
            </a:r>
            <a:endParaRPr sz="1000" b="1" dirty="0">
              <a:solidFill>
                <a:srgbClr val="2AD2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17B30A-5995-4A5F-A6CE-BC2B1F81E8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44759" y="2927777"/>
            <a:ext cx="2727614" cy="78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2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114EF4-1562-45F3-9C06-1A9CC2129C0C}"/>
              </a:ext>
            </a:extLst>
          </p:cNvPr>
          <p:cNvSpPr/>
          <p:nvPr/>
        </p:nvSpPr>
        <p:spPr>
          <a:xfrm>
            <a:off x="6705595" y="0"/>
            <a:ext cx="5486405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33;p4"/>
          <p:cNvSpPr txBox="1"/>
          <p:nvPr/>
        </p:nvSpPr>
        <p:spPr>
          <a:xfrm>
            <a:off x="640756" y="3199772"/>
            <a:ext cx="5455239" cy="289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Established 07/2019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Team of 150 and rapidly growing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7 labs across 4 states and growing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20,000 SARS-CoV-2 tests per week (and growing in less than 1 year)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Currently working with the largest Film, Television, and Commercial production studios (50+ and growing)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Received </a:t>
            </a:r>
            <a:r>
              <a:rPr lang="en-US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3"/>
              </a:rPr>
              <a:t>Emergency Use Authorization (EUA) from FDA for SARS-CoV-2 test </a:t>
            </a:r>
            <a:r>
              <a:rPr lang="en-US" sz="16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on May 13, 2020</a:t>
            </a:r>
          </a:p>
        </p:txBody>
      </p:sp>
      <p:sp>
        <p:nvSpPr>
          <p:cNvPr id="34" name="Google Shape;34;p4">
            <a:hlinkClick r:id="rId4" action="ppaction://hlinksldjump"/>
          </p:cNvPr>
          <p:cNvSpPr/>
          <p:nvPr/>
        </p:nvSpPr>
        <p:spPr>
          <a:xfrm>
            <a:off x="640760" y="1477820"/>
            <a:ext cx="5455239" cy="158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A subsidiary of Biomeme, </a:t>
            </a:r>
            <a:r>
              <a:rPr lang="en-US" dirty="0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  <a:hlinkClick r:id="rId5"/>
              </a:rPr>
              <a:t>One Health Labs </a:t>
            </a:r>
            <a:r>
              <a:rPr lang="en-US" dirty="0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is our CLIA certified (No. 39D2172055) and CAP accredited (No. 8567607) lab specializing in rapid turnaround and mobile/on-site high-complexity diagnostic testing, including SARS-CoV-2.</a:t>
            </a:r>
          </a:p>
        </p:txBody>
      </p:sp>
      <p:sp>
        <p:nvSpPr>
          <p:cNvPr id="41" name="Google Shape;41;p4"/>
          <p:cNvSpPr txBox="1"/>
          <p:nvPr/>
        </p:nvSpPr>
        <p:spPr>
          <a:xfrm>
            <a:off x="640761" y="338656"/>
            <a:ext cx="54864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00263A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One Health Labs</a:t>
            </a:r>
            <a:endParaRPr sz="3600" dirty="0">
              <a:solidFill>
                <a:srgbClr val="00263A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21" name="Google Shape;145;p13">
            <a:extLst>
              <a:ext uri="{FF2B5EF4-FFF2-40B4-BE49-F238E27FC236}">
                <a16:creationId xmlns:a16="http://schemas.microsoft.com/office/drawing/2014/main" id="{E9FF896C-E05F-4488-AA9A-2B9A6CF5A8BD}"/>
              </a:ext>
            </a:extLst>
          </p:cNvPr>
          <p:cNvSpPr/>
          <p:nvPr/>
        </p:nvSpPr>
        <p:spPr>
          <a:xfrm>
            <a:off x="5052767" y="458182"/>
            <a:ext cx="1043228" cy="341400"/>
          </a:xfrm>
          <a:prstGeom prst="rect">
            <a:avLst/>
          </a:prstGeom>
          <a:noFill/>
          <a:ln w="38100" cap="flat" cmpd="sng">
            <a:solidFill>
              <a:srgbClr val="2AD2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22" name="Google Shape;146;p13">
            <a:extLst>
              <a:ext uri="{FF2B5EF4-FFF2-40B4-BE49-F238E27FC236}">
                <a16:creationId xmlns:a16="http://schemas.microsoft.com/office/drawing/2014/main" id="{10FFC58C-9908-42F7-94DD-7C120643990B}"/>
              </a:ext>
            </a:extLst>
          </p:cNvPr>
          <p:cNvSpPr txBox="1"/>
          <p:nvPr/>
        </p:nvSpPr>
        <p:spPr>
          <a:xfrm>
            <a:off x="5052767" y="508873"/>
            <a:ext cx="1043228" cy="24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 algn="ctr"/>
            <a:r>
              <a:rPr lang="en-US" sz="1000" b="1" dirty="0">
                <a:solidFill>
                  <a:srgbClr val="2AD2C9"/>
                </a:solidFill>
                <a:latin typeface="Open Sans"/>
                <a:ea typeface="Open Sans"/>
                <a:cs typeface="Open Sans"/>
                <a:sym typeface="Open Sans"/>
              </a:rPr>
              <a:t>CLIA LAB</a:t>
            </a:r>
            <a:endParaRPr sz="1000" b="1" dirty="0">
              <a:solidFill>
                <a:srgbClr val="2AD2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377185D-B21E-4AD2-B30F-AD959F9B5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81343" y="2523280"/>
            <a:ext cx="2378893" cy="17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9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/>
        </p:nvSpPr>
        <p:spPr>
          <a:xfrm>
            <a:off x="640757" y="2419811"/>
            <a:ext cx="4817364" cy="39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Molecular </a:t>
            </a:r>
            <a:r>
              <a:rPr lang="en-US" sz="1400" i="1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in-vitro</a:t>
            </a:r>
            <a:r>
              <a:rPr lang="en-US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 diagnostic test </a:t>
            </a: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available in </a:t>
            </a:r>
            <a:r>
              <a:rPr lang="en-US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multiple form factors</a:t>
            </a: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for a </a:t>
            </a:r>
            <a:r>
              <a:rPr lang="en-US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variety of specimen types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Shelf-stable</a:t>
            </a: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reagents (eliminates the need for cold-chain)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Detects 2 different SARS-CoV-2 genes</a:t>
            </a: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(orf1ab and S) and is multiplexed together with our RNA Process Control (RPC) for monitoring RNA extraction and RT-PCR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Each reaction well </a:t>
            </a:r>
            <a:r>
              <a:rPr lang="en-US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already contains lyophilized master mix, enzymes, and multiplexed primer/probes</a:t>
            </a: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for a triplex reaction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Highly sensitive with </a:t>
            </a:r>
            <a:r>
              <a:rPr lang="en-US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extremely low rate of false negatives and positives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1 portable Franklin™ thermocycler can test up to 9 samples simultaneously with </a:t>
            </a:r>
            <a:r>
              <a:rPr lang="en-US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results delivered to your smartphone in under 1 hour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4" name="Google Shape;34;p4">
            <a:hlinkClick r:id="rId3" action="ppaction://hlinksldjump"/>
          </p:cNvPr>
          <p:cNvSpPr/>
          <p:nvPr/>
        </p:nvSpPr>
        <p:spPr>
          <a:xfrm>
            <a:off x="640760" y="1286222"/>
            <a:ext cx="5455239" cy="1001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tabLst>
                <a:tab pos="2111375" algn="l"/>
              </a:tabLst>
            </a:pPr>
            <a:r>
              <a:rPr lang="en-US" dirty="0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Biomeme’s SARS-CoV-2 test balances simplicity, mobility and throughput to ensure your customers and employees remain safe.</a:t>
            </a:r>
          </a:p>
        </p:txBody>
      </p:sp>
      <p:sp>
        <p:nvSpPr>
          <p:cNvPr id="41" name="Google Shape;41;p4"/>
          <p:cNvSpPr txBox="1"/>
          <p:nvPr/>
        </p:nvSpPr>
        <p:spPr>
          <a:xfrm>
            <a:off x="640760" y="338656"/>
            <a:ext cx="6140255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00263A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Biomeme’s SARS-CoV-2 PCR Test</a:t>
            </a:r>
            <a:endParaRPr sz="3600" dirty="0">
              <a:solidFill>
                <a:srgbClr val="00263A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" name="Picture 16" descr="Graphical user interface&#10;&#10;Description automatically generated">
            <a:extLst>
              <a:ext uri="{FF2B5EF4-FFF2-40B4-BE49-F238E27FC236}">
                <a16:creationId xmlns:a16="http://schemas.microsoft.com/office/drawing/2014/main" id="{2A90D147-3FD7-4FA8-9EE7-49331E55A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722" y="1413235"/>
            <a:ext cx="6239989" cy="3214540"/>
          </a:xfrm>
          <a:prstGeom prst="rect">
            <a:avLst/>
          </a:prstGeom>
        </p:spPr>
      </p:pic>
      <p:sp>
        <p:nvSpPr>
          <p:cNvPr id="23" name="Google Shape;33;p4">
            <a:extLst>
              <a:ext uri="{FF2B5EF4-FFF2-40B4-BE49-F238E27FC236}">
                <a16:creationId xmlns:a16="http://schemas.microsoft.com/office/drawing/2014/main" id="{64C09253-84C5-46B2-A683-EFF3C4F075ED}"/>
              </a:ext>
            </a:extLst>
          </p:cNvPr>
          <p:cNvSpPr txBox="1"/>
          <p:nvPr/>
        </p:nvSpPr>
        <p:spPr>
          <a:xfrm>
            <a:off x="6781016" y="4697446"/>
            <a:ext cx="4407135" cy="152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Pictured here is Biomeme’s compact end-to-end platform including our </a:t>
            </a:r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5"/>
              </a:rPr>
              <a:t>portable Franklin™ thermocycler</a:t>
            </a:r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and its </a:t>
            </a:r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6"/>
              </a:rPr>
              <a:t>companion mobile app Biomeme Go</a:t>
            </a:r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, our </a:t>
            </a:r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7"/>
              </a:rPr>
              <a:t>SARS-CoV-2 Go-Strips </a:t>
            </a:r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optimized for field-use, our SARS-CoV-2 Go-Plates™ and Bulk Vials for high-throughput lab-use, and our </a:t>
            </a:r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  <a:hlinkClick r:id="rId8"/>
              </a:rPr>
              <a:t>M1 Sample Prep Cartridge Kits</a:t>
            </a:r>
            <a:r>
              <a:rPr lang="en-US" sz="1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which require no heat block, vortexer, centrifuge, pipettes, or even electricity to use.</a:t>
            </a:r>
          </a:p>
        </p:txBody>
      </p:sp>
      <p:sp>
        <p:nvSpPr>
          <p:cNvPr id="7" name="Google Shape;145;p13">
            <a:extLst>
              <a:ext uri="{FF2B5EF4-FFF2-40B4-BE49-F238E27FC236}">
                <a16:creationId xmlns:a16="http://schemas.microsoft.com/office/drawing/2014/main" id="{46CE07CB-FD03-4E70-89B5-837225B1C231}"/>
              </a:ext>
            </a:extLst>
          </p:cNvPr>
          <p:cNvSpPr/>
          <p:nvPr/>
        </p:nvSpPr>
        <p:spPr>
          <a:xfrm>
            <a:off x="10519954" y="458182"/>
            <a:ext cx="1011716" cy="341400"/>
          </a:xfrm>
          <a:prstGeom prst="rect">
            <a:avLst/>
          </a:prstGeom>
          <a:noFill/>
          <a:ln w="38100" cap="flat" cmpd="sng">
            <a:solidFill>
              <a:srgbClr val="2AD2C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8" name="Google Shape;146;p13">
            <a:extLst>
              <a:ext uri="{FF2B5EF4-FFF2-40B4-BE49-F238E27FC236}">
                <a16:creationId xmlns:a16="http://schemas.microsoft.com/office/drawing/2014/main" id="{58BA668C-EDB4-470E-808F-462DD1BA4A8F}"/>
              </a:ext>
            </a:extLst>
          </p:cNvPr>
          <p:cNvSpPr txBox="1"/>
          <p:nvPr/>
        </p:nvSpPr>
        <p:spPr>
          <a:xfrm>
            <a:off x="10519954" y="508873"/>
            <a:ext cx="1011716" cy="246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t" anchorCtr="0">
            <a:spAutoFit/>
          </a:bodyPr>
          <a:lstStyle/>
          <a:p>
            <a:pPr algn="ctr"/>
            <a:r>
              <a:rPr lang="en-US" sz="1000" b="1" dirty="0">
                <a:solidFill>
                  <a:srgbClr val="2AD2C9"/>
                </a:solidFill>
                <a:latin typeface="Open Sans"/>
                <a:ea typeface="Open Sans"/>
                <a:cs typeface="Open Sans"/>
                <a:sym typeface="Open Sans"/>
              </a:rPr>
              <a:t>FDA EUA</a:t>
            </a:r>
            <a:endParaRPr sz="1000" b="1" dirty="0">
              <a:solidFill>
                <a:srgbClr val="2AD2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2429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/>
          <p:nvPr/>
        </p:nvSpPr>
        <p:spPr>
          <a:xfrm>
            <a:off x="640761" y="338656"/>
            <a:ext cx="8305276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00263A"/>
                </a:solidFill>
                <a:latin typeface="Montserrat" panose="00000500000000000000" pitchFamily="50" charset="0"/>
                <a:ea typeface="Proxima Nova"/>
                <a:cs typeface="Proxima Nova"/>
                <a:sym typeface="Proxima Nova"/>
              </a:rPr>
              <a:t>SARS-CoV-2 PCR Test Comparison</a:t>
            </a:r>
            <a:endParaRPr lang="en-US" sz="3600" dirty="0">
              <a:solidFill>
                <a:srgbClr val="00263A"/>
              </a:solidFill>
              <a:latin typeface="Montserrat" panose="00000500000000000000" pitchFamily="50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8" name="Google Shape;33;p4">
            <a:extLst>
              <a:ext uri="{FF2B5EF4-FFF2-40B4-BE49-F238E27FC236}">
                <a16:creationId xmlns:a16="http://schemas.microsoft.com/office/drawing/2014/main" id="{2E88A43F-1A0A-4C75-AE75-942A66CE1EBD}"/>
              </a:ext>
            </a:extLst>
          </p:cNvPr>
          <p:cNvSpPr txBox="1"/>
          <p:nvPr/>
        </p:nvSpPr>
        <p:spPr>
          <a:xfrm>
            <a:off x="650917" y="1218987"/>
            <a:ext cx="10680834" cy="1123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When evaluating different COVID-19 tests, it’s not only important to consider type of test </a:t>
            </a:r>
            <a:r>
              <a:rPr lang="en-US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(RT-PCR)</a:t>
            </a: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, sensitivity </a:t>
            </a:r>
            <a:r>
              <a:rPr lang="en-US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(97.46%)</a:t>
            </a: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, specificity </a:t>
            </a:r>
            <a:r>
              <a:rPr lang="en-US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(98.51%)</a:t>
            </a: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, limit of detection </a:t>
            </a:r>
            <a:r>
              <a:rPr lang="en-US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(</a:t>
            </a:r>
            <a:r>
              <a:rPr lang="it-IT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1.8 genome equivalent per µL</a:t>
            </a:r>
            <a:r>
              <a:rPr lang="en-US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)</a:t>
            </a: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, time-to-result </a:t>
            </a:r>
            <a:r>
              <a:rPr lang="en-US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(55 min)</a:t>
            </a: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, FDA EUA </a:t>
            </a:r>
            <a:r>
              <a:rPr lang="en-US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(Yes)</a:t>
            </a: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and variant detection </a:t>
            </a:r>
            <a:r>
              <a:rPr lang="en-US" sz="1400" dirty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(Yes)</a:t>
            </a: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, but also functional characteristics such as shelf-stability, portability, etc. especially as it applies to cruise ships. Below is a table of considerable advantages of the Biomeme SARS-CoV-2 test for cruise lines in comparison to other tests available on the market today.</a:t>
            </a:r>
          </a:p>
        </p:txBody>
      </p:sp>
      <p:graphicFrame>
        <p:nvGraphicFramePr>
          <p:cNvPr id="9" name="Google Shape;155;p14">
            <a:extLst>
              <a:ext uri="{FF2B5EF4-FFF2-40B4-BE49-F238E27FC236}">
                <a16:creationId xmlns:a16="http://schemas.microsoft.com/office/drawing/2014/main" id="{C8E920B5-6FB9-4132-90FD-7F36D04A3A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2091"/>
              </p:ext>
            </p:extLst>
          </p:nvPr>
        </p:nvGraphicFramePr>
        <p:xfrm>
          <a:off x="640759" y="2758086"/>
          <a:ext cx="10680828" cy="32230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80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0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0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0138">
                  <a:extLst>
                    <a:ext uri="{9D8B030D-6E8A-4147-A177-3AD203B41FA5}">
                      <a16:colId xmlns:a16="http://schemas.microsoft.com/office/drawing/2014/main" val="349491011"/>
                    </a:ext>
                  </a:extLst>
                </a:gridCol>
                <a:gridCol w="1780138">
                  <a:extLst>
                    <a:ext uri="{9D8B030D-6E8A-4147-A177-3AD203B41FA5}">
                      <a16:colId xmlns:a16="http://schemas.microsoft.com/office/drawing/2014/main" val="3316184292"/>
                    </a:ext>
                  </a:extLst>
                </a:gridCol>
                <a:gridCol w="1780138">
                  <a:extLst>
                    <a:ext uri="{9D8B030D-6E8A-4147-A177-3AD203B41FA5}">
                      <a16:colId xmlns:a16="http://schemas.microsoft.com/office/drawing/2014/main" val="1025923707"/>
                    </a:ext>
                  </a:extLst>
                </a:gridCol>
              </a:tblGrid>
              <a:tr h="6446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Form Factor</a:t>
                      </a:r>
                      <a:endParaRPr sz="900" dirty="0">
                        <a:solidFill>
                          <a:schemeClr val="bg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45713" marR="45713" marT="45713" marB="45713" anchor="ctr">
                    <a:solidFill>
                      <a:srgbClr val="0026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Shelf Stable</a:t>
                      </a:r>
                      <a:endParaRPr sz="900" dirty="0">
                        <a:solidFill>
                          <a:srgbClr val="FFFFFF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45713" marR="45713" marT="45713" marB="45713" anchor="ctr">
                    <a:solidFill>
                      <a:srgbClr val="0026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Pre-Mixed</a:t>
                      </a:r>
                      <a:endParaRPr sz="1200" dirty="0">
                        <a:solidFill>
                          <a:schemeClr val="lt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45713" marR="45713" marT="45713" marB="45713" anchor="ctr">
                    <a:solidFill>
                      <a:srgbClr val="0026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Pre-Aliquoted</a:t>
                      </a:r>
                      <a:endParaRPr sz="1200" dirty="0">
                        <a:solidFill>
                          <a:schemeClr val="lt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45713" marR="45713" marT="45713" marB="45713" anchor="ctr">
                    <a:solidFill>
                      <a:srgbClr val="0026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Concentrated</a:t>
                      </a:r>
                      <a:endParaRPr sz="1200" dirty="0">
                        <a:solidFill>
                          <a:schemeClr val="lt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45713" marR="45713" marT="45713" marB="45713" anchor="ctr">
                    <a:solidFill>
                      <a:srgbClr val="0026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RNA Process </a:t>
                      </a:r>
                      <a:br>
                        <a:rPr lang="en-US" sz="1200" dirty="0">
                          <a:solidFill>
                            <a:schemeClr val="lt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</a:br>
                      <a:r>
                        <a:rPr lang="en-US" sz="1200" dirty="0">
                          <a:solidFill>
                            <a:schemeClr val="lt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Control (RPC)</a:t>
                      </a:r>
                      <a:endParaRPr sz="1200" dirty="0">
                        <a:solidFill>
                          <a:schemeClr val="lt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45713" marR="45713" marT="45713" marB="45713" anchor="ctr">
                    <a:solidFill>
                      <a:srgbClr val="002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6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263A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  <a:sym typeface="Open Sans"/>
                        </a:rPr>
                        <a:t>Go-Strips™</a:t>
                      </a:r>
                      <a:endParaRPr sz="1200" dirty="0"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63A"/>
                        </a:solidFill>
                        <a:effectLst/>
                        <a:uLnTx/>
                        <a:uFillTx/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00263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63A"/>
                        </a:solidFill>
                        <a:effectLst/>
                        <a:uLnTx/>
                        <a:uFillTx/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63A"/>
                        </a:solidFill>
                        <a:effectLst/>
                        <a:uLnTx/>
                        <a:uFillTx/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63A"/>
                        </a:solidFill>
                        <a:effectLst/>
                        <a:uLnTx/>
                        <a:uFillTx/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6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263A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  <a:sym typeface="Open Sans"/>
                        </a:rPr>
                        <a:t>Go-Plates™</a:t>
                      </a:r>
                      <a:endParaRPr sz="1200" dirty="0">
                        <a:solidFill>
                          <a:srgbClr val="00263A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63A"/>
                        </a:solidFill>
                        <a:effectLst/>
                        <a:uLnTx/>
                        <a:uFillTx/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263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63A"/>
                        </a:solidFill>
                        <a:effectLst/>
                        <a:uLnTx/>
                        <a:uFillTx/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63A"/>
                        </a:solidFill>
                        <a:effectLst/>
                        <a:uLnTx/>
                        <a:uFillTx/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63A"/>
                        </a:solidFill>
                        <a:effectLst/>
                        <a:uLnTx/>
                        <a:uFillTx/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6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263A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  <a:sym typeface="Open Sans"/>
                        </a:rPr>
                        <a:t>Bulk Vials</a:t>
                      </a:r>
                      <a:endParaRPr sz="1200" dirty="0">
                        <a:solidFill>
                          <a:srgbClr val="00263A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63A"/>
                        </a:solidFill>
                        <a:effectLst/>
                        <a:uLnTx/>
                        <a:uFillTx/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dirty="0">
                        <a:solidFill>
                          <a:srgbClr val="00263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63A"/>
                        </a:solidFill>
                        <a:effectLst/>
                        <a:uLnTx/>
                        <a:uFillTx/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63A"/>
                        </a:solidFill>
                        <a:effectLst/>
                        <a:uLnTx/>
                        <a:uFillTx/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6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263A"/>
                          </a:solidFill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  <a:sym typeface="Open Sans"/>
                        </a:rPr>
                        <a:t>Most Other Assays</a:t>
                      </a:r>
                      <a:endParaRPr sz="1200" dirty="0">
                        <a:solidFill>
                          <a:srgbClr val="00263A"/>
                        </a:solidFill>
                        <a:latin typeface="Open Sans SemiBold" panose="020B0706030804020204" pitchFamily="34" charset="0"/>
                        <a:ea typeface="Open Sans SemiBold" panose="020B0706030804020204" pitchFamily="34" charset="0"/>
                        <a:cs typeface="Open Sans SemiBold" panose="020B0706030804020204" pitchFamily="34" charset="0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142976"/>
                  </a:ext>
                </a:extLst>
              </a:tr>
            </a:tbl>
          </a:graphicData>
        </a:graphic>
      </p:graphicFrame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5C820750-488F-43FD-91FE-BF20CE77EDF3}"/>
              </a:ext>
            </a:extLst>
          </p:cNvPr>
          <p:cNvSpPr/>
          <p:nvPr/>
        </p:nvSpPr>
        <p:spPr>
          <a:xfrm>
            <a:off x="6711884" y="4840462"/>
            <a:ext cx="320511" cy="35643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ication Sign 14">
            <a:extLst>
              <a:ext uri="{FF2B5EF4-FFF2-40B4-BE49-F238E27FC236}">
                <a16:creationId xmlns:a16="http://schemas.microsoft.com/office/drawing/2014/main" id="{F27B669B-DA1D-41D2-81BF-4EC6137305C1}"/>
              </a:ext>
            </a:extLst>
          </p:cNvPr>
          <p:cNvSpPr/>
          <p:nvPr/>
        </p:nvSpPr>
        <p:spPr>
          <a:xfrm>
            <a:off x="3140697" y="5483056"/>
            <a:ext cx="320511" cy="35643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ication Sign 15">
            <a:extLst>
              <a:ext uri="{FF2B5EF4-FFF2-40B4-BE49-F238E27FC236}">
                <a16:creationId xmlns:a16="http://schemas.microsoft.com/office/drawing/2014/main" id="{F7DB5D2A-EF20-4DB2-A3C5-8FC2B5D7BBDA}"/>
              </a:ext>
            </a:extLst>
          </p:cNvPr>
          <p:cNvSpPr/>
          <p:nvPr/>
        </p:nvSpPr>
        <p:spPr>
          <a:xfrm>
            <a:off x="4933360" y="5483056"/>
            <a:ext cx="320511" cy="35643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ication Sign 17">
            <a:extLst>
              <a:ext uri="{FF2B5EF4-FFF2-40B4-BE49-F238E27FC236}">
                <a16:creationId xmlns:a16="http://schemas.microsoft.com/office/drawing/2014/main" id="{FC2A32C3-2D5C-42A5-BE08-5612E6E6E6E3}"/>
              </a:ext>
            </a:extLst>
          </p:cNvPr>
          <p:cNvSpPr/>
          <p:nvPr/>
        </p:nvSpPr>
        <p:spPr>
          <a:xfrm>
            <a:off x="6711884" y="5483056"/>
            <a:ext cx="320511" cy="35643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ication Sign 18">
            <a:extLst>
              <a:ext uri="{FF2B5EF4-FFF2-40B4-BE49-F238E27FC236}">
                <a16:creationId xmlns:a16="http://schemas.microsoft.com/office/drawing/2014/main" id="{7D6D211B-FB00-4029-99D1-D8897B648699}"/>
              </a:ext>
            </a:extLst>
          </p:cNvPr>
          <p:cNvSpPr/>
          <p:nvPr/>
        </p:nvSpPr>
        <p:spPr>
          <a:xfrm>
            <a:off x="8490408" y="5483056"/>
            <a:ext cx="320511" cy="35643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31132E8B-1B70-440E-BDF0-6EFC3898984F}"/>
              </a:ext>
            </a:extLst>
          </p:cNvPr>
          <p:cNvSpPr/>
          <p:nvPr/>
        </p:nvSpPr>
        <p:spPr>
          <a:xfrm>
            <a:off x="10268932" y="5483056"/>
            <a:ext cx="320511" cy="35643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Checkbox Checked with solid fill">
            <a:extLst>
              <a:ext uri="{FF2B5EF4-FFF2-40B4-BE49-F238E27FC236}">
                <a16:creationId xmlns:a16="http://schemas.microsoft.com/office/drawing/2014/main" id="{0EB12781-A6AF-48DB-B328-05B18847B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6258" y="3463832"/>
            <a:ext cx="515983" cy="515983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F7E0CA03-7DC1-4315-B950-B192C2FB6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5623" y="3463832"/>
            <a:ext cx="515983" cy="515983"/>
          </a:xfrm>
          <a:prstGeom prst="rect">
            <a:avLst/>
          </a:prstGeom>
        </p:spPr>
      </p:pic>
      <p:pic>
        <p:nvPicPr>
          <p:cNvPr id="17" name="Graphic 16" descr="Checkbox Checked with solid fill">
            <a:extLst>
              <a:ext uri="{FF2B5EF4-FFF2-40B4-BE49-F238E27FC236}">
                <a16:creationId xmlns:a16="http://schemas.microsoft.com/office/drawing/2014/main" id="{00FC2E97-7C22-4A51-9D12-04678D7E2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4147" y="3463831"/>
            <a:ext cx="515983" cy="515983"/>
          </a:xfrm>
          <a:prstGeom prst="rect">
            <a:avLst/>
          </a:prstGeom>
        </p:spPr>
      </p:pic>
      <p:pic>
        <p:nvPicPr>
          <p:cNvPr id="21" name="Graphic 20" descr="Checkbox Checked with solid fill">
            <a:extLst>
              <a:ext uri="{FF2B5EF4-FFF2-40B4-BE49-F238E27FC236}">
                <a16:creationId xmlns:a16="http://schemas.microsoft.com/office/drawing/2014/main" id="{BC465BDC-A920-4B62-8A91-3370973D8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1089" y="3463832"/>
            <a:ext cx="515983" cy="515983"/>
          </a:xfrm>
          <a:prstGeom prst="rect">
            <a:avLst/>
          </a:prstGeom>
        </p:spPr>
      </p:pic>
      <p:pic>
        <p:nvPicPr>
          <p:cNvPr id="22" name="Graphic 21" descr="Checkbox Checked with solid fill">
            <a:extLst>
              <a:ext uri="{FF2B5EF4-FFF2-40B4-BE49-F238E27FC236}">
                <a16:creationId xmlns:a16="http://schemas.microsoft.com/office/drawing/2014/main" id="{D46F0EF3-6557-43C0-BE67-0AE0E8C29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1195" y="3463832"/>
            <a:ext cx="515983" cy="515983"/>
          </a:xfrm>
          <a:prstGeom prst="rect">
            <a:avLst/>
          </a:prstGeom>
        </p:spPr>
      </p:pic>
      <p:pic>
        <p:nvPicPr>
          <p:cNvPr id="23" name="Graphic 22" descr="Checkbox Checked with solid fill">
            <a:extLst>
              <a:ext uri="{FF2B5EF4-FFF2-40B4-BE49-F238E27FC236}">
                <a16:creationId xmlns:a16="http://schemas.microsoft.com/office/drawing/2014/main" id="{59C42658-5D4A-4F4F-ABC1-F1966ACF4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6258" y="4116695"/>
            <a:ext cx="515983" cy="515983"/>
          </a:xfrm>
          <a:prstGeom prst="rect">
            <a:avLst/>
          </a:prstGeom>
        </p:spPr>
      </p:pic>
      <p:pic>
        <p:nvPicPr>
          <p:cNvPr id="24" name="Graphic 23" descr="Checkbox Checked with solid fill">
            <a:extLst>
              <a:ext uri="{FF2B5EF4-FFF2-40B4-BE49-F238E27FC236}">
                <a16:creationId xmlns:a16="http://schemas.microsoft.com/office/drawing/2014/main" id="{7684FBDD-63A9-4492-B0F0-9435B9EB2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5623" y="4116695"/>
            <a:ext cx="515983" cy="515983"/>
          </a:xfrm>
          <a:prstGeom prst="rect">
            <a:avLst/>
          </a:prstGeom>
        </p:spPr>
      </p:pic>
      <p:pic>
        <p:nvPicPr>
          <p:cNvPr id="25" name="Graphic 24" descr="Checkbox Checked with solid fill">
            <a:extLst>
              <a:ext uri="{FF2B5EF4-FFF2-40B4-BE49-F238E27FC236}">
                <a16:creationId xmlns:a16="http://schemas.microsoft.com/office/drawing/2014/main" id="{A892B483-16C9-4D7C-8B1A-C8CE8C7CB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14147" y="4116694"/>
            <a:ext cx="515983" cy="515983"/>
          </a:xfrm>
          <a:prstGeom prst="rect">
            <a:avLst/>
          </a:prstGeom>
        </p:spPr>
      </p:pic>
      <p:pic>
        <p:nvPicPr>
          <p:cNvPr id="26" name="Graphic 25" descr="Checkbox Checked with solid fill">
            <a:extLst>
              <a:ext uri="{FF2B5EF4-FFF2-40B4-BE49-F238E27FC236}">
                <a16:creationId xmlns:a16="http://schemas.microsoft.com/office/drawing/2014/main" id="{4BC6E7F0-20BA-4336-905F-C4A72845F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1089" y="4116695"/>
            <a:ext cx="515983" cy="515983"/>
          </a:xfrm>
          <a:prstGeom prst="rect">
            <a:avLst/>
          </a:prstGeom>
        </p:spPr>
      </p:pic>
      <p:pic>
        <p:nvPicPr>
          <p:cNvPr id="27" name="Graphic 26" descr="Checkbox Checked with solid fill">
            <a:extLst>
              <a:ext uri="{FF2B5EF4-FFF2-40B4-BE49-F238E27FC236}">
                <a16:creationId xmlns:a16="http://schemas.microsoft.com/office/drawing/2014/main" id="{7FB7FA5B-86C6-4B29-93F8-24D9A5B0A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1195" y="4116695"/>
            <a:ext cx="515983" cy="515983"/>
          </a:xfrm>
          <a:prstGeom prst="rect">
            <a:avLst/>
          </a:prstGeom>
        </p:spPr>
      </p:pic>
      <p:pic>
        <p:nvPicPr>
          <p:cNvPr id="28" name="Graphic 27" descr="Checkbox Checked with solid fill">
            <a:extLst>
              <a:ext uri="{FF2B5EF4-FFF2-40B4-BE49-F238E27FC236}">
                <a16:creationId xmlns:a16="http://schemas.microsoft.com/office/drawing/2014/main" id="{5B3156BC-A0C4-49DC-9F71-04BCD295B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56258" y="4759082"/>
            <a:ext cx="515983" cy="515983"/>
          </a:xfrm>
          <a:prstGeom prst="rect">
            <a:avLst/>
          </a:prstGeom>
        </p:spPr>
      </p:pic>
      <p:pic>
        <p:nvPicPr>
          <p:cNvPr id="29" name="Graphic 28" descr="Checkbox Checked with solid fill">
            <a:extLst>
              <a:ext uri="{FF2B5EF4-FFF2-40B4-BE49-F238E27FC236}">
                <a16:creationId xmlns:a16="http://schemas.microsoft.com/office/drawing/2014/main" id="{CDFD558A-8FF0-4E7B-86CD-97E861424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5623" y="4759082"/>
            <a:ext cx="515983" cy="515983"/>
          </a:xfrm>
          <a:prstGeom prst="rect">
            <a:avLst/>
          </a:prstGeom>
        </p:spPr>
      </p:pic>
      <p:pic>
        <p:nvPicPr>
          <p:cNvPr id="30" name="Graphic 29" descr="Checkbox Checked with solid fill">
            <a:extLst>
              <a:ext uri="{FF2B5EF4-FFF2-40B4-BE49-F238E27FC236}">
                <a16:creationId xmlns:a16="http://schemas.microsoft.com/office/drawing/2014/main" id="{BAA7248B-04C0-4569-A78F-9FAA6DB88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91089" y="4759082"/>
            <a:ext cx="515983" cy="515983"/>
          </a:xfrm>
          <a:prstGeom prst="rect">
            <a:avLst/>
          </a:prstGeom>
        </p:spPr>
      </p:pic>
      <p:pic>
        <p:nvPicPr>
          <p:cNvPr id="31" name="Graphic 30" descr="Checkbox Checked with solid fill">
            <a:extLst>
              <a:ext uri="{FF2B5EF4-FFF2-40B4-BE49-F238E27FC236}">
                <a16:creationId xmlns:a16="http://schemas.microsoft.com/office/drawing/2014/main" id="{C200D86E-6103-4452-B27C-30F6C3272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1195" y="4759082"/>
            <a:ext cx="515983" cy="5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27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/>
        </p:nvSpPr>
        <p:spPr>
          <a:xfrm>
            <a:off x="640757" y="1781667"/>
            <a:ext cx="10680834" cy="641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Biomeme has confirmed, through </a:t>
            </a:r>
            <a:r>
              <a:rPr lang="en-US" sz="1400" i="1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in-silico</a:t>
            </a: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analysis of the genetic sequences, that our SARS-CoV-2 test detects the new variants reported by the United Kingdom, South Africa, Brazil and most recently, California.</a:t>
            </a:r>
          </a:p>
        </p:txBody>
      </p:sp>
      <p:sp>
        <p:nvSpPr>
          <p:cNvPr id="41" name="Google Shape;41;p4"/>
          <p:cNvSpPr txBox="1"/>
          <p:nvPr/>
        </p:nvSpPr>
        <p:spPr>
          <a:xfrm>
            <a:off x="640760" y="338656"/>
            <a:ext cx="10680831" cy="1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i="0" dirty="0">
                <a:solidFill>
                  <a:srgbClr val="02273A"/>
                </a:solidFill>
                <a:effectLst/>
                <a:latin typeface="Montserrat" panose="00000500000000000000"/>
              </a:rPr>
              <a:t>Detects New United Kingdom, South Africa, Brazil, and California Variants</a:t>
            </a:r>
            <a:endParaRPr sz="3600" dirty="0">
              <a:solidFill>
                <a:srgbClr val="00263A"/>
              </a:solidFill>
              <a:latin typeface="Montserrat" panose="00000500000000000000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7" name="Google Shape;155;p14">
            <a:extLst>
              <a:ext uri="{FF2B5EF4-FFF2-40B4-BE49-F238E27FC236}">
                <a16:creationId xmlns:a16="http://schemas.microsoft.com/office/drawing/2014/main" id="{EDFBCE4F-0588-4194-9B8E-C422EF80B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961399"/>
              </p:ext>
            </p:extLst>
          </p:nvPr>
        </p:nvGraphicFramePr>
        <p:xfrm>
          <a:off x="640759" y="2840200"/>
          <a:ext cx="10680831" cy="32230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60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0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6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Variant</a:t>
                      </a:r>
                      <a:endParaRPr sz="900">
                        <a:solidFill>
                          <a:srgbClr val="FFFFFF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45713" marR="45713" marT="45713" marB="45713" anchor="ctr">
                    <a:solidFill>
                      <a:srgbClr val="0026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lt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Country of Origin</a:t>
                      </a:r>
                      <a:endParaRPr sz="900" dirty="0">
                        <a:solidFill>
                          <a:srgbClr val="FFFFFF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45713" marR="45713" marT="45713" marB="45713" anchor="ctr">
                    <a:solidFill>
                      <a:srgbClr val="00263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Biomeme Assay Detection</a:t>
                      </a:r>
                      <a:endParaRPr sz="1200">
                        <a:solidFill>
                          <a:schemeClr val="lt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45713" marR="45713" marT="45713" marB="45713" anchor="ctr">
                    <a:solidFill>
                      <a:srgbClr val="002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6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263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20I/501Y.V1</a:t>
                      </a:r>
                      <a:endParaRPr sz="12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263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United Kingdom</a:t>
                      </a:r>
                      <a:endParaRPr sz="1200">
                        <a:solidFill>
                          <a:srgbClr val="73757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00263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6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263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20H/501Y.V2</a:t>
                      </a:r>
                      <a:endParaRPr sz="1200">
                        <a:solidFill>
                          <a:srgbClr val="00263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263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South Africa</a:t>
                      </a:r>
                      <a:endParaRPr sz="1200">
                        <a:solidFill>
                          <a:srgbClr val="00263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00263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6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263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20J/501Y.V3</a:t>
                      </a:r>
                      <a:endParaRPr sz="1200">
                        <a:solidFill>
                          <a:srgbClr val="00263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00263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Brazil</a:t>
                      </a:r>
                      <a:endParaRPr sz="1200">
                        <a:solidFill>
                          <a:srgbClr val="00263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dirty="0">
                        <a:solidFill>
                          <a:srgbClr val="00263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613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263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GH/452R.V1/B.1.429/CAL20.C</a:t>
                      </a:r>
                      <a:endParaRPr sz="1200" dirty="0">
                        <a:solidFill>
                          <a:srgbClr val="00263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263A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California</a:t>
                      </a:r>
                      <a:endParaRPr sz="1200" dirty="0">
                        <a:solidFill>
                          <a:srgbClr val="00263A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63A"/>
                        </a:solidFill>
                        <a:effectLst/>
                        <a:uLnTx/>
                        <a:uFillTx/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45713" marR="45713" marT="45713" marB="45713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142976"/>
                  </a:ext>
                </a:extLst>
              </a:tr>
            </a:tbl>
          </a:graphicData>
        </a:graphic>
      </p:graphicFrame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8302248B-2CC3-4CEA-9807-830BD9BD9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7106" y="3567791"/>
            <a:ext cx="515983" cy="515983"/>
          </a:xfrm>
          <a:prstGeom prst="rect">
            <a:avLst/>
          </a:prstGeom>
        </p:spPr>
      </p:pic>
      <p:pic>
        <p:nvPicPr>
          <p:cNvPr id="6" name="Graphic 5" descr="Checkbox Checked with solid fill">
            <a:extLst>
              <a:ext uri="{FF2B5EF4-FFF2-40B4-BE49-F238E27FC236}">
                <a16:creationId xmlns:a16="http://schemas.microsoft.com/office/drawing/2014/main" id="{FB5781C6-7B06-4EF4-94F1-F3D764342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7106" y="4194806"/>
            <a:ext cx="515983" cy="515983"/>
          </a:xfrm>
          <a:prstGeom prst="rect">
            <a:avLst/>
          </a:prstGeom>
        </p:spPr>
      </p:pic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43E0ECC4-F1BD-4D10-BE4A-B344D7AC7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7106" y="4853664"/>
            <a:ext cx="515983" cy="515983"/>
          </a:xfrm>
          <a:prstGeom prst="rect">
            <a:avLst/>
          </a:prstGeom>
        </p:spPr>
      </p:pic>
      <p:pic>
        <p:nvPicPr>
          <p:cNvPr id="9" name="Graphic 8" descr="Checkbox Checked with solid fill">
            <a:extLst>
              <a:ext uri="{FF2B5EF4-FFF2-40B4-BE49-F238E27FC236}">
                <a16:creationId xmlns:a16="http://schemas.microsoft.com/office/drawing/2014/main" id="{A3BE4B31-A97C-4C10-9475-C349B6C35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7106" y="5502997"/>
            <a:ext cx="515983" cy="5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0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EC80F2-9C36-4576-9D14-400DC759E42A}"/>
              </a:ext>
            </a:extLst>
          </p:cNvPr>
          <p:cNvSpPr/>
          <p:nvPr/>
        </p:nvSpPr>
        <p:spPr>
          <a:xfrm>
            <a:off x="8295857" y="1965336"/>
            <a:ext cx="3283131" cy="20493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A6B481-0689-48B0-8834-D0AED2F9CB1B}"/>
              </a:ext>
            </a:extLst>
          </p:cNvPr>
          <p:cNvSpPr/>
          <p:nvPr/>
        </p:nvSpPr>
        <p:spPr>
          <a:xfrm>
            <a:off x="9257247" y="3942783"/>
            <a:ext cx="1358537" cy="322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410B53-4C90-4734-9C0D-0FFCE43023C3}"/>
              </a:ext>
            </a:extLst>
          </p:cNvPr>
          <p:cNvSpPr/>
          <p:nvPr/>
        </p:nvSpPr>
        <p:spPr>
          <a:xfrm>
            <a:off x="4478857" y="1965336"/>
            <a:ext cx="3283131" cy="20493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09DC07-77AA-4A1D-8890-38A8F2B5E37A}"/>
              </a:ext>
            </a:extLst>
          </p:cNvPr>
          <p:cNvSpPr/>
          <p:nvPr/>
        </p:nvSpPr>
        <p:spPr>
          <a:xfrm>
            <a:off x="5294831" y="3853265"/>
            <a:ext cx="1654629" cy="322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6FF0DD-4148-48FE-8E1C-798DDB15CBD6}"/>
              </a:ext>
            </a:extLst>
          </p:cNvPr>
          <p:cNvSpPr/>
          <p:nvPr/>
        </p:nvSpPr>
        <p:spPr>
          <a:xfrm>
            <a:off x="661856" y="1959423"/>
            <a:ext cx="3283131" cy="20493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00F768-E096-41BF-8B23-DE4441D709AC}"/>
              </a:ext>
            </a:extLst>
          </p:cNvPr>
          <p:cNvSpPr/>
          <p:nvPr/>
        </p:nvSpPr>
        <p:spPr>
          <a:xfrm>
            <a:off x="1193074" y="3857484"/>
            <a:ext cx="2177143" cy="3223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33;p4"/>
          <p:cNvSpPr txBox="1"/>
          <p:nvPr/>
        </p:nvSpPr>
        <p:spPr>
          <a:xfrm>
            <a:off x="640757" y="1202547"/>
            <a:ext cx="10680834" cy="32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The flexibility of the Biomeme Platform allows us to provide COVID-19 testing regardless of patient location.</a:t>
            </a:r>
          </a:p>
        </p:txBody>
      </p:sp>
      <p:sp>
        <p:nvSpPr>
          <p:cNvPr id="41" name="Google Shape;41;p4"/>
          <p:cNvSpPr txBox="1"/>
          <p:nvPr/>
        </p:nvSpPr>
        <p:spPr>
          <a:xfrm>
            <a:off x="640760" y="338656"/>
            <a:ext cx="10680831" cy="641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02273A"/>
                </a:solidFill>
                <a:latin typeface="Montserrat" panose="00000500000000000000"/>
              </a:rPr>
              <a:t>3 </a:t>
            </a:r>
            <a:r>
              <a:rPr lang="en-US" sz="3600" b="1" i="0" dirty="0">
                <a:solidFill>
                  <a:srgbClr val="02273A"/>
                </a:solidFill>
                <a:effectLst/>
                <a:latin typeface="Montserrat" panose="00000500000000000000"/>
              </a:rPr>
              <a:t>Testing Options For Cruise Lines</a:t>
            </a:r>
            <a:endParaRPr sz="3600" dirty="0">
              <a:solidFill>
                <a:srgbClr val="00263A"/>
              </a:solidFill>
              <a:latin typeface="Montserrat" panose="00000500000000000000"/>
              <a:ea typeface="Proxima Nova"/>
              <a:cs typeface="Proxima Nova"/>
              <a:sym typeface="Proxima Nova"/>
            </a:endParaRPr>
          </a:p>
        </p:txBody>
      </p:sp>
      <p:sp>
        <p:nvSpPr>
          <p:cNvPr id="6" name="Google Shape;119;p11">
            <a:extLst>
              <a:ext uri="{FF2B5EF4-FFF2-40B4-BE49-F238E27FC236}">
                <a16:creationId xmlns:a16="http://schemas.microsoft.com/office/drawing/2014/main" id="{E7E96A5E-DBF4-449D-9545-F04DD3F9BFDC}"/>
              </a:ext>
            </a:extLst>
          </p:cNvPr>
          <p:cNvSpPr/>
          <p:nvPr/>
        </p:nvSpPr>
        <p:spPr>
          <a:xfrm>
            <a:off x="2074371" y="1733148"/>
            <a:ext cx="458100" cy="442500"/>
          </a:xfrm>
          <a:prstGeom prst="ellipse">
            <a:avLst/>
          </a:prstGeom>
          <a:solidFill>
            <a:srgbClr val="2AD2C9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6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Google Shape;119;p11">
            <a:extLst>
              <a:ext uri="{FF2B5EF4-FFF2-40B4-BE49-F238E27FC236}">
                <a16:creationId xmlns:a16="http://schemas.microsoft.com/office/drawing/2014/main" id="{7C27D785-37E6-44DE-BC1B-C745041B99FA}"/>
              </a:ext>
            </a:extLst>
          </p:cNvPr>
          <p:cNvSpPr/>
          <p:nvPr/>
        </p:nvSpPr>
        <p:spPr>
          <a:xfrm>
            <a:off x="5891372" y="1739061"/>
            <a:ext cx="458100" cy="442500"/>
          </a:xfrm>
          <a:prstGeom prst="ellipse">
            <a:avLst/>
          </a:prstGeom>
          <a:solidFill>
            <a:srgbClr val="2AD2C9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6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Google Shape;119;p11">
            <a:extLst>
              <a:ext uri="{FF2B5EF4-FFF2-40B4-BE49-F238E27FC236}">
                <a16:creationId xmlns:a16="http://schemas.microsoft.com/office/drawing/2014/main" id="{1A785386-B086-4444-B6AD-CC9511AD663C}"/>
              </a:ext>
            </a:extLst>
          </p:cNvPr>
          <p:cNvSpPr/>
          <p:nvPr/>
        </p:nvSpPr>
        <p:spPr>
          <a:xfrm>
            <a:off x="9708372" y="1739061"/>
            <a:ext cx="458100" cy="442500"/>
          </a:xfrm>
          <a:prstGeom prst="ellipse">
            <a:avLst/>
          </a:prstGeom>
          <a:solidFill>
            <a:srgbClr val="2AD2C9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6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39B3E6-AC88-4E8D-AAC6-BDF35474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09" y="2430619"/>
            <a:ext cx="1459662" cy="11038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5D8BD7-ACA2-49AD-AD5E-60267598D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864" y="2409577"/>
            <a:ext cx="1226837" cy="1042524"/>
          </a:xfrm>
          <a:prstGeom prst="rect">
            <a:avLst/>
          </a:prstGeom>
        </p:spPr>
      </p:pic>
      <p:pic>
        <p:nvPicPr>
          <p:cNvPr id="15" name="Google Shape;100;p9">
            <a:extLst>
              <a:ext uri="{FF2B5EF4-FFF2-40B4-BE49-F238E27FC236}">
                <a16:creationId xmlns:a16="http://schemas.microsoft.com/office/drawing/2014/main" id="{0A9C550D-470E-43F5-8130-702C5AF8996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357" r="347"/>
          <a:stretch/>
        </p:blipFill>
        <p:spPr>
          <a:xfrm>
            <a:off x="8574179" y="2345158"/>
            <a:ext cx="2668622" cy="151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4;p4">
            <a:hlinkClick r:id="rId6" action="ppaction://hlinksldjump"/>
            <a:extLst>
              <a:ext uri="{FF2B5EF4-FFF2-40B4-BE49-F238E27FC236}">
                <a16:creationId xmlns:a16="http://schemas.microsoft.com/office/drawing/2014/main" id="{8DFF8993-B5B4-41ED-9B9C-D8BD6D1CC0CF}"/>
              </a:ext>
            </a:extLst>
          </p:cNvPr>
          <p:cNvSpPr/>
          <p:nvPr/>
        </p:nvSpPr>
        <p:spPr>
          <a:xfrm>
            <a:off x="661856" y="3893808"/>
            <a:ext cx="3283131" cy="32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tabLst>
                <a:tab pos="2111375" algn="l"/>
              </a:tabLst>
            </a:pPr>
            <a:r>
              <a:rPr lang="en-US" sz="1600" dirty="0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Primary Lab Site</a:t>
            </a:r>
          </a:p>
        </p:txBody>
      </p:sp>
      <p:sp>
        <p:nvSpPr>
          <p:cNvPr id="17" name="Google Shape;34;p4">
            <a:hlinkClick r:id="rId6" action="ppaction://hlinksldjump"/>
            <a:extLst>
              <a:ext uri="{FF2B5EF4-FFF2-40B4-BE49-F238E27FC236}">
                <a16:creationId xmlns:a16="http://schemas.microsoft.com/office/drawing/2014/main" id="{CECE06D7-244E-4AB6-A7B4-852F5B79BF45}"/>
              </a:ext>
            </a:extLst>
          </p:cNvPr>
          <p:cNvSpPr/>
          <p:nvPr/>
        </p:nvSpPr>
        <p:spPr>
          <a:xfrm>
            <a:off x="4478857" y="3893808"/>
            <a:ext cx="3283131" cy="32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tabLst>
                <a:tab pos="2111375" algn="l"/>
              </a:tabLst>
            </a:pPr>
            <a:r>
              <a:rPr lang="en-US" sz="1600" dirty="0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Port of Call</a:t>
            </a:r>
          </a:p>
        </p:txBody>
      </p:sp>
      <p:sp>
        <p:nvSpPr>
          <p:cNvPr id="18" name="Google Shape;34;p4">
            <a:hlinkClick r:id="rId6" action="ppaction://hlinksldjump"/>
            <a:extLst>
              <a:ext uri="{FF2B5EF4-FFF2-40B4-BE49-F238E27FC236}">
                <a16:creationId xmlns:a16="http://schemas.microsoft.com/office/drawing/2014/main" id="{057A0D58-EFD1-4F0C-BFE7-1348E4B9C624}"/>
              </a:ext>
            </a:extLst>
          </p:cNvPr>
          <p:cNvSpPr/>
          <p:nvPr/>
        </p:nvSpPr>
        <p:spPr>
          <a:xfrm>
            <a:off x="8295857" y="3893807"/>
            <a:ext cx="3283131" cy="322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tabLst>
                <a:tab pos="2111375" algn="l"/>
              </a:tabLst>
            </a:pPr>
            <a:r>
              <a:rPr lang="en-US" sz="1600" dirty="0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Onboard</a:t>
            </a:r>
          </a:p>
        </p:txBody>
      </p:sp>
      <p:sp>
        <p:nvSpPr>
          <p:cNvPr id="19" name="Google Shape;33;p4">
            <a:extLst>
              <a:ext uri="{FF2B5EF4-FFF2-40B4-BE49-F238E27FC236}">
                <a16:creationId xmlns:a16="http://schemas.microsoft.com/office/drawing/2014/main" id="{3888E525-5D61-47F9-88B9-CD6D6B237C35}"/>
              </a:ext>
            </a:extLst>
          </p:cNvPr>
          <p:cNvSpPr txBox="1"/>
          <p:nvPr/>
        </p:nvSpPr>
        <p:spPr>
          <a:xfrm>
            <a:off x="661856" y="4283444"/>
            <a:ext cx="3283131" cy="187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Off-site CLIA high-complexity laboratory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Samples are transported to the CLIA lab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Biomeme’s SARS-CoV-2 Go-Plates™ and Bulk Vials are used in conjunction with high-throughput lab equipment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Results within 24 hours</a:t>
            </a:r>
          </a:p>
        </p:txBody>
      </p:sp>
      <p:sp>
        <p:nvSpPr>
          <p:cNvPr id="20" name="Google Shape;33;p4">
            <a:extLst>
              <a:ext uri="{FF2B5EF4-FFF2-40B4-BE49-F238E27FC236}">
                <a16:creationId xmlns:a16="http://schemas.microsoft.com/office/drawing/2014/main" id="{C2286804-11BF-43B1-8C28-2F58513C2B8C}"/>
              </a:ext>
            </a:extLst>
          </p:cNvPr>
          <p:cNvSpPr txBox="1"/>
          <p:nvPr/>
        </p:nvSpPr>
        <p:spPr>
          <a:xfrm>
            <a:off x="4496274" y="4283444"/>
            <a:ext cx="3283131" cy="187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Temporary test site(s)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Samples are tested on-site using Biomeme Franklin™ thermocyclers and Go-Strips™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Samples can also be collected and couriered to the Primary Lab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Same day results</a:t>
            </a:r>
          </a:p>
        </p:txBody>
      </p:sp>
      <p:sp>
        <p:nvSpPr>
          <p:cNvPr id="25" name="Google Shape;33;p4">
            <a:extLst>
              <a:ext uri="{FF2B5EF4-FFF2-40B4-BE49-F238E27FC236}">
                <a16:creationId xmlns:a16="http://schemas.microsoft.com/office/drawing/2014/main" id="{0F4F2A8F-51BC-4401-B7B4-6C86E725A704}"/>
              </a:ext>
            </a:extLst>
          </p:cNvPr>
          <p:cNvSpPr txBox="1"/>
          <p:nvPr/>
        </p:nvSpPr>
        <p:spPr>
          <a:xfrm>
            <a:off x="8295857" y="4283444"/>
            <a:ext cx="3283131" cy="187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Fully mobile testing solution onboard the ship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No need for any additional lab equipment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Samples are tested on-site using Biomeme Franklin™ thermocyclers and Go-Strips™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Results within in 2-3 hours</a:t>
            </a:r>
          </a:p>
        </p:txBody>
      </p:sp>
      <p:sp>
        <p:nvSpPr>
          <p:cNvPr id="26" name="Google Shape;44;p4">
            <a:extLst>
              <a:ext uri="{FF2B5EF4-FFF2-40B4-BE49-F238E27FC236}">
                <a16:creationId xmlns:a16="http://schemas.microsoft.com/office/drawing/2014/main" id="{18B8A910-A32A-4FBB-8728-99AADFC2A7C1}"/>
              </a:ext>
            </a:extLst>
          </p:cNvPr>
          <p:cNvSpPr txBox="1"/>
          <p:nvPr/>
        </p:nvSpPr>
        <p:spPr>
          <a:xfrm>
            <a:off x="1" y="6400023"/>
            <a:ext cx="12191999" cy="26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000" i="1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Time to result may vary depending on number of lab technicians, thermocyclers, etc.</a:t>
            </a:r>
            <a:endParaRPr sz="1000" i="1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7286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DB1A4B-32C3-4A19-B71D-221B3B4701FD}"/>
              </a:ext>
            </a:extLst>
          </p:cNvPr>
          <p:cNvSpPr/>
          <p:nvPr/>
        </p:nvSpPr>
        <p:spPr>
          <a:xfrm>
            <a:off x="-87087" y="5667745"/>
            <a:ext cx="12348755" cy="1245559"/>
          </a:xfrm>
          <a:prstGeom prst="rect">
            <a:avLst/>
          </a:prstGeom>
          <a:solidFill>
            <a:srgbClr val="00263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Google Shape;41;p4"/>
          <p:cNvSpPr txBox="1"/>
          <p:nvPr/>
        </p:nvSpPr>
        <p:spPr>
          <a:xfrm>
            <a:off x="640760" y="338656"/>
            <a:ext cx="10680831" cy="641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 b="1" dirty="0">
                <a:solidFill>
                  <a:srgbClr val="02273A"/>
                </a:solidFill>
                <a:latin typeface="Montserrat" panose="00000500000000000000"/>
                <a:ea typeface="Proxima Nova"/>
                <a:cs typeface="Proxima Nova"/>
                <a:sym typeface="Proxima Nova"/>
              </a:rPr>
              <a:t>Additional Resources</a:t>
            </a:r>
            <a:endParaRPr lang="en-US" sz="3600" dirty="0">
              <a:solidFill>
                <a:srgbClr val="00263A"/>
              </a:solidFill>
              <a:latin typeface="Montserrat" panose="00000500000000000000"/>
              <a:ea typeface="Proxima Nova"/>
              <a:cs typeface="Proxima Nova"/>
              <a:sym typeface="Proxima Nova"/>
            </a:endParaRPr>
          </a:p>
        </p:txBody>
      </p:sp>
      <p:sp>
        <p:nvSpPr>
          <p:cNvPr id="27" name="Google Shape;277;p24">
            <a:hlinkClick r:id="rId3"/>
            <a:extLst>
              <a:ext uri="{FF2B5EF4-FFF2-40B4-BE49-F238E27FC236}">
                <a16:creationId xmlns:a16="http://schemas.microsoft.com/office/drawing/2014/main" id="{8723F9E9-CA32-4AAA-A674-CB11AFC92B30}"/>
              </a:ext>
            </a:extLst>
          </p:cNvPr>
          <p:cNvSpPr/>
          <p:nvPr/>
        </p:nvSpPr>
        <p:spPr>
          <a:xfrm>
            <a:off x="6242581" y="4177267"/>
            <a:ext cx="597000" cy="597000"/>
          </a:xfrm>
          <a:prstGeom prst="ellipse">
            <a:avLst/>
          </a:prstGeom>
          <a:solidFill>
            <a:srgbClr val="2AD2C9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28" name="Google Shape;278;p24">
            <a:hlinkClick r:id="rId4"/>
            <a:extLst>
              <a:ext uri="{FF2B5EF4-FFF2-40B4-BE49-F238E27FC236}">
                <a16:creationId xmlns:a16="http://schemas.microsoft.com/office/drawing/2014/main" id="{7940297C-142B-4735-A525-FE82BC24B380}"/>
              </a:ext>
            </a:extLst>
          </p:cNvPr>
          <p:cNvSpPr/>
          <p:nvPr/>
        </p:nvSpPr>
        <p:spPr>
          <a:xfrm>
            <a:off x="6238425" y="2800005"/>
            <a:ext cx="597000" cy="597000"/>
          </a:xfrm>
          <a:prstGeom prst="ellipse">
            <a:avLst/>
          </a:prstGeom>
          <a:solidFill>
            <a:srgbClr val="2AD2C9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29" name="Google Shape;279;p24">
            <a:hlinkClick r:id="rId5"/>
            <a:extLst>
              <a:ext uri="{FF2B5EF4-FFF2-40B4-BE49-F238E27FC236}">
                <a16:creationId xmlns:a16="http://schemas.microsoft.com/office/drawing/2014/main" id="{8C93E789-BB8B-4506-83DB-2094869CF5A6}"/>
              </a:ext>
            </a:extLst>
          </p:cNvPr>
          <p:cNvSpPr/>
          <p:nvPr/>
        </p:nvSpPr>
        <p:spPr>
          <a:xfrm>
            <a:off x="6241700" y="1403698"/>
            <a:ext cx="597000" cy="597000"/>
          </a:xfrm>
          <a:prstGeom prst="ellipse">
            <a:avLst/>
          </a:prstGeom>
          <a:solidFill>
            <a:srgbClr val="2AD2C9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30" name="Google Shape;280;p24">
            <a:hlinkClick r:id="rId6"/>
            <a:extLst>
              <a:ext uri="{FF2B5EF4-FFF2-40B4-BE49-F238E27FC236}">
                <a16:creationId xmlns:a16="http://schemas.microsoft.com/office/drawing/2014/main" id="{2A7306A0-990E-400F-970F-6DB8CFB6A91E}"/>
              </a:ext>
            </a:extLst>
          </p:cNvPr>
          <p:cNvSpPr/>
          <p:nvPr/>
        </p:nvSpPr>
        <p:spPr>
          <a:xfrm>
            <a:off x="644916" y="4177267"/>
            <a:ext cx="597000" cy="597000"/>
          </a:xfrm>
          <a:prstGeom prst="ellipse">
            <a:avLst/>
          </a:prstGeom>
          <a:solidFill>
            <a:srgbClr val="2AD2C9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31" name="Google Shape;281;p24">
            <a:hlinkClick r:id="rId7"/>
            <a:extLst>
              <a:ext uri="{FF2B5EF4-FFF2-40B4-BE49-F238E27FC236}">
                <a16:creationId xmlns:a16="http://schemas.microsoft.com/office/drawing/2014/main" id="{14C1A896-E337-44D4-AA08-553D37206132}"/>
              </a:ext>
            </a:extLst>
          </p:cNvPr>
          <p:cNvSpPr/>
          <p:nvPr/>
        </p:nvSpPr>
        <p:spPr>
          <a:xfrm>
            <a:off x="640760" y="2800005"/>
            <a:ext cx="597000" cy="597000"/>
          </a:xfrm>
          <a:prstGeom prst="ellipse">
            <a:avLst/>
          </a:prstGeom>
          <a:solidFill>
            <a:srgbClr val="2AD2C9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32" name="Google Shape;282;p24">
            <a:hlinkClick r:id="rId8"/>
            <a:extLst>
              <a:ext uri="{FF2B5EF4-FFF2-40B4-BE49-F238E27FC236}">
                <a16:creationId xmlns:a16="http://schemas.microsoft.com/office/drawing/2014/main" id="{F5B30A04-F029-4BCA-8EBD-CDC6C87C3B6F}"/>
              </a:ext>
            </a:extLst>
          </p:cNvPr>
          <p:cNvSpPr/>
          <p:nvPr/>
        </p:nvSpPr>
        <p:spPr>
          <a:xfrm>
            <a:off x="644035" y="1403698"/>
            <a:ext cx="597000" cy="597000"/>
          </a:xfrm>
          <a:prstGeom prst="ellipse">
            <a:avLst/>
          </a:prstGeom>
          <a:solidFill>
            <a:srgbClr val="2AD2C9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/>
          </a:p>
        </p:txBody>
      </p:sp>
      <p:sp>
        <p:nvSpPr>
          <p:cNvPr id="34" name="Google Shape;283;p24">
            <a:extLst>
              <a:ext uri="{FF2B5EF4-FFF2-40B4-BE49-F238E27FC236}">
                <a16:creationId xmlns:a16="http://schemas.microsoft.com/office/drawing/2014/main" id="{5871F1DC-BFDB-4645-AC51-1371A248E5A6}"/>
              </a:ext>
            </a:extLst>
          </p:cNvPr>
          <p:cNvSpPr txBox="1"/>
          <p:nvPr/>
        </p:nvSpPr>
        <p:spPr>
          <a:xfrm>
            <a:off x="1443085" y="1724925"/>
            <a:ext cx="40170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40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SzPts val="2800"/>
            </a:pP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Learn more at 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9"/>
              </a:rPr>
              <a:t>info.biomeme.com/covid-19 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and </a:t>
            </a:r>
            <a:r>
              <a:rPr lang="en-US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10"/>
              </a:rPr>
              <a:t>onehealthlabs.com</a:t>
            </a:r>
            <a:endParaRPr lang="en-US" sz="1400" u="sng" dirty="0">
              <a:solidFill>
                <a:schemeClr val="hlink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5" name="Google Shape;284;p24">
            <a:hlinkClick r:id="rId8"/>
            <a:extLst>
              <a:ext uri="{FF2B5EF4-FFF2-40B4-BE49-F238E27FC236}">
                <a16:creationId xmlns:a16="http://schemas.microsoft.com/office/drawing/2014/main" id="{325E7BC2-74E2-4591-8E61-FFB91BFAF3EC}"/>
              </a:ext>
            </a:extLst>
          </p:cNvPr>
          <p:cNvSpPr/>
          <p:nvPr/>
        </p:nvSpPr>
        <p:spPr>
          <a:xfrm>
            <a:off x="1443084" y="1395222"/>
            <a:ext cx="330405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Websites</a:t>
            </a:r>
            <a:endParaRPr sz="900" dirty="0">
              <a:solidFill>
                <a:srgbClr val="0026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Proxima Nova Semibold"/>
            </a:endParaRPr>
          </a:p>
        </p:txBody>
      </p:sp>
      <p:sp>
        <p:nvSpPr>
          <p:cNvPr id="36" name="Google Shape;285;p24">
            <a:extLst>
              <a:ext uri="{FF2B5EF4-FFF2-40B4-BE49-F238E27FC236}">
                <a16:creationId xmlns:a16="http://schemas.microsoft.com/office/drawing/2014/main" id="{1166CD96-43BC-46C7-87EF-49E666DE8C81}"/>
              </a:ext>
            </a:extLst>
          </p:cNvPr>
          <p:cNvSpPr txBox="1"/>
          <p:nvPr/>
        </p:nvSpPr>
        <p:spPr>
          <a:xfrm>
            <a:off x="1443085" y="3116356"/>
            <a:ext cx="40170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See Biomeme’s different SARS-CoV-2 form factors in use over at </a:t>
            </a:r>
            <a:r>
              <a:rPr lang="en-US" sz="1400" u="sng" dirty="0">
                <a:solidFill>
                  <a:schemeClr val="hlin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7"/>
              </a:rPr>
              <a:t>our Vimeo page</a:t>
            </a:r>
            <a:endParaRPr sz="140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7" name="Google Shape;286;p24">
            <a:hlinkClick r:id="rId7"/>
            <a:extLst>
              <a:ext uri="{FF2B5EF4-FFF2-40B4-BE49-F238E27FC236}">
                <a16:creationId xmlns:a16="http://schemas.microsoft.com/office/drawing/2014/main" id="{34C21C2D-090B-4EF8-81C2-80A8129E7F1B}"/>
              </a:ext>
            </a:extLst>
          </p:cNvPr>
          <p:cNvSpPr/>
          <p:nvPr/>
        </p:nvSpPr>
        <p:spPr>
          <a:xfrm>
            <a:off x="1443091" y="2760532"/>
            <a:ext cx="4172682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SARS-CoV-2 Video Showcase</a:t>
            </a:r>
            <a:endParaRPr sz="900" dirty="0">
              <a:solidFill>
                <a:srgbClr val="0026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Proxima Nova Semibold"/>
            </a:endParaRPr>
          </a:p>
        </p:txBody>
      </p:sp>
      <p:sp>
        <p:nvSpPr>
          <p:cNvPr id="38" name="Google Shape;287;p24">
            <a:extLst>
              <a:ext uri="{FF2B5EF4-FFF2-40B4-BE49-F238E27FC236}">
                <a16:creationId xmlns:a16="http://schemas.microsoft.com/office/drawing/2014/main" id="{6AC919F9-ECED-4126-BF46-5391E2546FA1}"/>
              </a:ext>
            </a:extLst>
          </p:cNvPr>
          <p:cNvSpPr txBox="1"/>
          <p:nvPr/>
        </p:nvSpPr>
        <p:spPr>
          <a:xfrm>
            <a:off x="1443085" y="4507787"/>
            <a:ext cx="40224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Learn more about our </a:t>
            </a: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6"/>
              </a:rPr>
              <a:t>cartridge kits</a:t>
            </a: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 for extracting and purifying RNA in only a few minutes</a:t>
            </a:r>
            <a:endParaRPr sz="140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39" name="Google Shape;288;p24">
            <a:hlinkClick r:id="rId6"/>
            <a:extLst>
              <a:ext uri="{FF2B5EF4-FFF2-40B4-BE49-F238E27FC236}">
                <a16:creationId xmlns:a16="http://schemas.microsoft.com/office/drawing/2014/main" id="{D195E566-8B34-4E97-9890-61F7677B314D}"/>
              </a:ext>
            </a:extLst>
          </p:cNvPr>
          <p:cNvSpPr/>
          <p:nvPr/>
        </p:nvSpPr>
        <p:spPr>
          <a:xfrm>
            <a:off x="1443088" y="4151970"/>
            <a:ext cx="3094078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Biomeme M1 Sample Prep</a:t>
            </a:r>
            <a:endParaRPr sz="900" dirty="0">
              <a:solidFill>
                <a:srgbClr val="0026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Proxima Nova Semibold"/>
            </a:endParaRPr>
          </a:p>
        </p:txBody>
      </p:sp>
      <p:sp>
        <p:nvSpPr>
          <p:cNvPr id="40" name="Google Shape;289;p24">
            <a:extLst>
              <a:ext uri="{FF2B5EF4-FFF2-40B4-BE49-F238E27FC236}">
                <a16:creationId xmlns:a16="http://schemas.microsoft.com/office/drawing/2014/main" id="{3114520D-5168-4468-B86C-12379F0BDEEB}"/>
              </a:ext>
            </a:extLst>
          </p:cNvPr>
          <p:cNvSpPr txBox="1"/>
          <p:nvPr/>
        </p:nvSpPr>
        <p:spPr>
          <a:xfrm>
            <a:off x="7040662" y="1724925"/>
            <a:ext cx="40170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Learn more about setting up a mobile lab with our field-ready </a:t>
            </a:r>
            <a:r>
              <a:rPr lang="en-US" sz="1400" u="sng" dirty="0">
                <a:solidFill>
                  <a:schemeClr val="hlin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5"/>
              </a:rPr>
              <a:t>portable thermocycler</a:t>
            </a:r>
            <a:endParaRPr sz="140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42" name="Google Shape;290;p24">
            <a:hlinkClick r:id="rId5"/>
            <a:extLst>
              <a:ext uri="{FF2B5EF4-FFF2-40B4-BE49-F238E27FC236}">
                <a16:creationId xmlns:a16="http://schemas.microsoft.com/office/drawing/2014/main" id="{DC382BFE-E7DC-4756-98E8-AE03A387E5A5}"/>
              </a:ext>
            </a:extLst>
          </p:cNvPr>
          <p:cNvSpPr/>
          <p:nvPr/>
        </p:nvSpPr>
        <p:spPr>
          <a:xfrm>
            <a:off x="7040666" y="1395222"/>
            <a:ext cx="3308764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Biomeme Franklin™</a:t>
            </a:r>
            <a:endParaRPr sz="900">
              <a:solidFill>
                <a:srgbClr val="0026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Proxima Nova Semibold"/>
            </a:endParaRPr>
          </a:p>
        </p:txBody>
      </p:sp>
      <p:sp>
        <p:nvSpPr>
          <p:cNvPr id="43" name="Google Shape;291;p24">
            <a:extLst>
              <a:ext uri="{FF2B5EF4-FFF2-40B4-BE49-F238E27FC236}">
                <a16:creationId xmlns:a16="http://schemas.microsoft.com/office/drawing/2014/main" id="{14D8C72F-4C68-4A5E-A065-9EC9DF35ED8C}"/>
              </a:ext>
            </a:extLst>
          </p:cNvPr>
          <p:cNvSpPr txBox="1"/>
          <p:nvPr/>
        </p:nvSpPr>
        <p:spPr>
          <a:xfrm>
            <a:off x="7040662" y="3116356"/>
            <a:ext cx="40170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Learn more about Biomeme’s products by visiting </a:t>
            </a:r>
            <a:r>
              <a:rPr lang="en-US" sz="1400" u="sng" dirty="0">
                <a:solidFill>
                  <a:schemeClr val="hlin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4"/>
              </a:rPr>
              <a:t>help.biomeme.com</a:t>
            </a:r>
            <a:endParaRPr sz="140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44" name="Google Shape;292;p24">
            <a:hlinkClick r:id="rId4"/>
            <a:extLst>
              <a:ext uri="{FF2B5EF4-FFF2-40B4-BE49-F238E27FC236}">
                <a16:creationId xmlns:a16="http://schemas.microsoft.com/office/drawing/2014/main" id="{73377D4D-A313-433B-864B-6F9BD841AC5C}"/>
              </a:ext>
            </a:extLst>
          </p:cNvPr>
          <p:cNvSpPr/>
          <p:nvPr/>
        </p:nvSpPr>
        <p:spPr>
          <a:xfrm>
            <a:off x="7040663" y="2760532"/>
            <a:ext cx="2640333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>
                <a:solidFill>
                  <a:srgbClr val="00263A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Biomeme Help Desk</a:t>
            </a:r>
            <a:endParaRPr sz="900">
              <a:solidFill>
                <a:srgbClr val="0026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Proxima Nova Semibold"/>
            </a:endParaRPr>
          </a:p>
        </p:txBody>
      </p:sp>
      <p:sp>
        <p:nvSpPr>
          <p:cNvPr id="45" name="Google Shape;293;p24">
            <a:extLst>
              <a:ext uri="{FF2B5EF4-FFF2-40B4-BE49-F238E27FC236}">
                <a16:creationId xmlns:a16="http://schemas.microsoft.com/office/drawing/2014/main" id="{B977F1B3-10B3-4C74-A6F0-089753BAB2C1}"/>
              </a:ext>
            </a:extLst>
          </p:cNvPr>
          <p:cNvSpPr txBox="1"/>
          <p:nvPr/>
        </p:nvSpPr>
        <p:spPr>
          <a:xfrm>
            <a:off x="7040662" y="4507787"/>
            <a:ext cx="4022400" cy="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solidFill>
                  <a:schemeClr val="dk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</a:rPr>
              <a:t>Browse all Biomeme products for real-time PCR at </a:t>
            </a:r>
            <a:r>
              <a:rPr lang="en-US" sz="1400" u="sng" dirty="0">
                <a:solidFill>
                  <a:schemeClr val="hlin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"/>
                <a:hlinkClick r:id="rId3"/>
              </a:rPr>
              <a:t>shop.biomeme.com</a:t>
            </a:r>
            <a:endParaRPr sz="1400" dirty="0">
              <a:solidFill>
                <a:schemeClr val="dk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"/>
            </a:endParaRPr>
          </a:p>
        </p:txBody>
      </p:sp>
      <p:sp>
        <p:nvSpPr>
          <p:cNvPr id="46" name="Google Shape;294;p24">
            <a:extLst>
              <a:ext uri="{FF2B5EF4-FFF2-40B4-BE49-F238E27FC236}">
                <a16:creationId xmlns:a16="http://schemas.microsoft.com/office/drawing/2014/main" id="{DB52D802-E7A5-42CD-ADD9-DC81533944CA}"/>
              </a:ext>
            </a:extLst>
          </p:cNvPr>
          <p:cNvSpPr/>
          <p:nvPr/>
        </p:nvSpPr>
        <p:spPr>
          <a:xfrm>
            <a:off x="7040665" y="4151970"/>
            <a:ext cx="3094078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>
                <a:solidFill>
                  <a:srgbClr val="00263A"/>
                </a:solidFill>
                <a:uFill>
                  <a:noFill/>
                </a:u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Biomeme Online Shop</a:t>
            </a:r>
            <a:endParaRPr sz="900">
              <a:solidFill>
                <a:srgbClr val="00263A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  <a:sym typeface="Proxima Nova Semibold"/>
            </a:endParaRPr>
          </a:p>
        </p:txBody>
      </p:sp>
      <p:pic>
        <p:nvPicPr>
          <p:cNvPr id="47" name="Google Shape;297;p24">
            <a:hlinkClick r:id="rId8"/>
            <a:extLst>
              <a:ext uri="{FF2B5EF4-FFF2-40B4-BE49-F238E27FC236}">
                <a16:creationId xmlns:a16="http://schemas.microsoft.com/office/drawing/2014/main" id="{3052FDD8-03FC-439B-A2A8-4CB1670FDE88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1966" y="1554304"/>
            <a:ext cx="244114" cy="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298;p24">
            <a:hlinkClick r:id="rId7"/>
            <a:extLst>
              <a:ext uri="{FF2B5EF4-FFF2-40B4-BE49-F238E27FC236}">
                <a16:creationId xmlns:a16="http://schemas.microsoft.com/office/drawing/2014/main" id="{45C757D6-1DC9-4245-B417-C6845FB98228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28659" y="2983343"/>
            <a:ext cx="263752" cy="233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299;p24">
            <a:hlinkClick r:id="rId6"/>
            <a:extLst>
              <a:ext uri="{FF2B5EF4-FFF2-40B4-BE49-F238E27FC236}">
                <a16:creationId xmlns:a16="http://schemas.microsoft.com/office/drawing/2014/main" id="{80923194-6EC4-4307-88EC-35A802C67E2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14579" y="4342624"/>
            <a:ext cx="278892" cy="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300;p24">
            <a:hlinkClick r:id="rId5"/>
            <a:extLst>
              <a:ext uri="{FF2B5EF4-FFF2-40B4-BE49-F238E27FC236}">
                <a16:creationId xmlns:a16="http://schemas.microsoft.com/office/drawing/2014/main" id="{9FF3AD20-5BE1-43EA-9BBB-6BEFCECD0A9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66469" y="1571211"/>
            <a:ext cx="349243" cy="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301;p24">
            <a:hlinkClick r:id="rId4"/>
            <a:extLst>
              <a:ext uri="{FF2B5EF4-FFF2-40B4-BE49-F238E27FC236}">
                <a16:creationId xmlns:a16="http://schemas.microsoft.com/office/drawing/2014/main" id="{A7F3C79D-2B33-4DDA-B7EF-CFFEF33E584F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397481" y="2949542"/>
            <a:ext cx="278892" cy="27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302;p24">
            <a:hlinkClick r:id="rId3"/>
            <a:extLst>
              <a:ext uri="{FF2B5EF4-FFF2-40B4-BE49-F238E27FC236}">
                <a16:creationId xmlns:a16="http://schemas.microsoft.com/office/drawing/2014/main" id="{442C38AD-5378-4A97-B96C-4567A960EE5A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394531" y="4368123"/>
            <a:ext cx="263752" cy="23317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34;p4">
            <a:hlinkClick r:id="rId17" action="ppaction://hlinksldjump"/>
            <a:extLst>
              <a:ext uri="{FF2B5EF4-FFF2-40B4-BE49-F238E27FC236}">
                <a16:creationId xmlns:a16="http://schemas.microsoft.com/office/drawing/2014/main" id="{933E7096-FA3D-4627-91A0-7BF5EC1A6FA8}"/>
              </a:ext>
            </a:extLst>
          </p:cNvPr>
          <p:cNvSpPr/>
          <p:nvPr/>
        </p:nvSpPr>
        <p:spPr>
          <a:xfrm>
            <a:off x="0" y="6074424"/>
            <a:ext cx="12192000" cy="40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tabLst>
                <a:tab pos="2111375" algn="l"/>
              </a:tabLst>
            </a:pPr>
            <a:r>
              <a:rPr lang="en-US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For pricing or quote requests, please contact </a:t>
            </a:r>
            <a:r>
              <a:rPr lang="en-US" dirty="0">
                <a:solidFill>
                  <a:srgbClr val="2AD2C9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joe@biomeme.com</a:t>
            </a:r>
            <a:r>
              <a:rPr lang="en-US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Proxima Nova Semibold"/>
              </a:rPr>
              <a:t>. Thanks!</a:t>
            </a:r>
          </a:p>
        </p:txBody>
      </p:sp>
    </p:spTree>
    <p:extLst>
      <p:ext uri="{BB962C8B-B14F-4D97-AF65-F5344CB8AC3E}">
        <p14:creationId xmlns:p14="http://schemas.microsoft.com/office/powerpoint/2010/main" val="355941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5651</TotalTime>
  <Words>988</Words>
  <Application>Microsoft Macintosh PowerPoint</Application>
  <PresentationFormat>Widescreen</PresentationFormat>
  <Paragraphs>107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Lato Light</vt:lpstr>
      <vt:lpstr>Montserrat</vt:lpstr>
      <vt:lpstr>Open Sans</vt:lpstr>
      <vt:lpstr>Open Sans Light</vt:lpstr>
      <vt:lpstr>Open Sans SemiBold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andrea@bio-meme.com</cp:lastModifiedBy>
  <cp:revision>41</cp:revision>
  <dcterms:created xsi:type="dcterms:W3CDTF">2021-02-05T18:45:15Z</dcterms:created>
  <dcterms:modified xsi:type="dcterms:W3CDTF">2021-02-10T19:30:05Z</dcterms:modified>
</cp:coreProperties>
</file>